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3.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 id="2147484306" r:id="rId2"/>
    <p:sldMasterId id="2147484323" r:id="rId3"/>
    <p:sldMasterId id="2147484340" r:id="rId4"/>
    <p:sldMasterId id="2147484357" r:id="rId5"/>
    <p:sldMasterId id="2147484374" r:id="rId6"/>
    <p:sldMasterId id="2147484391" r:id="rId7"/>
    <p:sldMasterId id="2147484408" r:id="rId8"/>
    <p:sldMasterId id="2147484425" r:id="rId9"/>
    <p:sldMasterId id="2147484442" r:id="rId10"/>
    <p:sldMasterId id="2147484459" r:id="rId11"/>
    <p:sldMasterId id="2147484476" r:id="rId12"/>
    <p:sldMasterId id="2147484493" r:id="rId13"/>
    <p:sldMasterId id="2147484510" r:id="rId14"/>
  </p:sldMasterIdLst>
  <p:notesMasterIdLst>
    <p:notesMasterId r:id="rId41"/>
  </p:notesMasterIdLst>
  <p:sldIdLst>
    <p:sldId id="261" r:id="rId15"/>
    <p:sldId id="294" r:id="rId16"/>
    <p:sldId id="298" r:id="rId17"/>
    <p:sldId id="328" r:id="rId18"/>
    <p:sldId id="334" r:id="rId19"/>
    <p:sldId id="297" r:id="rId20"/>
    <p:sldId id="335" r:id="rId21"/>
    <p:sldId id="336" r:id="rId22"/>
    <p:sldId id="316" r:id="rId23"/>
    <p:sldId id="323" r:id="rId24"/>
    <p:sldId id="337" r:id="rId25"/>
    <p:sldId id="338" r:id="rId26"/>
    <p:sldId id="350" r:id="rId27"/>
    <p:sldId id="339" r:id="rId28"/>
    <p:sldId id="340" r:id="rId29"/>
    <p:sldId id="341" r:id="rId30"/>
    <p:sldId id="342" r:id="rId31"/>
    <p:sldId id="343" r:id="rId32"/>
    <p:sldId id="344" r:id="rId33"/>
    <p:sldId id="345" r:id="rId34"/>
    <p:sldId id="346" r:id="rId35"/>
    <p:sldId id="347" r:id="rId36"/>
    <p:sldId id="348" r:id="rId37"/>
    <p:sldId id="349" r:id="rId38"/>
    <p:sldId id="292"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E9E0D-B9B8-4342-A5C2-A562C3DD1F72}">
          <p14:sldIdLst>
            <p14:sldId id="261"/>
            <p14:sldId id="294"/>
            <p14:sldId id="298"/>
            <p14:sldId id="328"/>
            <p14:sldId id="334"/>
            <p14:sldId id="297"/>
            <p14:sldId id="335"/>
            <p14:sldId id="336"/>
            <p14:sldId id="316"/>
            <p14:sldId id="323"/>
            <p14:sldId id="337"/>
            <p14:sldId id="338"/>
            <p14:sldId id="350"/>
            <p14:sldId id="339"/>
            <p14:sldId id="340"/>
            <p14:sldId id="341"/>
            <p14:sldId id="342"/>
            <p14:sldId id="343"/>
            <p14:sldId id="344"/>
            <p14:sldId id="345"/>
            <p14:sldId id="346"/>
            <p14:sldId id="347"/>
            <p14:sldId id="348"/>
            <p14:sldId id="349"/>
            <p14:sldId id="292"/>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86"/>
  </p:normalViewPr>
  <p:slideViewPr>
    <p:cSldViewPr snapToGrid="0" snapToObjects="1">
      <p:cViewPr varScale="1">
        <p:scale>
          <a:sx n="109" d="100"/>
          <a:sy n="109" d="100"/>
        </p:scale>
        <p:origin x="66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F3260-54CC-415D-82F7-A9C2B41084F5}" type="datetimeFigureOut">
              <a:rPr lang="en-US" smtClean="0"/>
              <a:t>2/10/2020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C8221-30DE-4368-B00E-115AE491BEF1}" type="slidenum">
              <a:rPr lang="en-US" smtClean="0"/>
              <a:t>‹#›</a:t>
            </a:fld>
            <a:endParaRPr lang="en-US"/>
          </a:p>
        </p:txBody>
      </p:sp>
    </p:spTree>
    <p:extLst>
      <p:ext uri="{BB962C8B-B14F-4D97-AF65-F5344CB8AC3E}">
        <p14:creationId xmlns:p14="http://schemas.microsoft.com/office/powerpoint/2010/main" val="36942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3</a:t>
            </a:fld>
            <a:endParaRPr lang="en-US"/>
          </a:p>
        </p:txBody>
      </p:sp>
    </p:spTree>
    <p:extLst>
      <p:ext uri="{BB962C8B-B14F-4D97-AF65-F5344CB8AC3E}">
        <p14:creationId xmlns:p14="http://schemas.microsoft.com/office/powerpoint/2010/main" val="371973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4</a:t>
            </a:fld>
            <a:endParaRPr lang="en-US"/>
          </a:p>
        </p:txBody>
      </p:sp>
    </p:spTree>
    <p:extLst>
      <p:ext uri="{BB962C8B-B14F-4D97-AF65-F5344CB8AC3E}">
        <p14:creationId xmlns:p14="http://schemas.microsoft.com/office/powerpoint/2010/main" val="343057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2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9</a:t>
            </a:fld>
            <a:endParaRPr lang="en-US"/>
          </a:p>
        </p:txBody>
      </p:sp>
    </p:spTree>
    <p:extLst>
      <p:ext uri="{BB962C8B-B14F-4D97-AF65-F5344CB8AC3E}">
        <p14:creationId xmlns:p14="http://schemas.microsoft.com/office/powerpoint/2010/main" val="416959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7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17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6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5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1762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7781863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001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58422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76036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61046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9595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23324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66919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6082199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17480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55641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77678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409270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4660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6480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2733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59765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84690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286047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609853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223888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413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5575217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06111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37381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85755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4347645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63414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7234355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396191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262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935698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7153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3540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45344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970183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685002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406878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41601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367504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220888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767507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01602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96177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042550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164518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2583706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705098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00763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728368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56017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29470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099789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04283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533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3341283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203811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098852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44394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82039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906862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042831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76716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865660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252900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218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7589803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114724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4507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257249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634215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868175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89516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427966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188582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07884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5381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05526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10847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1475648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232888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5373944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37437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312669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14385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516494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928457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1502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0925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189141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670100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71435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244984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306038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48108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601025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275133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889084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22015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02680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149618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820543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34802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060768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803286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54928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11081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02893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59693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5478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6508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29479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91316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91298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12987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6281577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930104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574172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82698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044491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730597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6831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000032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48548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85590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09309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39670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48329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22692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244691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98253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7461229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85895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35483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52776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003439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9935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21447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01163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1541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80770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7598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7072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89406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6502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866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219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3003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8340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1904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0055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60355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60919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0605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1371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241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744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4CC36CE-F237-D04D-AB58-1F3EF43CCB9B}"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025369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2115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08788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4831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684220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88266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030824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0534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5445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38467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2726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4CC36CE-F237-D04D-AB58-1F3EF43CCB9B}" type="datetimeFigureOut">
              <a:rPr lang="en-US" smtClean="0"/>
              <a:pPr/>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176684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9428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97791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0652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8343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1920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9317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9470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65275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37189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89377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4CC36CE-F237-D04D-AB58-1F3EF43CCB9B}" type="datetimeFigureOut">
              <a:rPr lang="en-US" smtClean="0"/>
              <a:pPr/>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005667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8743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412798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4430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0115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97732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64656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63609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31724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2413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36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6CE-F237-D04D-AB58-1F3EF43CCB9B}" type="datetimeFigureOut">
              <a:rPr lang="en-US" smtClean="0"/>
              <a:pPr/>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250418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068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4604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22082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6292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05210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241118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8029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842201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09027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25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357623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75996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4076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7849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068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88414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5820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4787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6225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88194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595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612467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70994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321911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68472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619854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9781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3912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4224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366100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81682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4307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theme" Target="../theme/theme12.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theme" Target="../theme/theme13.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theme" Target="../theme/theme14.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C36CE-F237-D04D-AB58-1F3EF43CCB9B}" type="datetimeFigureOut">
              <a:rPr lang="en-US" smtClean="0"/>
              <a:pPr/>
              <a:t>2/10/2020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150256-5E93-7849-BE93-EEC77618AD7F}" type="slidenum">
              <a:rPr lang="en-US" smtClean="0"/>
              <a:pPr/>
              <a:t>‹#›</a:t>
            </a:fld>
            <a:endParaRPr lang="en-US"/>
          </a:p>
        </p:txBody>
      </p:sp>
    </p:spTree>
    <p:extLst>
      <p:ext uri="{BB962C8B-B14F-4D97-AF65-F5344CB8AC3E}">
        <p14:creationId xmlns:p14="http://schemas.microsoft.com/office/powerpoint/2010/main" val="3110527179"/>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2859414"/>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57991586"/>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442124"/>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9019088"/>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 id="2147484507" r:id="rId14"/>
    <p:sldLayoutId id="2147484508" r:id="rId15"/>
    <p:sldLayoutId id="21474845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6816036"/>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 id="2147484524" r:id="rId14"/>
    <p:sldLayoutId id="2147484525" r:id="rId15"/>
    <p:sldLayoutId id="21474845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6047144"/>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4593277"/>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50153638"/>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93613780"/>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9374315"/>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 id="2147484387" r:id="rId13"/>
    <p:sldLayoutId id="2147484388" r:id="rId14"/>
    <p:sldLayoutId id="2147484389" r:id="rId15"/>
    <p:sldLayoutId id="21474843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5661613"/>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16570939"/>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8161113"/>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atlas.gov.gr/ATLAS/Atlas/Login2.asp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3.jpg"/><Relationship Id="rId5" Type="http://schemas.openxmlformats.org/officeDocument/2006/relationships/hyperlink" Target="http://www.atlas.grnet.gr/"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hyperlink" Target="http://atlas.grnet.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8.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atlas.grnet.gr/Files/PORTAL_Manual%20FYPA%20App.pdf" TargetMode="External"/><Relationship Id="rId3" Type="http://schemas.openxmlformats.org/officeDocument/2006/relationships/image" Target="../media/image1.jpeg"/><Relationship Id="rId7" Type="http://schemas.openxmlformats.org/officeDocument/2006/relationships/hyperlink" Target="http://atlas.grnet.gr/Files/PORTAL_Manual%20FYPA%20Reg.pdf" TargetMode="External"/><Relationship Id="rId2" Type="http://schemas.openxmlformats.org/officeDocument/2006/relationships/notesSlide" Target="../notesSlides/notesSlide6.xml"/><Relationship Id="rId1" Type="http://schemas.openxmlformats.org/officeDocument/2006/relationships/slideLayout" Target="../slideLayouts/slideLayout114.xml"/><Relationship Id="rId6" Type="http://schemas.openxmlformats.org/officeDocument/2006/relationships/hyperlink" Target="http://atlas.grnet.gr/" TargetMode="External"/><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10"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atlas.grnet.gr/Contac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30.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46.xml"/><Relationship Id="rId5" Type="http://schemas.openxmlformats.org/officeDocument/2006/relationships/image" Target="../media/image12.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6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8.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94.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94.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0.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10.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acebook.com/PRACTICAL.TRAINING.UTH" TargetMode="External"/><Relationship Id="rId5" Type="http://schemas.openxmlformats.org/officeDocument/2006/relationships/hyperlink" Target="http://pa.uth.gr/" TargetMode="External"/><Relationship Id="rId4" Type="http://schemas.openxmlformats.org/officeDocument/2006/relationships/hyperlink" Target="mailto:praktiki.sed@uth.gr" TargetMode="External"/><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www.atlas.gov.gr/ATLAS/Atlas/Login2.aspx"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hyperlink" Target="http://www.pa.uth.gr/" TargetMode="External"/><Relationship Id="rId5" Type="http://schemas.openxmlformats.org/officeDocument/2006/relationships/hyperlink" Target="http://www.amka.gr/"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apps.ika.gr/eInsEligibi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06373" y="1663587"/>
            <a:ext cx="9794524"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unset" dir="t"/>
            </a:scene3d>
            <a:sp3d contourW="12700">
              <a:contourClr>
                <a:schemeClr val="accent2">
                  <a:lumMod val="75000"/>
                </a:schemeClr>
              </a:contourClr>
            </a:sp3d>
          </a:bodyPr>
          <a:lstStyle/>
          <a:p>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ΠΡΑΚΤΙΚΗ ΑΣΚΗΣΗ ΕΣΠΑ ΠΑΝΕΠΙΣΤΗΜΙΟΥ ΘΕΣΣΑΛΙΑΣ</a:t>
            </a:r>
          </a:p>
          <a:p>
            <a:pPr algn="ctr"/>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ΣΤΟ ΠΤΠΕ ΓΙΑ ΤΟ ΑΚΑΔ.ΕΤΟΣ </a:t>
            </a:r>
            <a:r>
              <a:rPr lang="en-US"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2019-2020</a:t>
            </a: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Ιδρυματικός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 </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Ιωάννης Θεοδωράκης</a:t>
            </a:r>
          </a:p>
          <a:p>
            <a:pPr algn="ct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Επιστημονικά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Υπεύθυνη:  </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Καθηγήτρια κ. Αικατερίνη Μιχαλοπούλου</a:t>
            </a:r>
          </a:p>
          <a:p>
            <a:pPr algn="ctr"/>
            <a:endParaRPr lang="el-GR" sz="20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n-US"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p:txBody>
      </p:sp>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33829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23027" y="656492"/>
            <a:ext cx="6505981" cy="697523"/>
          </a:xfrm>
        </p:spPr>
        <p:txBody>
          <a:bodyPr/>
          <a:lstStyle/>
          <a:p>
            <a:r>
              <a:rPr lang="el-GR" sz="2400" b="1" u="sng" dirty="0">
                <a:latin typeface="Arial" panose="020B0604020202020204" pitchFamily="34" charset="0"/>
                <a:cs typeface="Arial" panose="020B0604020202020204" pitchFamily="34" charset="0"/>
              </a:rPr>
              <a:t>Ασφαλιστική Ικανότητα από Π.Σ. «ΑΤΛΑΣ»</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839" y="1582617"/>
            <a:ext cx="8206153" cy="4248394"/>
          </a:xfrm>
        </p:spPr>
      </p:pic>
      <p:sp>
        <p:nvSpPr>
          <p:cNvPr id="5" name="TextBox 4"/>
          <p:cNvSpPr txBox="1"/>
          <p:nvPr/>
        </p:nvSpPr>
        <p:spPr>
          <a:xfrm>
            <a:off x="2371699" y="4873091"/>
            <a:ext cx="6707393" cy="369332"/>
          </a:xfrm>
          <a:prstGeom prst="rect">
            <a:avLst/>
          </a:prstGeom>
          <a:noFill/>
        </p:spPr>
        <p:txBody>
          <a:bodyPr wrap="square" rtlCol="0">
            <a:spAutoFit/>
          </a:bodyPr>
          <a:lstStyle/>
          <a:p>
            <a:r>
              <a:rPr lang="el-GR" dirty="0"/>
              <a:t>Πάτα εδώ</a:t>
            </a:r>
            <a:r>
              <a:rPr lang="el-GR" dirty="0" smtClean="0"/>
              <a:t>: </a:t>
            </a:r>
            <a:r>
              <a:rPr lang="en-US" i="1" dirty="0">
                <a:latin typeface="Arial" panose="020B0604020202020204" pitchFamily="34" charset="0"/>
                <a:cs typeface="Arial" panose="020B0604020202020204" pitchFamily="34" charset="0"/>
                <a:hlinkClick r:id="rId3"/>
              </a:rPr>
              <a:t>https://www.atlas.gov.gr/ATLAS/Atlas/Login2.aspx</a:t>
            </a:r>
            <a:endParaRPr lang="en-US" dirty="0"/>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981" y="5979954"/>
            <a:ext cx="7045112" cy="878046"/>
          </a:xfrm>
          <a:prstGeom prst="rect">
            <a:avLst/>
          </a:prstGeom>
        </p:spPr>
      </p:pic>
    </p:spTree>
    <p:extLst>
      <p:ext uri="{BB962C8B-B14F-4D97-AF65-F5344CB8AC3E}">
        <p14:creationId xmlns:p14="http://schemas.microsoft.com/office/powerpoint/2010/main" val="33885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29221" y="1370693"/>
            <a:ext cx="8140094"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a:t>
            </a:r>
            <a:r>
              <a:rPr lang="el-GR" sz="2400" b="1" u="sng" dirty="0" smtClean="0">
                <a:latin typeface="Arial" panose="020B0604020202020204" pitchFamily="34" charset="0"/>
                <a:cs typeface="Arial" panose="020B0604020202020204" pitchFamily="34" charset="0"/>
              </a:rPr>
              <a:t>3: Αναζήτηση Φορέα Πρακτικής Άσκησης</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Οι τρόποι με τους οποίους ο φοιτητής μπορεί να αναζητήσει και να επιλέξει φορέα υποδοχής της Πρακτικής του είναι:</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Με είσοδο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στον </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Κόμβο Πρακτικής </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www.atlas.grnet.gr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αναζήτηση φορέα υποδοχής στις Διαθέσιμες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έσεις Πρακτικής. Απαραίτητη είναι η επικοινωνία του φοιτητή με τον υπεύθυνο της θέσης που τον ενδιαφέρει για να ελέγξει αν είναι διαθέσιμη ή έχει καλυφθεί. </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Προσωπική αναζήτηση του φοιτητή εκτός του Κόμβου Πρακτικής </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ΑΤΛΑ</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Πρόσβαση στο αρχείο των φορέων υποδοχής που έχουν συνεργαστεί στο παρελθόν με το Πανεπιστήμιο Θεσσαλίας. Το αρχείο αυτό μπορεί να το ζητήσει ο φοιτητής στέλνοντας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praktiki.ece@uth.gr</a:t>
            </a:r>
            <a:endPar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0" u="sng"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Σημαντικές επισημάνσεις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*Οι φοιτητές δεν επιτρέπεται </a:t>
            </a: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να έχουν </a:t>
            </a:r>
            <a:r>
              <a:rPr kumimoji="0" lang="el-GR"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συγγένεια ή </a:t>
            </a: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συζυγική σχέση με το νόμιμο εκπρόσωπο της επιχείρησης. </a:t>
            </a:r>
            <a:endParaRPr kumimoji="0" lang="el-GR"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*Απαραίτητη είναι η εγγραφή του φορέα υποδοχής Πρακτικής Άσκησης στον Κόμβο </a:t>
            </a:r>
            <a:r>
              <a:rPr kumimoji="0" lang="el-GR"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και η ανάρτηση θέση Πρακτικής</a:t>
            </a:r>
            <a:endParaRPr kumimoji="0" lang="en-US" sz="1600" b="0" i="1"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56757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p:nvPr/>
        </p:nvPicPr>
        <p:blipFill rotWithShape="1">
          <a:blip r:embed="rId4"/>
          <a:srcRect l="19618" t="4104" r="21007" b="4049"/>
          <a:stretch/>
        </p:blipFill>
        <p:spPr bwMode="auto">
          <a:xfrm>
            <a:off x="393700" y="1611030"/>
            <a:ext cx="5609492" cy="4281580"/>
          </a:xfrm>
          <a:prstGeom prst="rect">
            <a:avLst/>
          </a:prstGeom>
          <a:ln>
            <a:noFill/>
          </a:ln>
          <a:extLst>
            <a:ext uri="{53640926-AAD7-44D8-BBD7-CCE9431645EC}">
              <a14:shadowObscured xmlns:a14="http://schemas.microsoft.com/office/drawing/2010/main"/>
            </a:ext>
          </a:extLst>
        </p:spPr>
      </p:pic>
      <p:sp>
        <p:nvSpPr>
          <p:cNvPr id="8" name="Στρογγυλεμένο ορθογώνιο 7"/>
          <p:cNvSpPr/>
          <p:nvPr/>
        </p:nvSpPr>
        <p:spPr>
          <a:xfrm>
            <a:off x="3487814" y="3695983"/>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13916"/>
            <a:ext cx="5820264" cy="4178694"/>
          </a:xfrm>
          <a:prstGeom prst="rect">
            <a:avLst/>
          </a:prstGeom>
        </p:spPr>
      </p:pic>
      <p:sp>
        <p:nvSpPr>
          <p:cNvPr id="10" name="Στρογγυλεμένο ορθογώνιο 9"/>
          <p:cNvSpPr/>
          <p:nvPr/>
        </p:nvSpPr>
        <p:spPr>
          <a:xfrm>
            <a:off x="10454632" y="2504929"/>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7153383" y="3075475"/>
            <a:ext cx="879698" cy="2432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54069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1342" y="1848979"/>
            <a:ext cx="6140619" cy="3638134"/>
          </a:xfrm>
          <a:prstGeom prst="rect">
            <a:avLst/>
          </a:prstGeom>
        </p:spPr>
      </p:pic>
      <p:sp>
        <p:nvSpPr>
          <p:cNvPr id="15" name="Στρογγυλεμένο ορθογώνιο 14"/>
          <p:cNvSpPr/>
          <p:nvPr/>
        </p:nvSpPr>
        <p:spPr>
          <a:xfrm>
            <a:off x="2820360" y="4378569"/>
            <a:ext cx="714146" cy="13351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21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8799" b="4406"/>
          <a:stretch/>
        </p:blipFill>
        <p:spPr>
          <a:xfrm>
            <a:off x="3030684" y="1452958"/>
            <a:ext cx="5721519" cy="4527008"/>
          </a:xfrm>
          <a:prstGeom prst="rect">
            <a:avLst/>
          </a:prstGeom>
        </p:spPr>
      </p:pic>
      <p:sp>
        <p:nvSpPr>
          <p:cNvPr id="13" name="Στρογγυλεμένο ορθογώνιο 12"/>
          <p:cNvSpPr/>
          <p:nvPr/>
        </p:nvSpPr>
        <p:spPr>
          <a:xfrm>
            <a:off x="5582777" y="3168158"/>
            <a:ext cx="94111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8072684" y="2159764"/>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itle 1"/>
          <p:cNvSpPr>
            <a:spLocks noGrp="1"/>
          </p:cNvSpPr>
          <p:nvPr>
            <p:ph type="title"/>
          </p:nvPr>
        </p:nvSpPr>
        <p:spPr>
          <a:xfrm>
            <a:off x="2767608" y="1168476"/>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a:t>
            </a:r>
            <a:r>
              <a:rPr lang="el-GR" sz="2400" b="1" u="sng" dirty="0" smtClean="0">
                <a:latin typeface="Arial" panose="020B0604020202020204" pitchFamily="34" charset="0"/>
                <a:cs typeface="Arial" panose="020B0604020202020204" pitchFamily="34" charset="0"/>
              </a:rPr>
              <a:t>4: Καρτέλα Πρακτικής</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26919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67608" y="1370693"/>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 φοιτητής ζητάει από το φορέα υποδοχής της Πρακτικής του τον </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κωδικό θέσης στον ΑΤΛΑ,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ώστε</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να μπορέσει να συμπληρώσει την </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«Καρτέλα Πρακτικής» του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 Προθεσμία Υποβολής θα ενημερωθείτε αμέσως μετά τον Οριστικό Πίνακα Αποτελεσμάτων.</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 κωδικός θέσης στον ΑΤΛΑ αναρτάται στη σελίδα του ΑΤΛΑ από τον </a:t>
            </a:r>
            <a:r>
              <a:rPr kumimoji="0" lang="el-GR" sz="15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φορέα</a:t>
            </a: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ενώ η Καρτέλα Πρακτικής γίνεται στη σελίδα του Γραφείου Πρακτικής από τον </a:t>
            </a:r>
            <a:r>
              <a:rPr kumimoji="0" lang="el-GR" sz="15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φοιτητή</a:t>
            </a: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1" i="1" u="none" strike="noStrike" kern="1200" cap="none" spc="0" normalizeH="0" baseline="0" noProof="0" dirty="0" smtClean="0">
                <a:ln>
                  <a:noFill/>
                </a:ln>
                <a:solidFill>
                  <a:prstClr val="black"/>
                </a:solidFill>
                <a:effectLst/>
                <a:uLnTx/>
                <a:uFillTx/>
                <a:latin typeface="Trebuchet MS" panose="020B0603020202020204"/>
                <a:ea typeface="+mn-ea"/>
                <a:cs typeface="+mn-cs"/>
              </a:rPr>
              <a:t>Τι πρέπει να κάνει ο φορέας μου για να δημιουργήσει κωδικό θέσης στον Κόμβο Πρακτικής ΑΤΛΑΣ;</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Είσοδος Ή Εγγραφή αν δεν είναι ήδη εγγεγραμμένος στη σελίδα του ΑΤΛΑ </a:t>
            </a: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Αναλυτικές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οδηγίες </a:t>
            </a:r>
            <a:r>
              <a:rPr kumimoji="0" lang="el-GR" sz="15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5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Εισαγωγή Θέσης/</a:t>
            </a:r>
            <a:r>
              <a:rPr kumimoji="0" lang="el-GR" sz="15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εων</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Πρακτικής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Άσκησης. Αναλυτικές οδηγίες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εδώ</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Σας γνωστοποιεί τον κωδικό θέσης για τη συμπλήρωσή του στην Καρτέλα Πρακτικής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Διευκολύνετε τον φορέα σας σε αυτή τη διαδικασία.</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Για οποιαδήποτε κώλυμα στη διαδικασία επικοινωνείτε με το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9"/>
              </a:rPr>
              <a:t>Γραφείο Αρωγής</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του ΑΤΛΑΝΤΑ. </a:t>
            </a:r>
            <a:r>
              <a:rPr kumimoji="0" lang="el-GR" sz="1500" b="1" i="0" u="none" strike="noStrike" kern="1200" cap="none" spc="0" normalizeH="0" baseline="0" noProof="0" dirty="0" smtClean="0">
                <a:ln>
                  <a:noFill/>
                </a:ln>
                <a:solidFill>
                  <a:prstClr val="black"/>
                </a:solidFill>
                <a:effectLst/>
                <a:uLnTx/>
                <a:uFillTx/>
                <a:latin typeface="Yu Gothic UI Semibold" panose="020B0700000000000000" pitchFamily="34" charset="-128"/>
                <a:ea typeface="Yu Gothic UI Semibold" panose="020B0700000000000000" pitchFamily="34" charset="-128"/>
                <a:cs typeface="+mn-cs"/>
              </a:rPr>
              <a:t>☎ </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215 215 7860.</a:t>
            </a:r>
            <a:r>
              <a:rPr kumimoji="0" lang="el-GR" sz="15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Ώρες λειτουργίας Δευτέρα με Παρασκευή </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09:00 </a:t>
            </a:r>
            <a:r>
              <a:rPr kumimoji="0" lang="el-GR" sz="1500" b="0" i="1" u="none" strike="noStrike" kern="1200" cap="none" spc="0" normalizeH="0" baseline="0" noProof="0" dirty="0" err="1" smtClean="0">
                <a:ln>
                  <a:noFill/>
                </a:ln>
                <a:solidFill>
                  <a:prstClr val="black"/>
                </a:solidFill>
                <a:effectLst/>
                <a:uLnTx/>
                <a:uFillTx/>
                <a:latin typeface="Trebuchet MS" panose="020B0603020202020204"/>
                <a:ea typeface="+mn-ea"/>
                <a:cs typeface="+mn-cs"/>
              </a:rPr>
              <a:t>πμ</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 - 17:00 </a:t>
            </a:r>
            <a:r>
              <a:rPr kumimoji="0" lang="el-GR" sz="1500" b="0" i="1" u="none" strike="noStrike" kern="1200" cap="none" spc="0" normalizeH="0" baseline="0" noProof="0" dirty="0" err="1" smtClean="0">
                <a:ln>
                  <a:noFill/>
                </a:ln>
                <a:solidFill>
                  <a:prstClr val="black"/>
                </a:solidFill>
                <a:effectLst/>
                <a:uLnTx/>
                <a:uFillTx/>
                <a:latin typeface="Trebuchet MS" panose="020B0603020202020204"/>
                <a:ea typeface="+mn-ea"/>
                <a:cs typeface="+mn-cs"/>
              </a:rPr>
              <a:t>μμ</a:t>
            </a:r>
            <a:endParaRPr kumimoji="0" lang="en-US" sz="1500" b="0" i="1"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1"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317975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p:cNvPicPr/>
          <p:nvPr/>
        </p:nvPicPr>
        <p:blipFill rotWithShape="1">
          <a:blip r:embed="rId4"/>
          <a:srcRect l="19618" t="4104" r="21007" b="4049"/>
          <a:stretch/>
        </p:blipFill>
        <p:spPr bwMode="auto">
          <a:xfrm>
            <a:off x="393700" y="1650219"/>
            <a:ext cx="5609492" cy="4281580"/>
          </a:xfrm>
          <a:prstGeom prst="rect">
            <a:avLst/>
          </a:prstGeom>
          <a:ln>
            <a:noFill/>
          </a:ln>
          <a:extLst>
            <a:ext uri="{53640926-AAD7-44D8-BBD7-CCE9431645EC}">
              <a14:shadowObscured xmlns:a14="http://schemas.microsoft.com/office/drawing/2010/main"/>
            </a:ext>
          </a:extLst>
        </p:spPr>
      </p:pic>
      <p:sp>
        <p:nvSpPr>
          <p:cNvPr id="14" name="Στρογγυλεμένο ορθογώνιο 13"/>
          <p:cNvSpPr/>
          <p:nvPr/>
        </p:nvSpPr>
        <p:spPr>
          <a:xfrm>
            <a:off x="3487814" y="3949815"/>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53105"/>
            <a:ext cx="5820264" cy="4178694"/>
          </a:xfrm>
          <a:prstGeom prst="rect">
            <a:avLst/>
          </a:prstGeom>
        </p:spPr>
      </p:pic>
      <p:sp>
        <p:nvSpPr>
          <p:cNvPr id="16" name="Στρογγυλεμένο ορθογώνιο 15"/>
          <p:cNvSpPr/>
          <p:nvPr/>
        </p:nvSpPr>
        <p:spPr>
          <a:xfrm>
            <a:off x="10453395" y="2557181"/>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140897" y="3608618"/>
            <a:ext cx="879698" cy="56661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TextBox 17"/>
          <p:cNvSpPr txBox="1"/>
          <p:nvPr/>
        </p:nvSpPr>
        <p:spPr>
          <a:xfrm>
            <a:off x="779449" y="1157057"/>
            <a:ext cx="90332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Εισαγωγή</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θέσεων</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Πρακτικής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φορείς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70339" y="605737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Ορθογώνιο 10"/>
          <p:cNvSpPr/>
          <p:nvPr/>
        </p:nvSpPr>
        <p:spPr>
          <a:xfrm>
            <a:off x="1325130" y="6057371"/>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075903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43914" y="1385128"/>
            <a:ext cx="20155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Κωδικός</a:t>
            </a:r>
            <a:r>
              <a:rPr kumimoji="0" lang="el-GR" sz="1800" b="1" i="0" u="none" strike="noStrike" kern="1200" cap="none" spc="0" normalizeH="0" baseline="0" noProof="0" dirty="0" smtClean="0">
                <a:ln>
                  <a:noFill/>
                </a:ln>
                <a:solidFill>
                  <a:srgbClr val="0F6FC6"/>
                </a:solidFill>
                <a:effectLst/>
                <a:uLnTx/>
                <a:uFillTx/>
                <a:latin typeface="Arial" charset="0"/>
                <a:ea typeface="+mn-ea"/>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Θέσης</a:t>
            </a:r>
            <a:r>
              <a:rPr kumimoji="0" lang="el-GR" sz="1800" b="1" i="0" u="none" strike="noStrike" kern="1200" cap="none" spc="0" normalizeH="0" baseline="0" noProof="0" dirty="0" smtClean="0">
                <a:ln>
                  <a:noFill/>
                </a:ln>
                <a:solidFill>
                  <a:srgbClr val="0F6FC6"/>
                </a:solidFill>
                <a:effectLst/>
                <a:uLnTx/>
                <a:uFillTx/>
                <a:latin typeface="Arial" charset="0"/>
                <a:ea typeface="+mn-ea"/>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Άτλα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9474" y="1227317"/>
            <a:ext cx="6911315" cy="4749673"/>
          </a:xfrm>
          <a:prstGeom prst="rect">
            <a:avLst/>
          </a:prstGeom>
        </p:spPr>
      </p:pic>
      <p:sp>
        <p:nvSpPr>
          <p:cNvPr id="13" name="Στρογγυλεμένο ορθογώνιο 12"/>
          <p:cNvSpPr/>
          <p:nvPr/>
        </p:nvSpPr>
        <p:spPr>
          <a:xfrm>
            <a:off x="2714912" y="4261578"/>
            <a:ext cx="529448" cy="32092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2752716" y="4752317"/>
            <a:ext cx="49164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4830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06765" y="1871121"/>
            <a:ext cx="9776003" cy="4297203"/>
          </a:xfrm>
        </p:spPr>
        <p:txBody>
          <a:bodyPr>
            <a:noAutofit/>
          </a:bodyPr>
          <a:lstStyle/>
          <a:p>
            <a:pPr>
              <a:buClr>
                <a:schemeClr val="accent2">
                  <a:lumMod val="50000"/>
                </a:schemeClr>
              </a:buClr>
              <a:buFont typeface="Wingdings" panose="05000000000000000000" pitchFamily="2" charset="2"/>
              <a:buChar char="Ø"/>
            </a:pPr>
            <a:r>
              <a:rPr lang="el-GR" dirty="0" smtClean="0">
                <a:latin typeface="Arial" charset="0"/>
                <a:ea typeface="Arial" charset="0"/>
                <a:cs typeface="Arial" charset="0"/>
              </a:rPr>
              <a:t>Αποστολή σύμβασης στο </a:t>
            </a:r>
            <a:r>
              <a:rPr lang="en-US" dirty="0" smtClean="0">
                <a:latin typeface="Arial" charset="0"/>
                <a:ea typeface="Arial" charset="0"/>
                <a:cs typeface="Arial" charset="0"/>
              </a:rPr>
              <a:t>email </a:t>
            </a:r>
            <a:r>
              <a:rPr lang="el-GR" dirty="0" smtClean="0">
                <a:latin typeface="Arial" charset="0"/>
                <a:ea typeface="Arial" charset="0"/>
                <a:cs typeface="Arial" charset="0"/>
              </a:rPr>
              <a:t>που δηλώσατε στην Αίτηση Εγγραφής, την εκτυπώνετε </a:t>
            </a:r>
            <a:r>
              <a:rPr lang="el-GR" b="1" dirty="0" smtClean="0">
                <a:latin typeface="Arial" charset="0"/>
                <a:ea typeface="Arial" charset="0"/>
                <a:cs typeface="Arial" charset="0"/>
              </a:rPr>
              <a:t>4 </a:t>
            </a:r>
            <a:r>
              <a:rPr lang="el-GR" dirty="0" smtClean="0">
                <a:latin typeface="Arial" charset="0"/>
                <a:ea typeface="Arial" charset="0"/>
                <a:cs typeface="Arial" charset="0"/>
              </a:rPr>
              <a:t>φορές μπρος-πίσω (</a:t>
            </a:r>
            <a:r>
              <a:rPr lang="el-GR" b="1" i="1" dirty="0" smtClean="0">
                <a:solidFill>
                  <a:prstClr val="black"/>
                </a:solidFill>
                <a:latin typeface="Arial" charset="0"/>
                <a:ea typeface="Arial" charset="0"/>
                <a:cs typeface="Arial" charset="0"/>
              </a:rPr>
              <a:t>διπλής</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όψης εκτύπωση)</a:t>
            </a:r>
            <a:endParaRPr lang="el-GR" dirty="0" smtClean="0">
              <a:latin typeface="Arial" charset="0"/>
              <a:ea typeface="Arial" charset="0"/>
              <a:cs typeface="Arial" charset="0"/>
            </a:endParaRP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Υπογράφετε</a:t>
            </a:r>
            <a:r>
              <a:rPr lang="el-GR" i="1" dirty="0" smtClean="0">
                <a:solidFill>
                  <a:prstClr val="black"/>
                </a:solidFill>
                <a:latin typeface="Arial" charset="0"/>
                <a:ea typeface="Arial" charset="0"/>
                <a:cs typeface="Arial" charset="0"/>
              </a:rPr>
              <a:t> εσείς και ο νόμιμος εκπρόσωπος του φορέα, ο οποίος </a:t>
            </a:r>
            <a:r>
              <a:rPr lang="el-GR" b="1" i="1" dirty="0" smtClean="0">
                <a:solidFill>
                  <a:prstClr val="black"/>
                </a:solidFill>
                <a:latin typeface="Arial" charset="0"/>
                <a:ea typeface="Arial" charset="0"/>
                <a:cs typeface="Arial" charset="0"/>
              </a:rPr>
              <a:t>συμπληρώνει</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μόνο</a:t>
            </a:r>
            <a:r>
              <a:rPr lang="el-GR" i="1" dirty="0" smtClean="0">
                <a:solidFill>
                  <a:prstClr val="black"/>
                </a:solidFill>
                <a:latin typeface="Arial" charset="0"/>
                <a:ea typeface="Arial" charset="0"/>
                <a:cs typeface="Arial" charset="0"/>
              </a:rPr>
              <a:t> τα στοιχεία του φορέα στο πεδίο 2</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Προσκομίζετε</a:t>
            </a:r>
            <a:r>
              <a:rPr lang="el-GR" i="1" dirty="0" smtClean="0">
                <a:solidFill>
                  <a:prstClr val="black"/>
                </a:solidFill>
                <a:latin typeface="Arial" charset="0"/>
                <a:ea typeface="Arial" charset="0"/>
                <a:cs typeface="Arial" charset="0"/>
              </a:rPr>
              <a:t> και τα </a:t>
            </a:r>
            <a:r>
              <a:rPr lang="el-GR" b="1" i="1" dirty="0" smtClean="0">
                <a:solidFill>
                  <a:prstClr val="black"/>
                </a:solidFill>
                <a:latin typeface="Arial" charset="0"/>
                <a:ea typeface="Arial" charset="0"/>
                <a:cs typeface="Arial" charset="0"/>
              </a:rPr>
              <a:t>4</a:t>
            </a:r>
            <a:r>
              <a:rPr lang="el-GR" i="1" dirty="0" smtClean="0">
                <a:solidFill>
                  <a:prstClr val="black"/>
                </a:solidFill>
                <a:latin typeface="Arial" charset="0"/>
                <a:ea typeface="Arial" charset="0"/>
                <a:cs typeface="Arial" charset="0"/>
              </a:rPr>
              <a:t> αντίτυπα της σύμβασης στο </a:t>
            </a:r>
            <a:r>
              <a:rPr lang="el-GR" b="1" i="1" dirty="0" smtClean="0">
                <a:solidFill>
                  <a:prstClr val="black"/>
                </a:solidFill>
                <a:latin typeface="Arial" charset="0"/>
                <a:ea typeface="Arial" charset="0"/>
                <a:cs typeface="Arial" charset="0"/>
              </a:rPr>
              <a:t>Γραφείο Πρακτικής Άσκησης εντός προθεσμίας </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Αναμένετε</a:t>
            </a:r>
            <a:r>
              <a:rPr lang="el-GR" i="1" dirty="0" smtClean="0">
                <a:solidFill>
                  <a:prstClr val="black"/>
                </a:solidFill>
                <a:latin typeface="Arial" charset="0"/>
                <a:ea typeface="Arial" charset="0"/>
                <a:cs typeface="Arial" charset="0"/>
              </a:rPr>
              <a:t> να σας επιστραφούν τα</a:t>
            </a:r>
            <a:r>
              <a:rPr lang="el-GR" b="1" i="1" dirty="0" smtClean="0">
                <a:solidFill>
                  <a:prstClr val="black"/>
                </a:solidFill>
                <a:latin typeface="Arial" charset="0"/>
                <a:ea typeface="Arial" charset="0"/>
                <a:cs typeface="Arial" charset="0"/>
              </a:rPr>
              <a:t> 2</a:t>
            </a:r>
            <a:r>
              <a:rPr lang="el-GR" i="1" dirty="0" smtClean="0">
                <a:solidFill>
                  <a:prstClr val="black"/>
                </a:solidFill>
                <a:latin typeface="Arial" charset="0"/>
                <a:ea typeface="Arial" charset="0"/>
                <a:cs typeface="Arial" charset="0"/>
              </a:rPr>
              <a:t>. Το ένα το κρατάτε και το άλλο το δίνετε στο φορέα υποδοχής</a:t>
            </a:r>
          </a:p>
          <a:p>
            <a:pPr>
              <a:buClr>
                <a:schemeClr val="accent2">
                  <a:lumMod val="50000"/>
                </a:schemeClr>
              </a:buClr>
              <a:buFont typeface="Wingdings" panose="05000000000000000000" pitchFamily="2" charset="2"/>
              <a:buChar char="Ø"/>
            </a:pPr>
            <a:r>
              <a:rPr lang="el-GR" i="1" dirty="0" smtClean="0">
                <a:solidFill>
                  <a:prstClr val="black"/>
                </a:solidFill>
                <a:latin typeface="Arial" charset="0"/>
                <a:ea typeface="Arial" charset="0"/>
                <a:cs typeface="Arial" charset="0"/>
              </a:rPr>
              <a:t>Απαγορεύεται </a:t>
            </a:r>
            <a:r>
              <a:rPr lang="el-GR" i="1" dirty="0">
                <a:solidFill>
                  <a:prstClr val="black"/>
                </a:solidFill>
                <a:latin typeface="Arial" charset="0"/>
                <a:ea typeface="Arial" charset="0"/>
                <a:cs typeface="Arial" charset="0"/>
              </a:rPr>
              <a:t>η χρήση </a:t>
            </a:r>
            <a:r>
              <a:rPr lang="el-GR" b="1" i="1" dirty="0">
                <a:solidFill>
                  <a:prstClr val="black"/>
                </a:solidFill>
                <a:latin typeface="Arial" charset="0"/>
                <a:ea typeface="Arial" charset="0"/>
                <a:cs typeface="Arial" charset="0"/>
              </a:rPr>
              <a:t>διορθωτικού</a:t>
            </a:r>
            <a:r>
              <a:rPr lang="el-GR" i="1" dirty="0">
                <a:solidFill>
                  <a:prstClr val="black"/>
                </a:solidFill>
                <a:latin typeface="Arial" charset="0"/>
                <a:ea typeface="Arial" charset="0"/>
                <a:cs typeface="Arial" charset="0"/>
              </a:rPr>
              <a:t> και η συμπλήρωση των πεδίων </a:t>
            </a:r>
            <a:r>
              <a:rPr lang="el-GR" b="1" i="1" dirty="0">
                <a:solidFill>
                  <a:prstClr val="black"/>
                </a:solidFill>
                <a:latin typeface="Arial" charset="0"/>
                <a:ea typeface="Arial" charset="0"/>
                <a:cs typeface="Arial" charset="0"/>
              </a:rPr>
              <a:t>ΑΔΑ</a:t>
            </a:r>
            <a:r>
              <a:rPr lang="el-GR" i="1" dirty="0">
                <a:solidFill>
                  <a:prstClr val="black"/>
                </a:solidFill>
                <a:latin typeface="Arial" charset="0"/>
                <a:ea typeface="Arial" charset="0"/>
                <a:cs typeface="Arial" charset="0"/>
              </a:rPr>
              <a:t> και </a:t>
            </a:r>
            <a:r>
              <a:rPr lang="el-GR" b="1" i="1" dirty="0">
                <a:solidFill>
                  <a:prstClr val="black"/>
                </a:solidFill>
                <a:latin typeface="Arial" charset="0"/>
                <a:ea typeface="Arial" charset="0"/>
                <a:cs typeface="Arial" charset="0"/>
              </a:rPr>
              <a:t>Ημερομηνία</a:t>
            </a:r>
            <a:r>
              <a:rPr lang="el-GR" i="1" dirty="0">
                <a:solidFill>
                  <a:prstClr val="black"/>
                </a:solidFill>
                <a:latin typeface="Arial" charset="0"/>
                <a:ea typeface="Arial" charset="0"/>
                <a:cs typeface="Arial" charset="0"/>
              </a:rPr>
              <a:t>. Σε διαφορετική περίπτωση η σύμβαση είναι άκυρη.. (Προτιμήστε στυλό με μαύρο μελάνι</a:t>
            </a:r>
            <a:r>
              <a:rPr lang="el-GR" i="1" dirty="0" smtClean="0">
                <a:solidFill>
                  <a:prstClr val="black"/>
                </a:solidFill>
                <a:latin typeface="Arial" charset="0"/>
                <a:ea typeface="Arial" charset="0"/>
                <a:cs typeface="Arial" charset="0"/>
              </a:rPr>
              <a:t>)</a:t>
            </a:r>
          </a:p>
          <a:p>
            <a:pPr>
              <a:buClr>
                <a:schemeClr val="accent2">
                  <a:lumMod val="50000"/>
                </a:schemeClr>
              </a:buClr>
              <a:buFont typeface="Wingdings" panose="05000000000000000000" pitchFamily="2" charset="2"/>
              <a:buChar char="Ø"/>
            </a:pPr>
            <a:r>
              <a:rPr lang="el-GR" dirty="0" smtClean="0">
                <a:solidFill>
                  <a:prstClr val="black"/>
                </a:solidFill>
                <a:latin typeface="Arial" charset="0"/>
                <a:ea typeface="Arial" charset="0"/>
                <a:cs typeface="Arial" charset="0"/>
              </a:rPr>
              <a:t>Οι </a:t>
            </a:r>
            <a:r>
              <a:rPr lang="el-GR" b="1" dirty="0" smtClean="0">
                <a:solidFill>
                  <a:prstClr val="black"/>
                </a:solidFill>
                <a:latin typeface="Arial" charset="0"/>
                <a:ea typeface="Arial" charset="0"/>
                <a:cs typeface="Arial" charset="0"/>
              </a:rPr>
              <a:t>υπογραφές</a:t>
            </a:r>
            <a:r>
              <a:rPr lang="el-GR" dirty="0" smtClean="0">
                <a:solidFill>
                  <a:prstClr val="black"/>
                </a:solidFill>
                <a:latin typeface="Arial" charset="0"/>
                <a:ea typeface="Arial" charset="0"/>
                <a:cs typeface="Arial" charset="0"/>
              </a:rPr>
              <a:t> στη σύμβαση θα πρέπει να είναι </a:t>
            </a:r>
            <a:r>
              <a:rPr lang="el-GR" b="1" dirty="0" smtClean="0">
                <a:solidFill>
                  <a:prstClr val="black"/>
                </a:solidFill>
                <a:latin typeface="Arial" charset="0"/>
                <a:ea typeface="Arial" charset="0"/>
                <a:cs typeface="Arial" charset="0"/>
              </a:rPr>
              <a:t>πρωτότυπες</a:t>
            </a:r>
            <a:r>
              <a:rPr lang="el-GR" dirty="0" smtClean="0">
                <a:solidFill>
                  <a:prstClr val="black"/>
                </a:solidFill>
                <a:latin typeface="Arial" charset="0"/>
                <a:ea typeface="Arial" charset="0"/>
                <a:cs typeface="Arial" charset="0"/>
              </a:rPr>
              <a:t>, επομένως δεν γίνεται η αποστολή της με φαξ</a:t>
            </a:r>
            <a:endParaRPr lang="el-GR" dirty="0">
              <a:solidFill>
                <a:prstClr val="black"/>
              </a:solidFill>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i="1" dirty="0">
              <a:solidFill>
                <a:prstClr val="black"/>
              </a:solidFill>
              <a:latin typeface="Arial" charset="0"/>
              <a:ea typeface="Arial" charset="0"/>
              <a:cs typeface="Arial" charset="0"/>
            </a:endParaRPr>
          </a:p>
        </p:txBody>
      </p:sp>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2825089" y="1265806"/>
            <a:ext cx="71393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ΒΗΜΑ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5: Σύμβαση με Φορέα Υποδοχής</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
            </a:r>
            <a:b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b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069896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5750" y="609600"/>
            <a:ext cx="4290320" cy="797169"/>
          </a:xfrm>
        </p:spPr>
        <p:txBody>
          <a:bodyPr/>
          <a:lstStyle/>
          <a:p>
            <a:r>
              <a:rPr lang="el-GR" dirty="0" smtClean="0"/>
              <a:t>ΣΥΣΤΗΜΑ ΕΡΓΑΝΗ</a:t>
            </a:r>
            <a:endParaRPr lang="en-US" dirty="0"/>
          </a:p>
        </p:txBody>
      </p:sp>
      <p:sp>
        <p:nvSpPr>
          <p:cNvPr id="3" name="Θέση περιεχομένου 2"/>
          <p:cNvSpPr>
            <a:spLocks noGrp="1"/>
          </p:cNvSpPr>
          <p:nvPr>
            <p:ph idx="1"/>
          </p:nvPr>
        </p:nvSpPr>
        <p:spPr>
          <a:xfrm>
            <a:off x="606669" y="1406769"/>
            <a:ext cx="9029699" cy="4994031"/>
          </a:xfrm>
        </p:spPr>
        <p:txBody>
          <a:bodyPr>
            <a:normAutofit/>
          </a:bodyPr>
          <a:lstStyle/>
          <a:p>
            <a:r>
              <a:rPr lang="el-GR" dirty="0" smtClean="0"/>
              <a:t>Οι φορείς υποδοχής από </a:t>
            </a:r>
            <a:r>
              <a:rPr lang="el-GR" dirty="0"/>
              <a:t>1/10/2019 πρέπει </a:t>
            </a:r>
            <a:r>
              <a:rPr lang="el-GR" dirty="0" smtClean="0"/>
              <a:t>υποχρεωτικά να δηλώνουν την ΕΝΑΡΞΗ </a:t>
            </a:r>
            <a:r>
              <a:rPr lang="el-GR" dirty="0"/>
              <a:t>και </a:t>
            </a:r>
            <a:r>
              <a:rPr lang="el-GR" dirty="0" smtClean="0"/>
              <a:t>τη </a:t>
            </a:r>
            <a:r>
              <a:rPr lang="el-GR" dirty="0"/>
              <a:t>ΛΗΞΗ της πρακτικής άσκησης του φοιτητή στο σύστημα </a:t>
            </a:r>
            <a:r>
              <a:rPr lang="el-GR" b="1" dirty="0" smtClean="0"/>
              <a:t>ΕΡΓΑΝΗ</a:t>
            </a:r>
          </a:p>
          <a:p>
            <a:r>
              <a:rPr lang="el-GR" dirty="0" smtClean="0"/>
              <a:t>Υπάρχουν Αναλυτικές Οδηγίες για τους φορείς και θα σταλεί αναλυτικό ενημερωτικό </a:t>
            </a:r>
            <a:r>
              <a:rPr lang="en-US" dirty="0" smtClean="0"/>
              <a:t>email </a:t>
            </a:r>
            <a:r>
              <a:rPr lang="el-GR" dirty="0" smtClean="0"/>
              <a:t>στους φοιτητές και στους φορείς</a:t>
            </a:r>
          </a:p>
          <a:p>
            <a:r>
              <a:rPr lang="el-GR" dirty="0"/>
              <a:t>Σ</a:t>
            </a:r>
            <a:r>
              <a:rPr lang="el-GR" dirty="0" smtClean="0"/>
              <a:t>υνήθως είναι μια διαδικασία που την κάνει ο λογιστής της επιχείρησης</a:t>
            </a:r>
            <a:endParaRPr lang="el-GR" dirty="0"/>
          </a:p>
          <a:p>
            <a:pPr lvl="1"/>
            <a:r>
              <a:rPr lang="el-GR" dirty="0" smtClean="0"/>
              <a:t>Η </a:t>
            </a:r>
            <a:r>
              <a:rPr lang="el-GR" dirty="0"/>
              <a:t>έναρξη της </a:t>
            </a:r>
            <a:r>
              <a:rPr lang="el-GR" dirty="0" smtClean="0"/>
              <a:t>Π.Α. πριν </a:t>
            </a:r>
            <a:r>
              <a:rPr lang="el-GR" dirty="0"/>
              <a:t>την έναρξη της Πρακτικής Άσκησης</a:t>
            </a:r>
          </a:p>
          <a:p>
            <a:pPr lvl="1"/>
            <a:r>
              <a:rPr lang="el-GR" dirty="0" smtClean="0"/>
              <a:t>Η λήξη </a:t>
            </a:r>
            <a:r>
              <a:rPr lang="el-GR" dirty="0"/>
              <a:t>ή διακοπή της </a:t>
            </a:r>
            <a:r>
              <a:rPr lang="el-GR" dirty="0" smtClean="0"/>
              <a:t>Π.Α. το </a:t>
            </a:r>
            <a:r>
              <a:rPr lang="el-GR" dirty="0"/>
              <a:t>αργότερο 4 εργάσιμες ημέρες </a:t>
            </a:r>
            <a:r>
              <a:rPr lang="el-GR" dirty="0" smtClean="0"/>
              <a:t>μετά τη λήξη</a:t>
            </a:r>
          </a:p>
          <a:p>
            <a:r>
              <a:rPr lang="el-GR" i="1" dirty="0" smtClean="0"/>
              <a:t>Η υποχρέωση του φοιτητή είναι να:</a:t>
            </a:r>
          </a:p>
          <a:p>
            <a:pPr lvl="1"/>
            <a:r>
              <a:rPr lang="el-GR" dirty="0" smtClean="0"/>
              <a:t>Έχει πληροφορήσει τον υπεύθυνο στο φορέα του για την υποχρεωτική δήλωση του στο ΕΡΓΑΝΗ (Υπάρχουν αναλυτικές οδηγίες για φορείς στη σελίδα μας)</a:t>
            </a:r>
          </a:p>
          <a:p>
            <a:pPr lvl="1"/>
            <a:r>
              <a:rPr lang="el-GR" dirty="0" smtClean="0"/>
              <a:t>Έχει φροντίσει να φτάσει η σύμβαση στον φορέα για να την αναρτήσει εγκαίρως πριν την έναρξη της Πρακτικής στο ΕΡΓΑΝΗ</a:t>
            </a:r>
          </a:p>
          <a:p>
            <a:pPr lvl="1"/>
            <a:r>
              <a:rPr lang="el-GR" dirty="0" smtClean="0"/>
              <a:t>Να προσκομίσει τόσο το </a:t>
            </a:r>
            <a:r>
              <a:rPr lang="el-GR" dirty="0"/>
              <a:t>έντυπο Ε3.5 για την </a:t>
            </a:r>
            <a:r>
              <a:rPr lang="el-GR" dirty="0" smtClean="0"/>
              <a:t>έναρξη, </a:t>
            </a:r>
            <a:r>
              <a:rPr lang="el-GR" dirty="0"/>
              <a:t>όσο και το έντυπο Ε3.5 </a:t>
            </a:r>
            <a:r>
              <a:rPr lang="el-GR" dirty="0" smtClean="0"/>
              <a:t>για τη λήξη στο </a:t>
            </a:r>
            <a:r>
              <a:rPr lang="el-GR" dirty="0"/>
              <a:t>γραφείο πρακτικής </a:t>
            </a:r>
            <a:r>
              <a:rPr lang="el-GR" dirty="0" smtClean="0"/>
              <a:t>άσκησης</a:t>
            </a:r>
            <a:endParaRPr lang="en-US" dirty="0"/>
          </a:p>
          <a:p>
            <a:pPr lvl="1"/>
            <a:endParaRPr lang="el-GR" dirty="0"/>
          </a:p>
        </p:txBody>
      </p:sp>
      <p:sp>
        <p:nvSpPr>
          <p:cNvPr id="4" name="Ορθογώνιο 3"/>
          <p:cNvSpPr/>
          <p:nvPr/>
        </p:nvSpPr>
        <p:spPr>
          <a:xfrm>
            <a:off x="1418638" y="549449"/>
            <a:ext cx="141416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rPr>
              <a:t>New!</a:t>
            </a:r>
            <a:endParaRPr kumimoji="0" lang="el-GR"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endParaRPr>
          </a:p>
        </p:txBody>
      </p:sp>
    </p:spTree>
    <p:extLst>
      <p:ext uri="{BB962C8B-B14F-4D97-AF65-F5344CB8AC3E}">
        <p14:creationId xmlns:p14="http://schemas.microsoft.com/office/powerpoint/2010/main" val="28006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918" y="1320937"/>
            <a:ext cx="7307282"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ΤΟ ΠΡΟΓΡΑΜΜΑ ΤΗΣ ΠΡΑΚΤΙΚΗΣ </a:t>
            </a:r>
            <a:r>
              <a:rPr lang="el-GR" sz="2400" b="1" dirty="0" smtClean="0">
                <a:solidFill>
                  <a:schemeClr val="accent2">
                    <a:lumMod val="50000"/>
                  </a:schemeClr>
                </a:solidFill>
                <a:latin typeface="Arial" charset="0"/>
                <a:ea typeface="Arial" charset="0"/>
                <a:cs typeface="Arial" charset="0"/>
              </a:rPr>
              <a:t>ΑΣΚΗΣΗΣ</a:t>
            </a:r>
            <a:endParaRPr lang="en-US" sz="2400" b="1" dirty="0">
              <a:solidFill>
                <a:schemeClr val="accent2">
                  <a:lumMod val="50000"/>
                </a:schemeClr>
              </a:solidFill>
              <a:latin typeface="Arial" charset="0"/>
              <a:ea typeface="Arial" charset="0"/>
              <a:cs typeface="Arial" charset="0"/>
            </a:endParaRPr>
          </a:p>
        </p:txBody>
      </p:sp>
      <p:sp>
        <p:nvSpPr>
          <p:cNvPr id="3" name="Content Placeholder 2"/>
          <p:cNvSpPr>
            <a:spLocks noGrp="1"/>
          </p:cNvSpPr>
          <p:nvPr>
            <p:ph idx="1"/>
          </p:nvPr>
        </p:nvSpPr>
        <p:spPr>
          <a:xfrm>
            <a:off x="1703753" y="2126798"/>
            <a:ext cx="8902700" cy="3516890"/>
          </a:xfrm>
        </p:spPr>
        <p:txBody>
          <a:bodyPr>
            <a:normAutofit/>
          </a:bodyPr>
          <a:lstStyle/>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ΑΚΑΔΗΜΑΪΚΗ ΔΡΑΣΤΗΡΙΟΤΗΤΑ</a:t>
            </a:r>
          </a:p>
          <a:p>
            <a:pPr marL="0" indent="0">
              <a:buClr>
                <a:schemeClr val="accent2">
                  <a:lumMod val="50000"/>
                </a:schemeClr>
              </a:buClr>
              <a:buNone/>
            </a:pPr>
            <a:r>
              <a:rPr lang="el-GR" sz="2000" dirty="0" smtClean="0">
                <a:latin typeface="Arial" panose="020B0604020202020204" pitchFamily="34" charset="0"/>
                <a:ea typeface="Arial Rounded MT Bold" charset="0"/>
                <a:cs typeface="Arial" panose="020B0604020202020204" pitchFamily="34" charset="0"/>
              </a:rPr>
              <a:t>Βρίσκεται θεσμοθετημένο στο Πρόγραμμα Σπουδών</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Πραγματοποιείται στο 8ο εξάμηνο επιπλέον της Υποχρεωτικής</a:t>
            </a:r>
          </a:p>
          <a:p>
            <a:pPr marL="0" indent="0">
              <a:buClr>
                <a:schemeClr val="accent2">
                  <a:lumMod val="50000"/>
                </a:schemeClr>
              </a:buClr>
              <a:buNone/>
            </a:pPr>
            <a:endParaRPr lang="el-GR" sz="2000" dirty="0" smtClean="0">
              <a:latin typeface="Arial" panose="020B0604020202020204" pitchFamily="34" charset="0"/>
              <a:ea typeface="Arial Rounded MT Bold" charset="0"/>
              <a:cs typeface="Arial" panose="020B0604020202020204" pitchFamily="34" charset="0"/>
            </a:endParaRPr>
          </a:p>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ΧΡΗΜΑΤΟΔΟΤΟΥΜΕΝΟ ΠΡΟΓΡΑΜΜΑ ΕΣΠΑ</a:t>
            </a:r>
          </a:p>
          <a:p>
            <a:pPr marL="0" indent="0">
              <a:buNone/>
            </a:pPr>
            <a:r>
              <a:rPr lang="el-GR" sz="2000" dirty="0" smtClean="0">
                <a:latin typeface="Arial" panose="020B0604020202020204" pitchFamily="34" charset="0"/>
                <a:cs typeface="Arial" panose="020B0604020202020204" pitchFamily="34" charset="0"/>
              </a:rPr>
              <a:t>Οι φοιτητές/</a:t>
            </a:r>
            <a:r>
              <a:rPr lang="el-GR" sz="2000" dirty="0" err="1" smtClean="0">
                <a:latin typeface="Arial" panose="020B0604020202020204" pitchFamily="34" charset="0"/>
                <a:cs typeface="Arial" panose="020B0604020202020204" pitchFamily="34" charset="0"/>
              </a:rPr>
              <a:t>ριες</a:t>
            </a:r>
            <a:r>
              <a:rPr lang="el-GR" sz="2000" dirty="0" smtClean="0">
                <a:latin typeface="Arial" panose="020B0604020202020204" pitchFamily="34" charset="0"/>
                <a:cs typeface="Arial" panose="020B0604020202020204" pitchFamily="34" charset="0"/>
              </a:rPr>
              <a:t> αμείβονται εφόσον </a:t>
            </a:r>
            <a:r>
              <a:rPr lang="el-GR" sz="2000" b="1" dirty="0" smtClean="0">
                <a:latin typeface="Arial" panose="020B0604020202020204" pitchFamily="34" charset="0"/>
                <a:cs typeface="Arial" panose="020B0604020202020204" pitchFamily="34" charset="0"/>
              </a:rPr>
              <a:t>ολοκληρώσουν</a:t>
            </a:r>
            <a:r>
              <a:rPr lang="el-GR" sz="2000" dirty="0" smtClean="0">
                <a:latin typeface="Arial" panose="020B0604020202020204" pitchFamily="34" charset="0"/>
                <a:cs typeface="Arial" panose="020B0604020202020204" pitchFamily="34" charset="0"/>
              </a:rPr>
              <a:t> την </a:t>
            </a:r>
            <a:r>
              <a:rPr lang="el-GR" sz="2000" b="1" dirty="0" smtClean="0">
                <a:latin typeface="Arial" panose="020B0604020202020204" pitchFamily="34" charset="0"/>
                <a:cs typeface="Arial" panose="020B0604020202020204" pitchFamily="34" charset="0"/>
              </a:rPr>
              <a:t>δίμηνη</a:t>
            </a:r>
            <a:r>
              <a:rPr lang="el-GR" sz="2000" dirty="0" smtClean="0">
                <a:latin typeface="Arial" panose="020B0604020202020204" pitchFamily="34" charset="0"/>
                <a:cs typeface="Arial" panose="020B0604020202020204" pitchFamily="34" charset="0"/>
              </a:rPr>
              <a:t> Πρακτική</a:t>
            </a:r>
          </a:p>
          <a:p>
            <a:pPr marL="0" indent="0">
              <a:buNone/>
            </a:pPr>
            <a:r>
              <a:rPr lang="el-GR" dirty="0" smtClean="0">
                <a:latin typeface="Arial" panose="020B0604020202020204" pitchFamily="34" charset="0"/>
                <a:cs typeface="Arial" panose="020B0604020202020204" pitchFamily="34" charset="0"/>
              </a:rPr>
              <a:t>Η χρηματοδότηση </a:t>
            </a:r>
            <a:r>
              <a:rPr lang="el-GR" dirty="0">
                <a:latin typeface="Arial" panose="020B0604020202020204" pitchFamily="34" charset="0"/>
                <a:cs typeface="Arial" panose="020B0604020202020204" pitchFamily="34" charset="0"/>
              </a:rPr>
              <a:t>είναι </a:t>
            </a:r>
            <a:r>
              <a:rPr lang="el-GR" dirty="0" smtClean="0">
                <a:latin typeface="Arial" panose="020B0604020202020204" pitchFamily="34" charset="0"/>
                <a:cs typeface="Arial" panose="020B0604020202020204" pitchFamily="34" charset="0"/>
              </a:rPr>
              <a:t>συνολικά </a:t>
            </a:r>
            <a:r>
              <a:rPr lang="en-US" dirty="0" smtClean="0">
                <a:latin typeface="Arial" panose="020B0604020202020204" pitchFamily="34" charset="0"/>
                <a:cs typeface="Arial" panose="020B0604020202020204" pitchFamily="34" charset="0"/>
              </a:rPr>
              <a:t>197,78</a:t>
            </a:r>
            <a:r>
              <a:rPr lang="el-GR" dirty="0" smtClean="0">
                <a:latin typeface="Arial" panose="020B0604020202020204" pitchFamily="34" charset="0"/>
                <a:cs typeface="Arial" panose="020B0604020202020204" pitchFamily="34" charset="0"/>
              </a:rPr>
              <a:t>€ για 2 μήνες </a:t>
            </a:r>
            <a:r>
              <a:rPr lang="el-GR" dirty="0">
                <a:latin typeface="Arial" panose="020B0604020202020204" pitchFamily="34" charset="0"/>
                <a:cs typeface="Arial" panose="020B0604020202020204" pitchFamily="34" charset="0"/>
              </a:rPr>
              <a:t>Πρακτικής</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57261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44060" y="1024642"/>
            <a:ext cx="9047285" cy="526906"/>
          </a:xfrm>
        </p:spPr>
        <p:txBody>
          <a:bodyPr vert="horz" lIns="91440" tIns="45720" rIns="91440" bIns="45720" rtlCol="0" anchor="ctr">
            <a:noAutofit/>
          </a:bodyPr>
          <a:lstStyle/>
          <a:p>
            <a:r>
              <a:rPr lang="el-GR" sz="2400" b="1" u="sng" dirty="0">
                <a:latin typeface="Arial" panose="020B0604020202020204" pitchFamily="34" charset="0"/>
                <a:cs typeface="Arial" panose="020B0604020202020204" pitchFamily="34" charset="0"/>
              </a:rPr>
              <a:t>ΒΗΜΑ 6: Συμπλήρωση </a:t>
            </a:r>
            <a:r>
              <a:rPr lang="el-GR" sz="2400" b="1" u="sng" dirty="0" smtClean="0">
                <a:latin typeface="Arial" panose="020B0604020202020204" pitchFamily="34" charset="0"/>
                <a:cs typeface="Arial" panose="020B0604020202020204" pitchFamily="34" charset="0"/>
              </a:rPr>
              <a:t>Απογραφικού </a:t>
            </a:r>
            <a:r>
              <a:rPr lang="el-GR" sz="2400" b="1" u="sng" dirty="0">
                <a:latin typeface="Arial" panose="020B0604020202020204" pitchFamily="34" charset="0"/>
                <a:cs typeface="Arial" panose="020B0604020202020204" pitchFamily="34" charset="0"/>
              </a:rPr>
              <a:t>Δελτίου Εισόδου</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17252" y="1551548"/>
            <a:ext cx="8696126" cy="3825635"/>
          </a:xfrm>
        </p:spPr>
        <p:txBody>
          <a:bodyPr>
            <a:noAutofit/>
          </a:bodyPr>
          <a:lstStyle/>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Συμπληρώνετε το Ερωτηματολόγιο Εισόδου στη σελίδα μας </a:t>
            </a:r>
            <a:r>
              <a:rPr lang="el-GR" sz="1800" dirty="0">
                <a:latin typeface="Arial" panose="020B0604020202020204" pitchFamily="34" charset="0"/>
                <a:cs typeface="Arial" panose="020B0604020202020204" pitchFamily="34" charset="0"/>
              </a:rPr>
              <a:t>στο </a:t>
            </a:r>
            <a:r>
              <a:rPr lang="en-US" sz="1800" dirty="0" smtClean="0">
                <a:latin typeface="Arial" panose="020B0604020202020204" pitchFamily="34" charset="0"/>
                <a:cs typeface="Arial" panose="020B0604020202020204" pitchFamily="34" charset="0"/>
                <a:hlinkClick r:id="rId4"/>
              </a:rPr>
              <a:t>pa.uth.gr</a:t>
            </a:r>
            <a:r>
              <a:rPr lang="el-GR" sz="1800" dirty="0" smtClean="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Προθεσμία έως και/πριν την ημερομηνία έναρξης της Πρακτικής σας. </a:t>
            </a:r>
            <a:endParaRPr lang="el-GR" sz="1800" b="1" dirty="0" smtClean="0">
              <a:solidFill>
                <a:srgbClr val="FF0000"/>
              </a:solidFill>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Ως ημερομηνία εισόδου συμπληρώνετε την ημερομηνία έναρξης της σύμβασης σας</a:t>
            </a:r>
            <a:endParaRPr lang="en-US" sz="1800" dirty="0" smtClean="0">
              <a:latin typeface="Arial" panose="020B0604020202020204" pitchFamily="34" charset="0"/>
              <a:cs typeface="Arial" panose="020B0604020202020204" pitchFamily="34" charset="0"/>
            </a:endParaRPr>
          </a:p>
          <a:p>
            <a:pPr marL="0" indent="0">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charset="0"/>
              <a:ea typeface="Arial" charset="0"/>
              <a:cs typeface="Arial"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187448" y="3141199"/>
            <a:ext cx="25472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Απογραφικό Δελτίο Εισόδου</a:t>
            </a:r>
            <a:endParaRPr kumimoji="0" lang="en-US"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705" y="5895297"/>
            <a:ext cx="3361924" cy="791572"/>
          </a:xfrm>
          <a:prstGeom prst="rect">
            <a:avLst/>
          </a:prstGeom>
        </p:spPr>
      </p:pic>
      <p:pic>
        <p:nvPicPr>
          <p:cNvPr id="2" name="Εικόνα 1"/>
          <p:cNvPicPr>
            <a:picLocks noChangeAspect="1"/>
          </p:cNvPicPr>
          <p:nvPr/>
        </p:nvPicPr>
        <p:blipFill rotWithShape="1">
          <a:blip r:embed="rId7">
            <a:extLst>
              <a:ext uri="{28A0092B-C50C-407E-A947-70E740481C1C}">
                <a14:useLocalDpi xmlns:a14="http://schemas.microsoft.com/office/drawing/2010/main" val="0"/>
              </a:ext>
            </a:extLst>
          </a:blip>
          <a:srcRect r="15376" b="4487"/>
          <a:stretch/>
        </p:blipFill>
        <p:spPr>
          <a:xfrm>
            <a:off x="3462144" y="2640646"/>
            <a:ext cx="5233448" cy="4157911"/>
          </a:xfrm>
          <a:prstGeom prst="rect">
            <a:avLst/>
          </a:prstGeom>
        </p:spPr>
      </p:pic>
      <p:sp>
        <p:nvSpPr>
          <p:cNvPr id="8" name="Στρογγυλεμένο ορθογώνιο 7"/>
          <p:cNvSpPr/>
          <p:nvPr/>
        </p:nvSpPr>
        <p:spPr>
          <a:xfrm>
            <a:off x="6636962" y="4413269"/>
            <a:ext cx="91933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7163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Συχνές Ερωτήσεις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031022"/>
            <a:ext cx="10058400" cy="39653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δεν έχετε λογαριασμό που να είστε ο πρώτος δικαιούχος, ανοίγετε λογαριασμό σε τράπεζα με τα παρακάτω δικαιολογητικά:</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Ταυτότητα, εκκαθαριστικό, λογαριασμός ΔΕΚΟ, λογαριασμός κινητής τηλεφωνίας </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SOS</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 Παρακολουθείτε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συστηματικά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το email που έχετε δηλώσει στην Αίτηση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Εγγραφής και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την ιστοσελίδα μας (pa.uth.gr) </a:t>
            </a:r>
            <a:endPar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Ακύρωση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Πρακτικής Άσκησης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(μόνο σε εξαιρετικές περιπτώσεις,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ενημερώνω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άμεσα το Γραφείο Πρακτικής Άσκησης και τον φορέα υποδοχής)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Αν ο φοιτητής λαμβάνει οποιοδήποτε επίδομα, θα πρέπει να επικοινωνήσει με τον φορέα από τον οποίο το λαμβάνει και να ενημερωθεί αν κινδυνεύει να διακοπεί σε περίπτωση συμμετοχής του στο Πρόγραμμα της Πρακτικής</a:t>
            </a: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351408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70343" y="1359049"/>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Συνοπτικά</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για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να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ξεκινήσετε</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την</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Πρακτική</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519112" y="2111839"/>
            <a:ext cx="9699873" cy="3796591"/>
          </a:xfrm>
        </p:spPr>
        <p:txBody>
          <a:bodyPr>
            <a:noAutofit/>
          </a:bodyPr>
          <a:lstStyle/>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ενημερωθεί για την Πρακτική </a:t>
            </a:r>
            <a:r>
              <a:rPr lang="el-GR" dirty="0" smtClean="0">
                <a:solidFill>
                  <a:prstClr val="black"/>
                </a:solidFill>
                <a:latin typeface="Arial" panose="020B0604020202020204" pitchFamily="34" charset="0"/>
                <a:ea typeface="Arial" charset="0"/>
                <a:cs typeface="Arial" panose="020B0604020202020204" pitchFamily="34" charset="0"/>
              </a:rPr>
              <a:t>ΕΣΠΑ </a:t>
            </a:r>
            <a:r>
              <a:rPr lang="el-GR" dirty="0">
                <a:solidFill>
                  <a:srgbClr val="C00000"/>
                </a:solidFill>
                <a:latin typeface="Arial" panose="020B0604020202020204" pitchFamily="34" charset="0"/>
                <a:ea typeface="Arial" charset="0"/>
                <a:cs typeface="Arial" panose="020B0604020202020204" pitchFamily="34" charset="0"/>
              </a:rPr>
              <a:t>(</a:t>
            </a:r>
            <a:r>
              <a:rPr lang="el-GR" b="1" dirty="0">
                <a:solidFill>
                  <a:srgbClr val="C00000"/>
                </a:solidFill>
                <a:latin typeface="Arial" panose="020B0604020202020204" pitchFamily="34" charset="0"/>
                <a:ea typeface="Arial" charset="0"/>
                <a:cs typeface="Arial" panose="020B0604020202020204" pitchFamily="34" charset="0"/>
              </a:rPr>
              <a:t>Κατεβάστε αυτή την παρουσίαση σαν οδηγό!!</a:t>
            </a:r>
            <a:r>
              <a:rPr lang="el-GR" dirty="0">
                <a:solidFill>
                  <a:srgbClr val="C00000"/>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a:t>
            </a:r>
            <a:r>
              <a:rPr lang="el-GR" dirty="0">
                <a:solidFill>
                  <a:prstClr val="black"/>
                </a:solidFill>
                <a:latin typeface="Arial" panose="020B0604020202020204" pitchFamily="34" charset="0"/>
                <a:ea typeface="Arial" charset="0"/>
                <a:cs typeface="Arial" panose="020B0604020202020204" pitchFamily="34" charset="0"/>
              </a:rPr>
              <a:t>έχετε κάνει την Αίτηση Εκδήλωσης Ενδιαφέροντος (Βήμα 1)</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Εγγραφής (Βήμα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προσκομίσει όλα τα έγγραφα στο γραφείο </a:t>
            </a:r>
            <a:r>
              <a:rPr lang="el-GR" dirty="0" smtClean="0">
                <a:solidFill>
                  <a:prstClr val="black"/>
                </a:solidFill>
                <a:latin typeface="Arial" panose="020B0604020202020204" pitchFamily="34" charset="0"/>
                <a:ea typeface="Arial" charset="0"/>
                <a:cs typeface="Arial" panose="020B0604020202020204" pitchFamily="34" charset="0"/>
              </a:rPr>
              <a:t>Πρακτικής </a:t>
            </a:r>
            <a:r>
              <a:rPr lang="el-GR" dirty="0">
                <a:solidFill>
                  <a:prstClr val="black"/>
                </a:solidFill>
                <a:latin typeface="Arial" panose="020B0604020202020204" pitchFamily="34" charset="0"/>
                <a:ea typeface="Arial" charset="0"/>
                <a:cs typeface="Arial" panose="020B0604020202020204" pitchFamily="34" charset="0"/>
              </a:rPr>
              <a:t>(Βήμα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έχετε καταλήξει σε φορέα υποδοχής της Πρακτικής σας (Βήμα 3)</a:t>
            </a:r>
            <a:endParaRPr lang="el-GR" dirty="0">
              <a:solidFill>
                <a:prstClr val="black"/>
              </a:solidFill>
              <a:latin typeface="Arial" panose="020B0604020202020204" pitchFamily="34" charset="0"/>
              <a:ea typeface="Arial" charset="0"/>
              <a:cs typeface="Arial" panose="020B0604020202020204" pitchFamily="34" charset="0"/>
            </a:endParaRP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cs typeface="Arial" panose="020B0604020202020204" pitchFamily="34" charset="0"/>
              </a:rPr>
              <a:t>Να έχετε συμπληρώσει την </a:t>
            </a:r>
            <a:r>
              <a:rPr lang="el-GR" dirty="0">
                <a:solidFill>
                  <a:prstClr val="black"/>
                </a:solidFill>
                <a:latin typeface="Arial" panose="020B0604020202020204" pitchFamily="34" charset="0"/>
                <a:ea typeface="Arial" charset="0"/>
                <a:cs typeface="Arial" panose="020B0604020202020204" pitchFamily="34" charset="0"/>
              </a:rPr>
              <a:t>Καρτέλα Πρακτικής </a:t>
            </a:r>
            <a:r>
              <a:rPr lang="el-GR" dirty="0" smtClean="0">
                <a:solidFill>
                  <a:prstClr val="black"/>
                </a:solidFill>
                <a:latin typeface="Arial" panose="020B0604020202020204" pitchFamily="34" charset="0"/>
                <a:ea typeface="Arial" charset="0"/>
                <a:cs typeface="Arial" panose="020B0604020202020204" pitchFamily="34" charset="0"/>
              </a:rPr>
              <a:t>–με κωδικό θέσης ΑΤΛΑ </a:t>
            </a:r>
            <a:r>
              <a:rPr lang="el-GR" dirty="0">
                <a:solidFill>
                  <a:prstClr val="black"/>
                </a:solidFill>
                <a:latin typeface="Arial" panose="020B0604020202020204" pitchFamily="34" charset="0"/>
                <a:ea typeface="Arial" charset="0"/>
                <a:cs typeface="Arial" panose="020B0604020202020204" pitchFamily="34" charset="0"/>
              </a:rPr>
              <a:t>(Βήμα </a:t>
            </a:r>
            <a:r>
              <a:rPr lang="el-GR" dirty="0" smtClean="0">
                <a:solidFill>
                  <a:prstClr val="black"/>
                </a:solidFill>
                <a:latin typeface="Arial" panose="020B0604020202020204" pitchFamily="34" charset="0"/>
                <a:ea typeface="Arial" charset="0"/>
                <a:cs typeface="Arial" panose="020B0604020202020204" pitchFamily="34" charset="0"/>
              </a:rPr>
              <a:t>4)</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τη σύμβαση υπογεγραμμένη στα χέρια σας </a:t>
            </a:r>
            <a:r>
              <a:rPr lang="el-GR" dirty="0" smtClean="0">
                <a:solidFill>
                  <a:prstClr val="black"/>
                </a:solidFill>
                <a:latin typeface="Arial" panose="020B0604020202020204" pitchFamily="34" charset="0"/>
                <a:cs typeface="Arial" panose="020B0604020202020204" pitchFamily="34" charset="0"/>
              </a:rPr>
              <a:t>και να προσκομίσετε το Έντυπο Ε3.5 για την έναρξη στο Γραφείο Πρακτικής (Βήμα </a:t>
            </a:r>
            <a:r>
              <a:rPr lang="el-GR" dirty="0">
                <a:solidFill>
                  <a:prstClr val="black"/>
                </a:solidFill>
                <a:latin typeface="Arial" panose="020B0604020202020204" pitchFamily="34" charset="0"/>
                <a:cs typeface="Arial" panose="020B0604020202020204" pitchFamily="34" charset="0"/>
              </a:rPr>
              <a:t>5)</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το </a:t>
            </a:r>
            <a:r>
              <a:rPr lang="el-GR" dirty="0">
                <a:solidFill>
                  <a:prstClr val="black"/>
                </a:solidFill>
                <a:latin typeface="Arial" panose="020B0604020202020204" pitchFamily="34" charset="0"/>
                <a:ea typeface="Arial" charset="0"/>
                <a:cs typeface="Arial" panose="020B0604020202020204" pitchFamily="34" charset="0"/>
              </a:rPr>
              <a:t>Απογραφικό</a:t>
            </a:r>
            <a:r>
              <a:rPr lang="el-GR" dirty="0">
                <a:solidFill>
                  <a:prstClr val="black"/>
                </a:solidFill>
                <a:latin typeface="Arial" panose="020B0604020202020204" pitchFamily="34" charset="0"/>
                <a:cs typeface="Arial" panose="020B0604020202020204" pitchFamily="34" charset="0"/>
              </a:rPr>
              <a:t> Δελτίο Εισόδου (Βήμα 6)</a:t>
            </a:r>
          </a:p>
          <a:p>
            <a:pPr marL="274320" lvl="1" indent="0">
              <a:lnSpc>
                <a:spcPct val="150000"/>
              </a:lnSpc>
              <a:spcBef>
                <a:spcPct val="20000"/>
              </a:spcBef>
              <a:buClr>
                <a:schemeClr val="accent2">
                  <a:lumMod val="50000"/>
                </a:schemeClr>
              </a:buClr>
              <a:buNone/>
            </a:pP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287186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306548"/>
          </a:xfrm>
        </p:spPr>
        <p:txBody>
          <a:bodyPr>
            <a:noAutofit/>
          </a:bodyPr>
          <a:lstStyle/>
          <a:p>
            <a:pPr>
              <a:buClr>
                <a:schemeClr val="accent2">
                  <a:lumMod val="50000"/>
                </a:schemeClr>
              </a:buClr>
            </a:pPr>
            <a:endParaRPr lang="el-GR" sz="1600" b="1"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Arial" panose="020B0604020202020204" pitchFamily="34" charset="0"/>
              <a:buChar char="•"/>
            </a:pPr>
            <a:endParaRPr lang="el-GR"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b="1" dirty="0">
              <a:latin typeface="Trebuchet MS" pitchFamily="34"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232185" y="6045195"/>
            <a:ext cx="2327484" cy="35060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Έντυπα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9" name="TextBox 18"/>
          <p:cNvSpPr txBox="1"/>
          <p:nvPr/>
        </p:nvSpPr>
        <p:spPr>
          <a:xfrm>
            <a:off x="8689486" y="6014144"/>
            <a:ext cx="2591046" cy="5847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Ηλεκτρονικές υποβολές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976991"/>
            <a:ext cx="4803285" cy="878046"/>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04" y="4970882"/>
            <a:ext cx="3361924" cy="791572"/>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8012" y="5038455"/>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l="18006" t="3730" r="24738" b="8314"/>
          <a:stretch/>
        </p:blipFill>
        <p:spPr>
          <a:xfrm>
            <a:off x="331357" y="1504720"/>
            <a:ext cx="4984760" cy="4307442"/>
          </a:xfrm>
          <a:prstGeom prst="rect">
            <a:avLst/>
          </a:prstGeom>
          <a:ln>
            <a:noFill/>
          </a:ln>
        </p:spPr>
      </p:pic>
      <p:sp>
        <p:nvSpPr>
          <p:cNvPr id="12" name="Στρογγυλεμένο ορθογώνιο 11"/>
          <p:cNvSpPr/>
          <p:nvPr/>
        </p:nvSpPr>
        <p:spPr>
          <a:xfrm>
            <a:off x="3203240" y="3790326"/>
            <a:ext cx="911559"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3203240" y="4101947"/>
            <a:ext cx="930578"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Στρογγυλεμένο ορθογώνιο 9"/>
          <p:cNvSpPr/>
          <p:nvPr/>
        </p:nvSpPr>
        <p:spPr>
          <a:xfrm>
            <a:off x="2286002" y="3808310"/>
            <a:ext cx="864486" cy="19218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6" name="Στρογγυλεμένο ορθογώνιο 15"/>
          <p:cNvSpPr/>
          <p:nvPr/>
        </p:nvSpPr>
        <p:spPr>
          <a:xfrm>
            <a:off x="2277210" y="219535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rebuchet MS" panose="020B0603020202020204"/>
              <a:ea typeface="+mn-ea"/>
              <a:cs typeface="+mn-cs"/>
            </a:endParaRPr>
          </a:p>
        </p:txBody>
      </p:sp>
      <p:pic>
        <p:nvPicPr>
          <p:cNvPr id="4" name="Εικόνα 3"/>
          <p:cNvPicPr>
            <a:picLocks noChangeAspect="1"/>
          </p:cNvPicPr>
          <p:nvPr/>
        </p:nvPicPr>
        <p:blipFill rotWithShape="1">
          <a:blip r:embed="rId7">
            <a:extLst>
              <a:ext uri="{28A0092B-C50C-407E-A947-70E740481C1C}">
                <a14:useLocalDpi xmlns:a14="http://schemas.microsoft.com/office/drawing/2010/main" val="0"/>
              </a:ext>
            </a:extLst>
          </a:blip>
          <a:srcRect l="6747" r="16945" b="5128"/>
          <a:stretch/>
        </p:blipFill>
        <p:spPr>
          <a:xfrm>
            <a:off x="5451971" y="1504720"/>
            <a:ext cx="5019667" cy="4329316"/>
          </a:xfrm>
          <a:prstGeom prst="rect">
            <a:avLst/>
          </a:prstGeom>
        </p:spPr>
      </p:pic>
      <p:sp>
        <p:nvSpPr>
          <p:cNvPr id="15" name="Στρογγυλεμένο ορθογώνιο 14"/>
          <p:cNvSpPr/>
          <p:nvPr/>
        </p:nvSpPr>
        <p:spPr>
          <a:xfrm>
            <a:off x="8341437" y="3583172"/>
            <a:ext cx="925655" cy="25906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Στρογγυλεμένο ορθογώνιο 13"/>
          <p:cNvSpPr/>
          <p:nvPr/>
        </p:nvSpPr>
        <p:spPr>
          <a:xfrm>
            <a:off x="8350229" y="3860032"/>
            <a:ext cx="925655" cy="263562"/>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Στρογγυλεμένο ορθογώνιο 12"/>
          <p:cNvSpPr/>
          <p:nvPr/>
        </p:nvSpPr>
        <p:spPr>
          <a:xfrm>
            <a:off x="7405901" y="3574381"/>
            <a:ext cx="929205" cy="22237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405901" y="217933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Title 1"/>
          <p:cNvSpPr>
            <a:spLocks noGrp="1"/>
          </p:cNvSpPr>
          <p:nvPr>
            <p:ph type="title"/>
          </p:nvPr>
        </p:nvSpPr>
        <p:spPr>
          <a:xfrm>
            <a:off x="1568120" y="953662"/>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a:t>
            </a:r>
            <a:r>
              <a:rPr lang="el-GR" sz="2400" b="1" u="sng" dirty="0" smtClean="0">
                <a:latin typeface="Arial" panose="020B0604020202020204" pitchFamily="34" charset="0"/>
                <a:cs typeface="Arial" panose="020B0604020202020204" pitchFamily="34" charset="0"/>
              </a:rPr>
              <a:t>Ολοκλήρωση Πρακτικής Άσκησης</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65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8120" y="1341776"/>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ΟΛΟΚΛΗΡΩΣΗ ΠΡΑΚΤΙΚΗΣ ΑΣΚΗΣΗΣ</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749136" y="1751352"/>
            <a:ext cx="10442864" cy="4306548"/>
          </a:xfrm>
        </p:spPr>
        <p:txBody>
          <a:bodyPr>
            <a:noAutofit/>
          </a:bodyPr>
          <a:lstStyle/>
          <a:p>
            <a:pPr>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Υποβολή εντύπων στο γραφείο Π.Α:</a:t>
            </a:r>
            <a:endParaRPr lang="el-GR"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της Πρακτικής σας από το φορέα (με υπογραφή &amp; σφραγίδα από φορέα)</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Βεβαίωσης πραγματοποίησης της Πρακτικής σας εις διπλούν </a:t>
            </a:r>
            <a:r>
              <a:rPr lang="el-GR" sz="1800" dirty="0">
                <a:latin typeface="Arial" panose="020B0604020202020204" pitchFamily="34" charset="0"/>
                <a:cs typeface="Arial" panose="020B0604020202020204" pitchFamily="34" charset="0"/>
              </a:rPr>
              <a:t>(με </a:t>
            </a:r>
            <a:r>
              <a:rPr lang="el-GR" sz="1800" dirty="0" smtClean="0">
                <a:latin typeface="Arial" panose="020B0604020202020204" pitchFamily="34" charset="0"/>
                <a:cs typeface="Arial" panose="020B0604020202020204" pitchFamily="34" charset="0"/>
              </a:rPr>
              <a:t>υπογραφές από φορέα και Επιστημονικό Υπεύθυνο </a:t>
            </a:r>
            <a:r>
              <a:rPr lang="el-GR" sz="1800" dirty="0">
                <a:latin typeface="Arial" panose="020B0604020202020204" pitchFamily="34" charset="0"/>
                <a:cs typeface="Arial" panose="020B0604020202020204" pitchFamily="34" charset="0"/>
              </a:rPr>
              <a:t>&amp; </a:t>
            </a:r>
            <a:r>
              <a:rPr lang="el-GR" sz="1800" dirty="0" smtClean="0">
                <a:latin typeface="Arial" panose="020B0604020202020204" pitchFamily="34" charset="0"/>
                <a:cs typeface="Arial" panose="020B0604020202020204" pitchFamily="34" charset="0"/>
              </a:rPr>
              <a:t>σφραγίδα φορέα)</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Έντυπο </a:t>
            </a:r>
            <a:r>
              <a:rPr lang="el-GR" sz="1800" dirty="0"/>
              <a:t>Ε3.5</a:t>
            </a:r>
            <a:r>
              <a:rPr lang="el-GR" sz="1800" dirty="0" smtClean="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για τη λήξη </a:t>
            </a:r>
            <a:r>
              <a:rPr lang="el-GR" sz="1800" dirty="0" smtClean="0">
                <a:latin typeface="Arial" panose="020B0604020202020204" pitchFamily="34" charset="0"/>
                <a:cs typeface="Arial" panose="020B0604020202020204" pitchFamily="34" charset="0"/>
              </a:rPr>
              <a:t>της Πρακτικής </a:t>
            </a: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marL="388620" lvl="1" indent="-285750">
              <a:spcBef>
                <a:spcPct val="20000"/>
              </a:spcBef>
              <a:buClr>
                <a:schemeClr val="accent2">
                  <a:lumMod val="50000"/>
                </a:schemeClr>
              </a:buClr>
              <a:buFont typeface="Wingdings" panose="05000000000000000000" pitchFamily="2" charset="2"/>
              <a:buChar char="Ø"/>
            </a:pPr>
            <a:r>
              <a:rPr lang="el-GR" sz="2000" dirty="0" smtClean="0">
                <a:latin typeface="Arial" panose="020B0604020202020204" pitchFamily="34" charset="0"/>
                <a:cs typeface="Arial" panose="020B0604020202020204" pitchFamily="34" charset="0"/>
              </a:rPr>
              <a:t>Ηλεκτρονική Υποβολή από τον φοιτητή στην ιστοσελίδα μας:</a:t>
            </a:r>
            <a:endParaRPr lang="el-GR" sz="20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Έκθεσης Αποτίμησης</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Πρακτικής Άσκησης</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Απογραφικού Δελτίου Εξόδου</a:t>
            </a:r>
          </a:p>
          <a:p>
            <a:pPr marL="914400" lvl="2"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Trebuchet MS" pitchFamily="34"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85987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80754" y="1132991"/>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ΣΤΟΙΧΕΙΑ ΕΠΙΚΟΙΝΩΝΙΑΣ </a:t>
            </a:r>
            <a:endParaRPr lang="en-US" sz="2400" b="1" dirty="0">
              <a:solidFill>
                <a:schemeClr val="accent2">
                  <a:lumMod val="50000"/>
                </a:schemeClr>
              </a:solidFill>
              <a:latin typeface="Arial" charset="0"/>
              <a:ea typeface="Arial" charset="0"/>
              <a:cs typeface="Arial" charset="0"/>
            </a:endParaRPr>
          </a:p>
        </p:txBody>
      </p:sp>
      <p:sp>
        <p:nvSpPr>
          <p:cNvPr id="8" name="Content Placeholder 2"/>
          <p:cNvSpPr>
            <a:spLocks noGrp="1"/>
          </p:cNvSpPr>
          <p:nvPr>
            <p:ph idx="1"/>
          </p:nvPr>
        </p:nvSpPr>
        <p:spPr>
          <a:xfrm>
            <a:off x="24848" y="1651102"/>
            <a:ext cx="6824360" cy="4398008"/>
          </a:xfrm>
        </p:spPr>
        <p:txBody>
          <a:bodyPr>
            <a:noAutofit/>
          </a:bodyPr>
          <a:lstStyle/>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Επιστημονικά Υπεύθυνη: </a:t>
            </a:r>
            <a:r>
              <a:rPr lang="el-GR" sz="1800" dirty="0" smtClean="0">
                <a:latin typeface="Arial" panose="020B0604020202020204" pitchFamily="34" charset="0"/>
                <a:cs typeface="Arial" panose="020B0604020202020204" pitchFamily="34" charset="0"/>
              </a:rPr>
              <a:t>Μιχαλοπούλου Αικατερίνη</a:t>
            </a:r>
            <a:endParaRPr lang="en-US" sz="1800"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Διοικητική Υποστήριξη: </a:t>
            </a:r>
            <a:r>
              <a:rPr lang="el-GR" sz="1800" dirty="0" smtClean="0">
                <a:latin typeface="Arial" panose="020B0604020202020204" pitchFamily="34" charset="0"/>
                <a:cs typeface="Arial" panose="020B0604020202020204" pitchFamily="34" charset="0"/>
              </a:rPr>
              <a:t>Γραφείο Πρακτικής Άσκησης</a:t>
            </a:r>
            <a:endParaRPr lang="en-US"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Στοιχεία επικοινωνίας:</a:t>
            </a:r>
            <a:r>
              <a:rPr lang="el-GR"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r>
              <a:rPr lang="el-GR" sz="1800" b="1" dirty="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24210-06382</a:t>
            </a: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hlinkClick r:id="rId4"/>
              </a:rPr>
              <a:t>praktiki.ece@uth.gr</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Site </a:t>
            </a:r>
            <a:r>
              <a:rPr lang="en-US" sz="1800" dirty="0">
                <a:solidFill>
                  <a:prstClr val="black"/>
                </a:solidFill>
                <a:latin typeface="Arial" charset="0"/>
                <a:ea typeface="Arial" charset="0"/>
                <a:cs typeface="Arial" charset="0"/>
                <a:hlinkClick r:id="rId5"/>
              </a:rPr>
              <a:t>pa.uth.gr</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Facebook </a:t>
            </a:r>
            <a:r>
              <a:rPr lang="el-GR" sz="1800" dirty="0">
                <a:solidFill>
                  <a:prstClr val="black"/>
                </a:solidFill>
                <a:latin typeface="Arial" charset="0"/>
                <a:ea typeface="Arial" charset="0"/>
                <a:cs typeface="Arial" charset="0"/>
                <a:hlinkClick r:id="rId6"/>
              </a:rPr>
              <a:t>Γραφείο Πρακτικής Άσκησης Πανεπιστημίου </a:t>
            </a:r>
            <a:r>
              <a:rPr lang="el-GR" sz="1800" dirty="0" smtClean="0">
                <a:solidFill>
                  <a:prstClr val="black"/>
                </a:solidFill>
                <a:latin typeface="Arial" charset="0"/>
                <a:ea typeface="Arial" charset="0"/>
                <a:cs typeface="Arial" charset="0"/>
                <a:hlinkClick r:id="rId6"/>
              </a:rPr>
              <a:t>Θεσσαλίας</a:t>
            </a:r>
            <a:endParaRPr lang="el-GR" sz="1800" dirty="0" smtClean="0">
              <a:solidFill>
                <a:prstClr val="black"/>
              </a:solidFill>
              <a:latin typeface="Arial" charset="0"/>
              <a:ea typeface="Arial" charset="0"/>
              <a:cs typeface="Arial"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Διεύθυνση </a:t>
            </a:r>
            <a:r>
              <a:rPr lang="el-GR" sz="1800" dirty="0">
                <a:latin typeface="Arial" panose="020B0604020202020204" pitchFamily="34" charset="0"/>
                <a:cs typeface="Arial" panose="020B0604020202020204" pitchFamily="34" charset="0"/>
              </a:rPr>
              <a:t>Γιαννιτσών με </a:t>
            </a:r>
            <a:r>
              <a:rPr lang="el-GR" sz="1800" dirty="0" err="1">
                <a:latin typeface="Arial" panose="020B0604020202020204" pitchFamily="34" charset="0"/>
                <a:cs typeface="Arial" panose="020B0604020202020204" pitchFamily="34" charset="0"/>
              </a:rPr>
              <a:t>Λαχανά</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Συγκρότημα Τσαλαπάτα</a:t>
            </a: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Ημέρες </a:t>
            </a:r>
            <a:r>
              <a:rPr lang="el-GR" sz="1800" b="1" dirty="0">
                <a:latin typeface="Arial" panose="020B0604020202020204" pitchFamily="34" charset="0"/>
                <a:cs typeface="Arial" panose="020B0604020202020204" pitchFamily="34" charset="0"/>
              </a:rPr>
              <a:t>και ώρες </a:t>
            </a:r>
            <a:r>
              <a:rPr lang="el-GR" sz="1800" b="1" dirty="0" smtClean="0">
                <a:latin typeface="Arial" panose="020B0604020202020204" pitchFamily="34" charset="0"/>
                <a:cs typeface="Arial" panose="020B0604020202020204" pitchFamily="34" charset="0"/>
              </a:rPr>
              <a:t>επικοινωνίας γραφείου: </a:t>
            </a:r>
            <a:endParaRPr lang="el-GR" sz="1800"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Δευτέρα - Παρασκευή 09:00 - 15:00</a:t>
            </a:r>
          </a:p>
          <a:p>
            <a:pPr marL="0" indent="0">
              <a:spcBef>
                <a:spcPct val="20000"/>
              </a:spcBef>
              <a:buClr>
                <a:schemeClr val="accent2">
                  <a:lumMod val="50000"/>
                </a:schemeClr>
              </a:buClr>
              <a:buNone/>
            </a:pPr>
            <a:r>
              <a:rPr lang="el-GR" b="1" dirty="0">
                <a:latin typeface="Arial" panose="020B0604020202020204" pitchFamily="34" charset="0"/>
                <a:cs typeface="Arial" panose="020B0604020202020204" pitchFamily="34" charset="0"/>
              </a:rPr>
              <a:t>Ημέρες και ώρες </a:t>
            </a:r>
            <a:r>
              <a:rPr lang="el-GR" b="1" dirty="0" smtClean="0">
                <a:latin typeface="Arial" panose="020B0604020202020204" pitchFamily="34" charset="0"/>
                <a:cs typeface="Arial" panose="020B0604020202020204" pitchFamily="34" charset="0"/>
              </a:rPr>
              <a:t>υποδοχής φοιτητών: </a:t>
            </a:r>
            <a:endParaRPr lang="el-GR"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dirty="0">
                <a:latin typeface="Arial" panose="020B0604020202020204" pitchFamily="34" charset="0"/>
                <a:cs typeface="Arial" panose="020B0604020202020204" pitchFamily="34" charset="0"/>
              </a:rPr>
              <a:t>Δευτέρα - Παρασκευή </a:t>
            </a:r>
            <a:r>
              <a:rPr lang="el-GR" dirty="0" smtClean="0">
                <a:latin typeface="Arial" panose="020B0604020202020204" pitchFamily="34" charset="0"/>
                <a:cs typeface="Arial" panose="020B0604020202020204" pitchFamily="34" charset="0"/>
              </a:rPr>
              <a:t>10:00 </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14:00</a:t>
            </a:r>
            <a:endParaRPr lang="el-GR"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p:nvPr/>
        </p:nvPicPr>
        <p:blipFill rotWithShape="1">
          <a:blip r:embed="rId7"/>
          <a:srcRect l="25939" t="27778" r="44025" b="28241"/>
          <a:stretch/>
        </p:blipFill>
        <p:spPr>
          <a:xfrm>
            <a:off x="6849208" y="1835737"/>
            <a:ext cx="5127444" cy="3943904"/>
          </a:xfrm>
          <a:prstGeom prst="rect">
            <a:avLst/>
          </a:prstGeom>
        </p:spPr>
      </p:pic>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102379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5117034" y="2315660"/>
            <a:ext cx="5621484" cy="747350"/>
          </a:xfrm>
        </p:spPr>
        <p:txBody>
          <a:bodyPr>
            <a:noAutofit/>
          </a:bodyPr>
          <a:lstStyle/>
          <a:p>
            <a:pPr marL="0" indent="0">
              <a:spcBef>
                <a:spcPct val="20000"/>
              </a:spcBef>
              <a:buClr>
                <a:schemeClr val="accent2">
                  <a:lumMod val="50000"/>
                </a:schemeClr>
              </a:buClr>
              <a:buNone/>
            </a:pPr>
            <a:r>
              <a:rPr lang="el-GR" sz="3600" b="1" i="1" dirty="0" smtClean="0">
                <a:solidFill>
                  <a:schemeClr val="bg1"/>
                </a:solidFill>
                <a:latin typeface="Arial" panose="020B0604020202020204" pitchFamily="34" charset="0"/>
                <a:cs typeface="Arial" panose="020B0604020202020204" pitchFamily="34" charset="0"/>
              </a:rPr>
              <a:t>Καλή Αρχή!</a:t>
            </a:r>
            <a:endParaRPr lang="el-GR" sz="3600" b="1" i="1" dirty="0">
              <a:solidFill>
                <a:schemeClr val="bg1"/>
              </a:solidFill>
              <a:latin typeface="Arial" panose="020B0604020202020204" pitchFamily="34" charset="0"/>
              <a:cs typeface="Arial" panose="020B0604020202020204" pitchFamily="34" charset="0"/>
            </a:endParaRPr>
          </a:p>
          <a:p>
            <a:pPr marL="0" indent="0">
              <a:buClr>
                <a:schemeClr val="accent2">
                  <a:lumMod val="50000"/>
                </a:schemeClr>
              </a:buClr>
              <a:buNone/>
            </a:pPr>
            <a:endParaRPr lang="el-GR" sz="3600" b="1" dirty="0">
              <a:solidFill>
                <a:schemeClr val="bg1"/>
              </a:solidFill>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719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179485"/>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ΧΑΡΑΚΤΗΡΙΣΤΙΚΑ </a:t>
            </a:r>
            <a:r>
              <a:rPr lang="el-GR" sz="2400" b="1" dirty="0" smtClean="0">
                <a:solidFill>
                  <a:schemeClr val="accent2">
                    <a:lumMod val="50000"/>
                  </a:schemeClr>
                </a:solidFill>
                <a:latin typeface="Arial" charset="0"/>
                <a:ea typeface="Arial" charset="0"/>
                <a:cs typeface="Arial" charset="0"/>
              </a:rPr>
              <a:t>Π</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Α</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 ΚΑΙ </a:t>
            </a:r>
            <a:r>
              <a:rPr lang="el-GR" sz="2400" b="1" dirty="0">
                <a:solidFill>
                  <a:schemeClr val="accent2">
                    <a:lumMod val="50000"/>
                  </a:schemeClr>
                </a:solidFill>
                <a:latin typeface="Arial" charset="0"/>
                <a:ea typeface="Arial" charset="0"/>
                <a:cs typeface="Arial" charset="0"/>
              </a:rPr>
              <a:t>ΠΡΟΫΠΟΘΕΣΕΙΣ ΣΥΜΜΕΤΟΧΗΣ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643571"/>
            <a:ext cx="10585938" cy="4276786"/>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Είναι προαιρετική και λαμβάνει 10 μονάδες ECTS που αναγράφονται στο Παράρτημα</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Διαρκεί 2 μήνες και πραγματοποιείται κυρίως το </a:t>
            </a:r>
            <a:r>
              <a:rPr lang="el-GR" dirty="0" smtClean="0">
                <a:latin typeface="Arial" panose="020B0604020202020204" pitchFamily="34" charset="0"/>
                <a:cs typeface="Arial" panose="020B0604020202020204" pitchFamily="34" charset="0"/>
              </a:rPr>
              <a:t>καλοκαίρι</a:t>
            </a:r>
            <a:r>
              <a:rPr lang="en-US" dirty="0" smtClean="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από Μάιο έως Οκτώβρη).</a:t>
            </a: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Συμμετέχουν φοιτητές του 8ου εξαμήνου που έχουν ολοκληρώσει με επιτυχία τα 2/3 του προγράμματος σπουδών (29 μαθήματα)</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Πραγματοποιείται κυρίως σε ιδιωτικούς (σχολεία, παιδικούς σταθμούς, κέντρα δημιουργικής απασχόλησης, παιδότοπους, μουσεία, καλλιτεχνικές ομάδες, παιδικές βιβλιοθήκες και χωριά SOS…)</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Δεν συμμετέχουν εργαζόμενοι στο δημόσιο τομέα και σε σώματα ασφαλείας και όσοι έχουν συμμετάσχει σε άλλη Πράξη του Επιχειρησιακού Προγράμματος  «Ανταγωνιστικότητα, Επιχειρηματικότητα  και Καινοτομία, 2014-2020» (</a:t>
            </a:r>
            <a:r>
              <a:rPr lang="el-GR" dirty="0" err="1">
                <a:latin typeface="Arial" panose="020B0604020202020204" pitchFamily="34" charset="0"/>
                <a:cs typeface="Arial" panose="020B0604020202020204" pitchFamily="34" charset="0"/>
              </a:rPr>
              <a:t>ΕΠΑνΕΚ</a:t>
            </a:r>
            <a:r>
              <a:rPr lang="el-GR" dirty="0">
                <a:latin typeface="Arial" panose="020B0604020202020204" pitchFamily="34" charset="0"/>
                <a:cs typeface="Arial" panose="020B0604020202020204" pitchFamily="34" charset="0"/>
              </a:rPr>
              <a:t> 2014-2020)</a:t>
            </a:r>
          </a:p>
          <a:p>
            <a:pPr marL="0" indent="0">
              <a:lnSpc>
                <a:spcPct val="150000"/>
              </a:lnSpc>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56325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31799"/>
            <a:ext cx="9467361" cy="603569"/>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ΓΙΑΤΙ ΝΑ ΚΑΝΩ ΠΡΑΚΤΙΚΗ;</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477108"/>
            <a:ext cx="10585938" cy="4739054"/>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Εφαρμογή στην πράξη των ακαδημαϊκών γνώσεων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Παρέχει τα κατάλληλα ερεθίσματα για τον προγραμματισμό των επόμενων βημάτων αναφορικά με την μετεκπαίδευσή και την εξειδίκευσή</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«Οικοδομείται» από προπτυχιακό επίπεδο το βιογραφικό σας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«Επίσημη» εμπειρία στο χώρο της εργασίας</a:t>
            </a:r>
            <a:endParaRPr lang="en-US"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Ανάπτυξη επαγγελματικής συνείδησης, δεξιοτήτων συνεργασίας, επικοινωνίας, ανάληψης πρωτοβουλίας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Εξοικείωση με τη διαδικασία εύρεσης εργασίας (συνεντεύξεις, αποστολή βιογραφικών)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 Ορισμένοι φορείς επιλέγουν να απασχολήσουν τους φοιτητές και μετά την Πρακτική τους</a:t>
            </a: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320474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8" name="TextBox 7"/>
          <p:cNvSpPr txBox="1"/>
          <p:nvPr/>
        </p:nvSpPr>
        <p:spPr>
          <a:xfrm>
            <a:off x="1725301" y="887158"/>
            <a:ext cx="8271101" cy="461665"/>
          </a:xfrm>
          <a:prstGeom prst="rect">
            <a:avLst/>
          </a:prstGeom>
          <a:noFill/>
        </p:spPr>
        <p:txBody>
          <a:bodyPr wrap="square" rtlCol="0">
            <a:spAutoFit/>
          </a:bodyPr>
          <a:lstStyle/>
          <a:p>
            <a:pPr marL="274320" marR="0" lvl="1" indent="0" algn="ctr" defTabSz="914400" rtl="0" eaLnBrk="1" fontAlgn="auto" latinLnBrk="0" hangingPunct="1">
              <a:lnSpc>
                <a:spcPct val="100000"/>
              </a:lnSpc>
              <a:spcBef>
                <a:spcPct val="20000"/>
              </a:spcBef>
              <a:spcAft>
                <a:spcPts val="0"/>
              </a:spcAft>
              <a:buClr>
                <a:srgbClr val="009DD9">
                  <a:lumMod val="50000"/>
                </a:srgbClr>
              </a:buClr>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ΒΗΜΑ 1: Αίτηση Εκδήλωσης Ενδιαφέροντος</a:t>
            </a:r>
          </a:p>
        </p:txBody>
      </p:sp>
      <p:sp>
        <p:nvSpPr>
          <p:cNvPr id="9" name="Ορθογώνιο 8"/>
          <p:cNvSpPr/>
          <p:nvPr/>
        </p:nvSpPr>
        <p:spPr>
          <a:xfrm>
            <a:off x="1745938"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0" name="TextBox 9"/>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2" name="Εικόνα 1"/>
          <p:cNvPicPr>
            <a:picLocks noChangeAspect="1"/>
          </p:cNvPicPr>
          <p:nvPr/>
        </p:nvPicPr>
        <p:blipFill rotWithShape="1">
          <a:blip r:embed="rId6">
            <a:extLst>
              <a:ext uri="{28A0092B-C50C-407E-A947-70E740481C1C}">
                <a14:useLocalDpi xmlns:a14="http://schemas.microsoft.com/office/drawing/2010/main" val="0"/>
              </a:ext>
            </a:extLst>
          </a:blip>
          <a:srcRect r="17158"/>
          <a:stretch/>
        </p:blipFill>
        <p:spPr>
          <a:xfrm>
            <a:off x="3125875" y="1341018"/>
            <a:ext cx="5710396" cy="4776645"/>
          </a:xfrm>
          <a:prstGeom prst="rect">
            <a:avLst/>
          </a:prstGeom>
        </p:spPr>
      </p:pic>
      <p:sp>
        <p:nvSpPr>
          <p:cNvPr id="12" name="Στρογγυλεμένο ορθογώνιο 11"/>
          <p:cNvSpPr/>
          <p:nvPr/>
        </p:nvSpPr>
        <p:spPr>
          <a:xfrm>
            <a:off x="5623495" y="2549641"/>
            <a:ext cx="1014664" cy="290271"/>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Στρογγυλεμένο ορθογώνιο 12"/>
          <p:cNvSpPr/>
          <p:nvPr/>
        </p:nvSpPr>
        <p:spPr>
          <a:xfrm>
            <a:off x="8183128" y="2055580"/>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881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5935" y="1461439"/>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ΒΗΜΑΤΑ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12598" y="1988345"/>
            <a:ext cx="12095018" cy="4304501"/>
          </a:xfrm>
        </p:spPr>
        <p:txBody>
          <a:bodyPr>
            <a:noAutofit/>
          </a:bodyPr>
          <a:lstStyle/>
          <a:p>
            <a:pPr marL="274320" lvl="1" indent="0" algn="ctr">
              <a:spcBef>
                <a:spcPct val="20000"/>
              </a:spcBef>
              <a:buClr>
                <a:schemeClr val="accent2">
                  <a:lumMod val="50000"/>
                </a:schemeClr>
              </a:buClr>
              <a:buNone/>
            </a:pPr>
            <a:r>
              <a:rPr lang="el-GR" sz="2400" b="1" u="sng" dirty="0">
                <a:solidFill>
                  <a:schemeClr val="accent1"/>
                </a:solidFill>
                <a:latin typeface="Arial" panose="020B0604020202020204" pitchFamily="34" charset="0"/>
                <a:ea typeface="+mj-ea"/>
                <a:cs typeface="Arial" panose="020B0604020202020204" pitchFamily="34" charset="0"/>
              </a:rPr>
              <a:t>ΒΗΜΑ 1: Αίτηση </a:t>
            </a:r>
            <a:r>
              <a:rPr lang="el-GR" sz="2400" b="1" u="sng" dirty="0" smtClean="0">
                <a:solidFill>
                  <a:schemeClr val="accent1"/>
                </a:solidFill>
                <a:latin typeface="Arial" panose="020B0604020202020204" pitchFamily="34" charset="0"/>
                <a:ea typeface="+mj-ea"/>
                <a:cs typeface="Arial" panose="020B0604020202020204" pitchFamily="34" charset="0"/>
              </a:rPr>
              <a:t>Εκδήλωσης </a:t>
            </a:r>
            <a:r>
              <a:rPr lang="el-GR" sz="2400" b="1" u="sng" dirty="0">
                <a:solidFill>
                  <a:schemeClr val="accent1"/>
                </a:solidFill>
                <a:latin typeface="Arial" panose="020B0604020202020204" pitchFamily="34" charset="0"/>
                <a:ea typeface="+mj-ea"/>
                <a:cs typeface="Arial" panose="020B0604020202020204" pitchFamily="34" charset="0"/>
              </a:rPr>
              <a:t>Ενδιαφέροντος</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Είσοδος στο www.pa.uth.gr με τα στοιχεία του </a:t>
            </a:r>
            <a:r>
              <a:rPr lang="el-GR" dirty="0" err="1">
                <a:latin typeface="Arial" panose="020B0604020202020204" pitchFamily="34" charset="0"/>
                <a:ea typeface="Arial" charset="0"/>
                <a:cs typeface="Arial" panose="020B0604020202020204" pitchFamily="34" charset="0"/>
              </a:rPr>
              <a:t>Ευδόξου</a:t>
            </a:r>
            <a:r>
              <a:rPr lang="el-GR" dirty="0">
                <a:latin typeface="Arial" panose="020B0604020202020204" pitchFamily="34" charset="0"/>
                <a:ea typeface="Arial" charset="0"/>
                <a:cs typeface="Arial" panose="020B0604020202020204" pitchFamily="34" charset="0"/>
              </a:rPr>
              <a:t> &amp; ηλεκτρονική συμπλήρωση της </a:t>
            </a:r>
            <a:r>
              <a:rPr lang="el-GR" b="1" dirty="0">
                <a:latin typeface="Arial" panose="020B0604020202020204" pitchFamily="34" charset="0"/>
                <a:ea typeface="Arial" charset="0"/>
                <a:cs typeface="Arial" panose="020B0604020202020204" pitchFamily="34" charset="0"/>
              </a:rPr>
              <a:t>«Αίτηση –Εκδήλωση Ενδιαφέροντος» </a:t>
            </a:r>
            <a:r>
              <a:rPr lang="el-GR" dirty="0">
                <a:latin typeface="Arial" panose="020B0604020202020204" pitchFamily="34" charset="0"/>
                <a:ea typeface="Arial" charset="0"/>
                <a:cs typeface="Arial" panose="020B0604020202020204" pitchFamily="34" charset="0"/>
              </a:rPr>
              <a:t>από το μενού </a:t>
            </a:r>
            <a:r>
              <a:rPr lang="el-GR" b="1" dirty="0">
                <a:latin typeface="Arial" panose="020B0604020202020204" pitchFamily="34" charset="0"/>
                <a:ea typeface="Arial" charset="0"/>
                <a:cs typeface="Arial" panose="020B0604020202020204" pitchFamily="34" charset="0"/>
              </a:rPr>
              <a:t>«Φοιτητές». </a:t>
            </a:r>
            <a:r>
              <a:rPr lang="el-GR" b="1" u="sng" dirty="0">
                <a:solidFill>
                  <a:srgbClr val="FF0000"/>
                </a:solidFill>
                <a:latin typeface="Arial" panose="020B0604020202020204" pitchFamily="34" charset="0"/>
                <a:ea typeface="Arial" charset="0"/>
                <a:cs typeface="Arial" panose="020B0604020202020204" pitchFamily="34" charset="0"/>
              </a:rPr>
              <a:t>Προθεσμία υποβολής </a:t>
            </a:r>
            <a:r>
              <a:rPr lang="el-GR" b="1" u="sng" dirty="0" smtClean="0">
                <a:solidFill>
                  <a:srgbClr val="FF0000"/>
                </a:solidFill>
                <a:latin typeface="Arial" panose="020B0604020202020204" pitchFamily="34" charset="0"/>
                <a:ea typeface="Arial" charset="0"/>
                <a:cs typeface="Arial" panose="020B0604020202020204" pitchFamily="34" charset="0"/>
              </a:rPr>
              <a:t>από 12 Φεβρουαρίου και </a:t>
            </a:r>
            <a:r>
              <a:rPr lang="el-GR" b="1" u="sng" dirty="0">
                <a:solidFill>
                  <a:srgbClr val="FF0000"/>
                </a:solidFill>
                <a:latin typeface="Arial" panose="020B0604020202020204" pitchFamily="34" charset="0"/>
                <a:ea typeface="Arial" charset="0"/>
                <a:cs typeface="Arial" panose="020B0604020202020204" pitchFamily="34" charset="0"/>
              </a:rPr>
              <a:t>ώρα 9:00 έως </a:t>
            </a:r>
            <a:r>
              <a:rPr lang="el-GR" b="1" u="sng" dirty="0" smtClean="0">
                <a:solidFill>
                  <a:srgbClr val="FF0000"/>
                </a:solidFill>
                <a:latin typeface="Arial" panose="020B0604020202020204" pitchFamily="34" charset="0"/>
                <a:ea typeface="Arial" charset="0"/>
                <a:cs typeface="Arial" panose="020B0604020202020204" pitchFamily="34" charset="0"/>
              </a:rPr>
              <a:t> </a:t>
            </a:r>
            <a:r>
              <a:rPr lang="el-GR" b="1" u="sng" dirty="0" smtClean="0">
                <a:solidFill>
                  <a:srgbClr val="FF0000"/>
                </a:solidFill>
                <a:latin typeface="Arial" panose="020B0604020202020204" pitchFamily="34" charset="0"/>
                <a:ea typeface="Arial" charset="0"/>
                <a:cs typeface="Arial" panose="020B0604020202020204" pitchFamily="34" charset="0"/>
              </a:rPr>
              <a:t>21 </a:t>
            </a:r>
            <a:r>
              <a:rPr lang="el-GR" b="1" u="sng" dirty="0">
                <a:solidFill>
                  <a:srgbClr val="FF0000"/>
                </a:solidFill>
                <a:latin typeface="Arial" panose="020B0604020202020204" pitchFamily="34" charset="0"/>
                <a:ea typeface="Arial" charset="0"/>
                <a:cs typeface="Arial" panose="020B0604020202020204" pitchFamily="34" charset="0"/>
              </a:rPr>
              <a:t>Φεβρουαρίου και ώρα </a:t>
            </a:r>
            <a:r>
              <a:rPr lang="el-GR" b="1" u="sng" dirty="0" smtClean="0">
                <a:solidFill>
                  <a:srgbClr val="FF0000"/>
                </a:solidFill>
                <a:latin typeface="Arial" panose="020B0604020202020204" pitchFamily="34" charset="0"/>
                <a:ea typeface="Arial" charset="0"/>
                <a:cs typeface="Arial" panose="020B0604020202020204" pitchFamily="34" charset="0"/>
              </a:rPr>
              <a:t>14:00</a:t>
            </a:r>
            <a:r>
              <a:rPr lang="el-GR" b="1" u="sng" dirty="0">
                <a:solidFill>
                  <a:srgbClr val="FF0000"/>
                </a:solidFill>
                <a:latin typeface="Arial" panose="020B0604020202020204" pitchFamily="34" charset="0"/>
                <a:ea typeface="Arial" charset="0"/>
                <a:cs typeface="Arial" panose="020B0604020202020204" pitchFamily="34" charset="0"/>
              </a:rPr>
              <a:t>.</a:t>
            </a:r>
          </a:p>
          <a:p>
            <a:pPr>
              <a:buClr>
                <a:schemeClr val="accent2">
                  <a:lumMod val="50000"/>
                </a:schemeClr>
              </a:buClr>
              <a:buFont typeface="Wingdings" panose="05000000000000000000" pitchFamily="2" charset="2"/>
              <a:buChar char="Ø"/>
            </a:pPr>
            <a:r>
              <a:rPr lang="el-GR" dirty="0" smtClean="0">
                <a:latin typeface="Arial" panose="020B0604020202020204" pitchFamily="34" charset="0"/>
                <a:ea typeface="Arial" charset="0"/>
                <a:cs typeface="Arial" panose="020B0604020202020204" pitchFamily="34" charset="0"/>
              </a:rPr>
              <a:t>Αξιολόγηση </a:t>
            </a:r>
            <a:r>
              <a:rPr lang="el-GR" dirty="0">
                <a:latin typeface="Arial" panose="020B0604020202020204" pitchFamily="34" charset="0"/>
                <a:ea typeface="Arial" charset="0"/>
                <a:cs typeface="Arial" panose="020B0604020202020204" pitchFamily="34" charset="0"/>
              </a:rPr>
              <a:t>αιτήσεων από την Επιτροπή Αξιολόγησης του Τμήματος</a:t>
            </a:r>
            <a:r>
              <a:rPr lang="el-GR" b="1" dirty="0">
                <a:latin typeface="Arial" panose="020B0604020202020204" pitchFamily="34" charset="0"/>
                <a:ea typeface="Arial" charset="0"/>
                <a:cs typeface="Arial" panose="020B0604020202020204" pitchFamily="34" charset="0"/>
              </a:rPr>
              <a:t>, Ανακοίνωση αποτελεσμάτων </a:t>
            </a:r>
            <a:r>
              <a:rPr lang="el-GR" dirty="0" smtClean="0">
                <a:latin typeface="Arial" panose="020B0604020202020204" pitchFamily="34" charset="0"/>
                <a:ea typeface="Arial" charset="0"/>
                <a:cs typeface="Arial" panose="020B0604020202020204" pitchFamily="34" charset="0"/>
              </a:rPr>
              <a:t>στην </a:t>
            </a:r>
            <a:r>
              <a:rPr lang="el-GR" dirty="0">
                <a:latin typeface="Arial" panose="020B0604020202020204" pitchFamily="34" charset="0"/>
                <a:ea typeface="Arial" charset="0"/>
                <a:cs typeface="Arial" panose="020B0604020202020204" pitchFamily="34" charset="0"/>
              </a:rPr>
              <a:t>Ιστοσελίδα Τμήματος και του Γραφείου Πρακτικής. Περίοδος ενστάσεων </a:t>
            </a:r>
            <a:r>
              <a:rPr lang="el-GR" dirty="0" smtClean="0">
                <a:latin typeface="Arial" panose="020B0604020202020204" pitchFamily="34" charset="0"/>
                <a:ea typeface="Arial" charset="0"/>
                <a:cs typeface="Arial" panose="020B0604020202020204" pitchFamily="34" charset="0"/>
              </a:rPr>
              <a:t>5 εργάσιμες μέρες από την ανακοίνωση των αποτελεσμάτων.</a:t>
            </a:r>
          </a:p>
          <a:p>
            <a:pPr marL="0" indent="0">
              <a:buClr>
                <a:schemeClr val="accent2">
                  <a:lumMod val="50000"/>
                </a:schemeClr>
              </a:buClr>
              <a:buNone/>
            </a:pPr>
            <a:r>
              <a:rPr lang="el-GR" sz="1800" i="1" dirty="0" err="1" smtClean="0">
                <a:latin typeface="Arial" panose="020B0604020202020204" pitchFamily="34" charset="0"/>
                <a:cs typeface="Arial" panose="020B0604020202020204" pitchFamily="34" charset="0"/>
              </a:rPr>
              <a:t>Μοριοδότηση</a:t>
            </a:r>
            <a:r>
              <a:rPr lang="el-GR" sz="1800" i="1" dirty="0" smtClean="0">
                <a:latin typeface="Arial" panose="020B0604020202020204" pitchFamily="34" charset="0"/>
                <a:cs typeface="Arial" panose="020B0604020202020204" pitchFamily="34" charset="0"/>
              </a:rPr>
              <a:t> </a:t>
            </a:r>
            <a:r>
              <a:rPr lang="el-GR" sz="1800" i="1" dirty="0">
                <a:latin typeface="Arial" panose="020B0604020202020204" pitchFamily="34" charset="0"/>
                <a:cs typeface="Arial" panose="020B0604020202020204" pitchFamily="34" charset="0"/>
              </a:rPr>
              <a:t>με βάση τα μαθήματα και το Μ.Ο βαθμολογίας </a:t>
            </a:r>
            <a:r>
              <a:rPr lang="el-GR" sz="1800" i="1" dirty="0" smtClean="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66</a:t>
            </a:r>
            <a:r>
              <a:rPr lang="el-GR" sz="1800" i="1" dirty="0" smtClean="0">
                <a:latin typeface="Arial" panose="020B0604020202020204" pitchFamily="34" charset="0"/>
                <a:cs typeface="Arial" panose="020B0604020202020204" pitchFamily="34" charset="0"/>
              </a:rPr>
              <a:t> </a:t>
            </a:r>
            <a:r>
              <a:rPr lang="el-GR" sz="1800" i="1" dirty="0">
                <a:latin typeface="Arial" panose="020B0604020202020204" pitchFamily="34" charset="0"/>
                <a:cs typeface="Arial" panose="020B0604020202020204" pitchFamily="34" charset="0"/>
              </a:rPr>
              <a:t>θέσεις διαθέσιμες). Δίνεται προτεραιότητα στους φοιτητές-</a:t>
            </a:r>
            <a:r>
              <a:rPr lang="el-GR" sz="1800" i="1" dirty="0" err="1">
                <a:latin typeface="Arial" panose="020B0604020202020204" pitchFamily="34" charset="0"/>
                <a:cs typeface="Arial" panose="020B0604020202020204" pitchFamily="34" charset="0"/>
              </a:rPr>
              <a:t>τριες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ΑμεΑ</a:t>
            </a:r>
            <a:r>
              <a:rPr lang="el-GR" sz="1800" i="1" dirty="0">
                <a:latin typeface="Arial" panose="020B0604020202020204" pitchFamily="34" charset="0"/>
                <a:cs typeface="Arial" panose="020B0604020202020204" pitchFamily="34" charset="0"/>
              </a:rPr>
              <a:t> ή/και που ανήκουν σε μονοπρόσωπη οικογένεια με προστατευόμενα ανήλικα</a:t>
            </a:r>
          </a:p>
          <a:p>
            <a:pPr marL="0" indent="0">
              <a:buClr>
                <a:schemeClr val="accent2">
                  <a:lumMod val="50000"/>
                </a:schemeClr>
              </a:buClr>
              <a:buNone/>
            </a:pPr>
            <a:r>
              <a:rPr lang="el-GR" sz="1900" i="1" dirty="0">
                <a:latin typeface="Arial" panose="020B0604020202020204" pitchFamily="34" charset="0"/>
                <a:cs typeface="Arial" panose="020B0604020202020204" pitchFamily="34" charset="0"/>
              </a:rPr>
              <a:t>Σε περίπτωση ισοβαθμίας δίνεται προτεραιότητα σε φοιτητές που ανήκουν σε μονογονεϊκή οικογένεια, έπειτα σε πολύτεκνη και τέλος σε φοιτητές που είναι οι ίδιοι άποροι γονείς ή είναι προστατευόμενα μέλη άπορων </a:t>
            </a:r>
            <a:r>
              <a:rPr lang="el-GR" sz="1900" i="1" dirty="0" smtClean="0">
                <a:latin typeface="Arial" panose="020B0604020202020204" pitchFamily="34" charset="0"/>
                <a:cs typeface="Arial" panose="020B0604020202020204" pitchFamily="34" charset="0"/>
              </a:rPr>
              <a:t>οικογενειών</a:t>
            </a:r>
            <a:r>
              <a:rPr lang="en-US" sz="1900" i="1" dirty="0">
                <a:latin typeface="Arial" panose="020B0604020202020204" pitchFamily="34" charset="0"/>
                <a:cs typeface="Arial" panose="020B0604020202020204" pitchFamily="34" charset="0"/>
              </a:rPr>
              <a:t> </a:t>
            </a:r>
            <a:r>
              <a:rPr lang="el-GR" sz="1900" i="1" dirty="0">
                <a:latin typeface="Arial" panose="020B0604020202020204" pitchFamily="34" charset="0"/>
                <a:cs typeface="Arial" panose="020B0604020202020204" pitchFamily="34" charset="0"/>
              </a:rPr>
              <a:t>(η πληροφορία αυτή και τα αντίστοιχα δικαιολογητικά θα ζητηθούν από τους φοιτητές μόνο σε περίπτωση ισοβαθμίας</a:t>
            </a:r>
            <a:r>
              <a:rPr lang="el-GR" sz="1900" i="1" dirty="0" smtClean="0">
                <a:latin typeface="Arial" panose="020B0604020202020204" pitchFamily="34" charset="0"/>
                <a:cs typeface="Arial" panose="020B0604020202020204" pitchFamily="34" charset="0"/>
              </a:rPr>
              <a:t>)</a:t>
            </a:r>
            <a:r>
              <a:rPr lang="en-US" sz="1900" i="1" dirty="0" smtClean="0">
                <a:latin typeface="Arial" panose="020B0604020202020204" pitchFamily="34" charset="0"/>
                <a:cs typeface="Arial" panose="020B0604020202020204" pitchFamily="34" charset="0"/>
              </a:rPr>
              <a:t>.</a:t>
            </a:r>
            <a:endParaRPr lang="el-GR" sz="1900"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87934"/>
            <a:ext cx="6745670" cy="870065"/>
          </a:xfrm>
          <a:prstGeom prst="rect">
            <a:avLst/>
          </a:prstGeom>
        </p:spPr>
      </p:pic>
    </p:spTree>
    <p:extLst>
      <p:ext uri="{BB962C8B-B14F-4D97-AF65-F5344CB8AC3E}">
        <p14:creationId xmlns:p14="http://schemas.microsoft.com/office/powerpoint/2010/main" val="137256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7258" b="5648"/>
          <a:stretch/>
        </p:blipFill>
        <p:spPr>
          <a:xfrm>
            <a:off x="3107940" y="1350653"/>
            <a:ext cx="6045774" cy="4775802"/>
          </a:xfrm>
          <a:prstGeom prst="rect">
            <a:avLst/>
          </a:prstGeom>
        </p:spPr>
      </p:pic>
      <p:sp>
        <p:nvSpPr>
          <p:cNvPr id="11" name="Στρογγυλεμένο ορθογώνιο 10"/>
          <p:cNvSpPr/>
          <p:nvPr/>
        </p:nvSpPr>
        <p:spPr>
          <a:xfrm>
            <a:off x="8500571" y="2156181"/>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Στρογγυλεμένο ορθογώνιο 11"/>
          <p:cNvSpPr/>
          <p:nvPr/>
        </p:nvSpPr>
        <p:spPr>
          <a:xfrm>
            <a:off x="6800495" y="2981767"/>
            <a:ext cx="1014664" cy="27844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itle 1"/>
          <p:cNvSpPr>
            <a:spLocks noGrp="1"/>
          </p:cNvSpPr>
          <p:nvPr>
            <p:ph type="title"/>
          </p:nvPr>
        </p:nvSpPr>
        <p:spPr>
          <a:xfrm>
            <a:off x="881451" y="1138988"/>
            <a:ext cx="9467361" cy="347175"/>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a:t>
            </a:r>
            <a:r>
              <a:rPr lang="el-GR" sz="2400" b="1" u="sng" dirty="0" smtClean="0">
                <a:latin typeface="Arial" panose="020B0604020202020204" pitchFamily="34" charset="0"/>
                <a:cs typeface="Arial" panose="020B0604020202020204" pitchFamily="34" charset="0"/>
              </a:rPr>
              <a:t>Αίτηση Εγγραφής &amp; Δικαιολογητικά</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02666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289877"/>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69377" y="1749674"/>
            <a:ext cx="9267092" cy="43082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Είσοδος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www.pa.uth.gr με τα στοιχεία του </a:t>
            </a:r>
            <a:r>
              <a:rPr kumimoji="0" lang="el-G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Ευδόξου</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ηλεκτρονική συμπλήρωση της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«Αίτηση – Εγγραφή»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από το μενού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«Φοιτητές». </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Προθεσμία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Υ</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ποβολής θα ενημερωθείτε αμέσως μετά τον Οριστικό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ίνακα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Α</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ποτελεσμάτων</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Συγκέντρωση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κατάθεση </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δικαιολογητικών.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της Ταυτότητας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του Αριθμού Μητρώου Ασφαλισμένου ΙΚΑ (ΑΜΑ-ΙΚΑ) που εκδίδετε στο Μητρώο ΙΚΑ με την ταυτότητα σας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Ασφαλιστικής ικανότητας (είτε ηλεκτρονικά</a:t>
            </a:r>
            <a:r>
              <a:rPr kumimoji="0" lang="el-GR"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είτε από τον φορέα ασφάλισης σας)</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ενός ενεργού λογαριασμού τραπέζης, όπου ο πρώτος δικαιούχος θα είναι ο φοιτητής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φωτοτυπία ΑΜΚΑ</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www.amka.gr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φωτοτυπία Βεβαίωσης Απόδοσης ΑΦΜ </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Υπεύθυνη Δήλωση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endParaRPr kumimoji="0" lang="el-G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Η Ασφαλιστική Ικανότητα φαίνεται ηλεκτρονικά από το Πληροφοριακό Σύστημα «Άτλας» στο σύνδεσμο: </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7"/>
              </a:rPr>
              <a:t>https</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7"/>
              </a:rPr>
              <a:t>www.atlas.gov.gr/ATLAS/Atlas/Login2.aspx</a:t>
            </a: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Για την είσοδο απαιτούνται οι κωδικοί του </a:t>
            </a:r>
            <a:r>
              <a:rPr kumimoji="0" lang="en-US" sz="14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taxisnet</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οι δικοί σας ή των γονιών σας αν είστε έμμεσα ασφαλισμένοι.</a:t>
            </a:r>
          </a:p>
        </p:txBody>
      </p:sp>
      <p:pic>
        <p:nvPicPr>
          <p:cNvPr id="9" name="Εικόνα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51726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smtClean="0">
                <a:latin typeface="Arial" panose="020B0604020202020204" pitchFamily="34" charset="0"/>
                <a:cs typeface="Arial" panose="020B0604020202020204" pitchFamily="34" charset="0"/>
              </a:rPr>
              <a:t>Ασφαλιστική Ικανότητα από ΙΚΑ</a:t>
            </a:r>
            <a:endParaRPr lang="el-GR"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Εικόνα 6"/>
          <p:cNvPicPr>
            <a:picLocks noChangeAspect="1"/>
          </p:cNvPicPr>
          <p:nvPr/>
        </p:nvPicPr>
        <p:blipFill rotWithShape="1">
          <a:blip r:embed="rId6"/>
          <a:srcRect l="2770" r="5038" b="8894"/>
          <a:stretch/>
        </p:blipFill>
        <p:spPr bwMode="auto">
          <a:xfrm>
            <a:off x="2572719" y="1724986"/>
            <a:ext cx="5997844" cy="4255821"/>
          </a:xfrm>
          <a:prstGeom prst="rect">
            <a:avLst/>
          </a:prstGeom>
          <a:noFill/>
          <a:ln w="9525">
            <a:noFill/>
            <a:miter lim="800000"/>
            <a:headEnd/>
            <a:tailEnd/>
          </a:ln>
        </p:spPr>
      </p:pic>
      <p:sp>
        <p:nvSpPr>
          <p:cNvPr id="9" name="TextBox 8"/>
          <p:cNvSpPr txBox="1"/>
          <p:nvPr/>
        </p:nvSpPr>
        <p:spPr>
          <a:xfrm>
            <a:off x="4912677" y="3316852"/>
            <a:ext cx="1628800" cy="369332"/>
          </a:xfrm>
          <a:prstGeom prst="rect">
            <a:avLst/>
          </a:prstGeom>
          <a:noFill/>
        </p:spPr>
        <p:txBody>
          <a:bodyPr wrap="square" rtlCol="0">
            <a:spAutoFit/>
          </a:bodyPr>
          <a:lstStyle/>
          <a:p>
            <a:r>
              <a:rPr lang="el-GR" dirty="0"/>
              <a:t>Πάτα εδώ:</a:t>
            </a:r>
            <a:endParaRPr lang="en-US" dirty="0"/>
          </a:p>
        </p:txBody>
      </p:sp>
      <p:sp>
        <p:nvSpPr>
          <p:cNvPr id="10" name="Ορθογώνιο 7"/>
          <p:cNvSpPr>
            <a:spLocks noChangeArrowheads="1"/>
          </p:cNvSpPr>
          <p:nvPr/>
        </p:nvSpPr>
        <p:spPr bwMode="auto">
          <a:xfrm>
            <a:off x="6019452" y="3303816"/>
            <a:ext cx="3103563" cy="338138"/>
          </a:xfrm>
          <a:prstGeom prst="rect">
            <a:avLst/>
          </a:prstGeom>
          <a:noFill/>
          <a:ln w="9525">
            <a:noFill/>
            <a:miter lim="800000"/>
            <a:headEnd/>
            <a:tailEnd/>
          </a:ln>
        </p:spPr>
        <p:txBody>
          <a:bodyPr wrap="none">
            <a:spAutoFit/>
          </a:bodyPr>
          <a:lstStyle/>
          <a:p>
            <a:pPr defTabSz="457200">
              <a:spcBef>
                <a:spcPts val="1000"/>
              </a:spcBef>
              <a:buClr>
                <a:srgbClr val="002060"/>
              </a:buClr>
            </a:pPr>
            <a:r>
              <a:rPr lang="en-US" sz="1600" dirty="0">
                <a:solidFill>
                  <a:srgbClr val="1155CC"/>
                </a:solidFill>
                <a:hlinkClick r:id="rId7"/>
              </a:rPr>
              <a:t>https://apps.ika.gr/eInsEligibility/</a:t>
            </a:r>
            <a:endParaRPr lang="el-GR" sz="1600" dirty="0">
              <a:solidFill>
                <a:srgbClr val="404040"/>
              </a:solidFill>
              <a:latin typeface="Century Gothic"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5277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9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10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11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12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13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5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6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7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8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2790</TotalTime>
  <Words>1809</Words>
  <Application>Microsoft Office PowerPoint</Application>
  <PresentationFormat>Ευρεία οθόνη</PresentationFormat>
  <Paragraphs>215</Paragraphs>
  <Slides>26</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14</vt:i4>
      </vt:variant>
      <vt:variant>
        <vt:lpstr>Τίτλοι διαφανειών</vt:lpstr>
      </vt:variant>
      <vt:variant>
        <vt:i4>26</vt:i4>
      </vt:variant>
    </vt:vector>
  </HeadingPairs>
  <TitlesOfParts>
    <vt:vector size="50" baseType="lpstr">
      <vt:lpstr>Yu Gothic UI Semibold</vt:lpstr>
      <vt:lpstr>Arial</vt:lpstr>
      <vt:lpstr>Arial Rounded MT Bold</vt:lpstr>
      <vt:lpstr>Calibri</vt:lpstr>
      <vt:lpstr>Cambria</vt:lpstr>
      <vt:lpstr>Century Gothic</vt:lpstr>
      <vt:lpstr>Rockwell</vt:lpstr>
      <vt:lpstr>Trebuchet MS</vt:lpstr>
      <vt:lpstr>Wingdings</vt:lpstr>
      <vt:lpstr>Wingdings 3</vt:lpstr>
      <vt:lpstr>Όψη</vt:lpstr>
      <vt:lpstr>1_Όψη</vt:lpstr>
      <vt:lpstr>2_Όψη</vt:lpstr>
      <vt:lpstr>3_Όψη</vt:lpstr>
      <vt:lpstr>4_Όψη</vt:lpstr>
      <vt:lpstr>5_Όψη</vt:lpstr>
      <vt:lpstr>6_Όψη</vt:lpstr>
      <vt:lpstr>7_Όψη</vt:lpstr>
      <vt:lpstr>8_Όψη</vt:lpstr>
      <vt:lpstr>9_Όψη</vt:lpstr>
      <vt:lpstr>10_Όψη</vt:lpstr>
      <vt:lpstr>11_Όψη</vt:lpstr>
      <vt:lpstr>12_Όψη</vt:lpstr>
      <vt:lpstr>13_Όψη</vt:lpstr>
      <vt:lpstr>Παρουσίαση του PowerPoint</vt:lpstr>
      <vt:lpstr>ΤΟ ΠΡΟΓΡΑΜΜΑ ΤΗΣ ΠΡΑΚΤΙΚΗΣ ΑΣΚΗΣΗΣ</vt:lpstr>
      <vt:lpstr>ΧΑΡΑΚΤΗΡΙΣΤΙΚΑ Π.Α. ΚΑΙ ΠΡΟΫΠΟΘΕΣΕΙΣ ΣΥΜΜΕΤΟΧΗΣ</vt:lpstr>
      <vt:lpstr>ΓΙΑΤΙ ΝΑ ΚΑΝΩ ΠΡΑΚΤΙΚΗ;</vt:lpstr>
      <vt:lpstr>Παρουσίαση του PowerPoint</vt:lpstr>
      <vt:lpstr>ΒΗΜΑΤΑ ΠΡΑΚΤΙΚΗΣ ΑΣΚΗΣΗΣ</vt:lpstr>
      <vt:lpstr>ΒΗΜΑ 2: Αίτηση Εγγραφής &amp; Δικαιολογητικά </vt:lpstr>
      <vt:lpstr>ΒΗΜΑ 2: Αίτηση Εγγραφής &amp; Δικαιολογητικά </vt:lpstr>
      <vt:lpstr>Ασφαλιστική Ικανότητα από ΙΚΑ</vt:lpstr>
      <vt:lpstr>Ασφαλιστική Ικανότητα από Π.Σ. «ΑΤΛΑΣ»</vt:lpstr>
      <vt:lpstr>ΒΗΜΑ 3: Αναζήτηση Φορέα Πρακτικής Άσκησης </vt:lpstr>
      <vt:lpstr>Παρουσίαση του PowerPoint</vt:lpstr>
      <vt:lpstr>Παρουσίαση του PowerPoint</vt:lpstr>
      <vt:lpstr>ΒΗΜΑ 4: Καρτέλα Πρακτικής </vt:lpstr>
      <vt:lpstr>ΒΗΜΑ 4: Καρτέλα Πρακτικής </vt:lpstr>
      <vt:lpstr>Παρουσίαση του PowerPoint</vt:lpstr>
      <vt:lpstr>Παρουσίαση του PowerPoint</vt:lpstr>
      <vt:lpstr>Παρουσίαση του PowerPoint</vt:lpstr>
      <vt:lpstr>ΣΥΣΤΗΜΑ ΕΡΓΑΝΗ</vt:lpstr>
      <vt:lpstr>ΒΗΜΑ 6: Συμπλήρωση Απογραφικού Δελτίου Εισόδου</vt:lpstr>
      <vt:lpstr>Συχνές Ερωτήσεις</vt:lpstr>
      <vt:lpstr>Συνοπτικά για να ξεκινήσετε την Πρακτική</vt:lpstr>
      <vt:lpstr>ΒΗΜΑ 7: Ολοκλήρωση Πρακτικής Άσκησης</vt:lpstr>
      <vt:lpstr>ΒΗΜΑ 7: ΟΛΟΚΛΗΡΩΣΗ ΠΡΑΚΤΙΚΗΣ ΑΣΚΗΣΗΣ</vt:lpstr>
      <vt:lpstr>ΣΤΟΙΧΕΙΑ ΕΠΙΚΟΙΝΩΝΙΑΣ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praktiki-user</cp:lastModifiedBy>
  <cp:revision>391</cp:revision>
  <dcterms:created xsi:type="dcterms:W3CDTF">2016-05-08T17:16:24Z</dcterms:created>
  <dcterms:modified xsi:type="dcterms:W3CDTF">2020-02-10T10:44:03Z</dcterms:modified>
</cp:coreProperties>
</file>