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89" r:id="rId1"/>
    <p:sldMasterId id="2147484306" r:id="rId2"/>
  </p:sldMasterIdLst>
  <p:notesMasterIdLst>
    <p:notesMasterId r:id="rId29"/>
  </p:notesMasterIdLst>
  <p:sldIdLst>
    <p:sldId id="261" r:id="rId3"/>
    <p:sldId id="294" r:id="rId4"/>
    <p:sldId id="298" r:id="rId5"/>
    <p:sldId id="328" r:id="rId6"/>
    <p:sldId id="334" r:id="rId7"/>
    <p:sldId id="297" r:id="rId8"/>
    <p:sldId id="335" r:id="rId9"/>
    <p:sldId id="336" r:id="rId10"/>
    <p:sldId id="316" r:id="rId11"/>
    <p:sldId id="323" r:id="rId12"/>
    <p:sldId id="318" r:id="rId13"/>
    <p:sldId id="337" r:id="rId14"/>
    <p:sldId id="338" r:id="rId15"/>
    <p:sldId id="339" r:id="rId16"/>
    <p:sldId id="340" r:id="rId17"/>
    <p:sldId id="341" r:id="rId18"/>
    <p:sldId id="342" r:id="rId19"/>
    <p:sldId id="343" r:id="rId20"/>
    <p:sldId id="344" r:id="rId21"/>
    <p:sldId id="345" r:id="rId22"/>
    <p:sldId id="346" r:id="rId23"/>
    <p:sldId id="347" r:id="rId24"/>
    <p:sldId id="348" r:id="rId25"/>
    <p:sldId id="349" r:id="rId26"/>
    <p:sldId id="292" r:id="rId27"/>
    <p:sldId id="31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EE9E0D-B9B8-4342-A5C2-A562C3DD1F72}">
          <p14:sldIdLst>
            <p14:sldId id="261"/>
            <p14:sldId id="294"/>
            <p14:sldId id="298"/>
            <p14:sldId id="328"/>
            <p14:sldId id="334"/>
            <p14:sldId id="297"/>
            <p14:sldId id="335"/>
            <p14:sldId id="336"/>
            <p14:sldId id="316"/>
            <p14:sldId id="323"/>
            <p14:sldId id="318"/>
            <p14:sldId id="337"/>
            <p14:sldId id="338"/>
            <p14:sldId id="339"/>
            <p14:sldId id="340"/>
            <p14:sldId id="341"/>
            <p14:sldId id="342"/>
            <p14:sldId id="343"/>
            <p14:sldId id="344"/>
            <p14:sldId id="345"/>
            <p14:sldId id="346"/>
            <p14:sldId id="347"/>
            <p14:sldId id="348"/>
            <p14:sldId id="349"/>
            <p14:sldId id="292"/>
            <p14:sldId id="31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686"/>
  </p:normalViewPr>
  <p:slideViewPr>
    <p:cSldViewPr snapToGrid="0" snapToObjects="1">
      <p:cViewPr varScale="1">
        <p:scale>
          <a:sx n="109" d="100"/>
          <a:sy n="109" d="100"/>
        </p:scale>
        <p:origin x="66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0F3260-54CC-415D-82F7-A9C2B41084F5}" type="datetimeFigureOut">
              <a:rPr lang="en-US" smtClean="0"/>
              <a:t>2/20/2020</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C8221-30DE-4368-B00E-115AE491BEF1}" type="slidenum">
              <a:rPr lang="en-US" smtClean="0"/>
              <a:t>‹#›</a:t>
            </a:fld>
            <a:endParaRPr lang="en-US"/>
          </a:p>
        </p:txBody>
      </p:sp>
    </p:spTree>
    <p:extLst>
      <p:ext uri="{BB962C8B-B14F-4D97-AF65-F5344CB8AC3E}">
        <p14:creationId xmlns:p14="http://schemas.microsoft.com/office/powerpoint/2010/main" val="3694217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Πρακτική Άσκηση θα κάνουν όλοι.  Όσοι θέλουν</a:t>
            </a:r>
            <a:r>
              <a:rPr lang="el-GR" baseline="0" dirty="0" smtClean="0"/>
              <a:t> να πληρωθούν κιόλας συμμετέχουν και στο Πρόγραμμα ΕΣΠΑ</a:t>
            </a:r>
            <a:endParaRPr lang="en-US" dirty="0"/>
          </a:p>
        </p:txBody>
      </p:sp>
      <p:sp>
        <p:nvSpPr>
          <p:cNvPr id="4" name="Θέση αριθμού διαφάνειας 3"/>
          <p:cNvSpPr>
            <a:spLocks noGrp="1"/>
          </p:cNvSpPr>
          <p:nvPr>
            <p:ph type="sldNum" sz="quarter" idx="10"/>
          </p:nvPr>
        </p:nvSpPr>
        <p:spPr/>
        <p:txBody>
          <a:bodyPr/>
          <a:lstStyle/>
          <a:p>
            <a:fld id="{E02C8221-30DE-4368-B00E-115AE491BEF1}" type="slidenum">
              <a:rPr lang="en-US" smtClean="0"/>
              <a:t>3</a:t>
            </a:fld>
            <a:endParaRPr lang="en-US"/>
          </a:p>
        </p:txBody>
      </p:sp>
    </p:spTree>
    <p:extLst>
      <p:ext uri="{BB962C8B-B14F-4D97-AF65-F5344CB8AC3E}">
        <p14:creationId xmlns:p14="http://schemas.microsoft.com/office/powerpoint/2010/main" val="3719735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Πρακτική Άσκηση θα κάνουν όλοι.  Όσοι θέλουν</a:t>
            </a:r>
            <a:r>
              <a:rPr lang="el-GR" baseline="0" dirty="0" smtClean="0"/>
              <a:t> να πληρωθούν κιόλας συμμετέχουν και στο Πρόγραμμα ΕΣΠΑ</a:t>
            </a:r>
            <a:endParaRPr lang="en-US" dirty="0"/>
          </a:p>
        </p:txBody>
      </p:sp>
      <p:sp>
        <p:nvSpPr>
          <p:cNvPr id="4" name="Θέση αριθμού διαφάνειας 3"/>
          <p:cNvSpPr>
            <a:spLocks noGrp="1"/>
          </p:cNvSpPr>
          <p:nvPr>
            <p:ph type="sldNum" sz="quarter" idx="10"/>
          </p:nvPr>
        </p:nvSpPr>
        <p:spPr/>
        <p:txBody>
          <a:bodyPr/>
          <a:lstStyle/>
          <a:p>
            <a:fld id="{E02C8221-30DE-4368-B00E-115AE491BEF1}" type="slidenum">
              <a:rPr lang="en-US" smtClean="0"/>
              <a:t>4</a:t>
            </a:fld>
            <a:endParaRPr lang="en-US"/>
          </a:p>
        </p:txBody>
      </p:sp>
    </p:spTree>
    <p:extLst>
      <p:ext uri="{BB962C8B-B14F-4D97-AF65-F5344CB8AC3E}">
        <p14:creationId xmlns:p14="http://schemas.microsoft.com/office/powerpoint/2010/main" val="3430579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Πρακτική Άσκηση θα κάνουν όλοι.  Όσοι θέλουν</a:t>
            </a:r>
            <a:r>
              <a:rPr lang="el-GR" baseline="0" dirty="0" smtClean="0"/>
              <a:t> να πληρωθούν κιόλας συμμετέχουν και στο Πρόγραμμα ΕΣΠΑ</a:t>
            </a:r>
            <a:endParaRPr lang="en-US"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C8221-30DE-4368-B00E-115AE491BE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8658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Πρακτική Άσκηση θα κάνουν όλοι.  Όσοι θέλουν</a:t>
            </a:r>
            <a:r>
              <a:rPr lang="el-GR" baseline="0" dirty="0" smtClean="0"/>
              <a:t> να πληρωθούν κιόλας συμμετέχουν και στο Πρόγραμμα ΕΣΠΑ</a:t>
            </a:r>
            <a:endParaRPr lang="en-US" dirty="0"/>
          </a:p>
        </p:txBody>
      </p:sp>
      <p:sp>
        <p:nvSpPr>
          <p:cNvPr id="4" name="Θέση αριθμού διαφάνειας 3"/>
          <p:cNvSpPr>
            <a:spLocks noGrp="1"/>
          </p:cNvSpPr>
          <p:nvPr>
            <p:ph type="sldNum" sz="quarter" idx="10"/>
          </p:nvPr>
        </p:nvSpPr>
        <p:spPr/>
        <p:txBody>
          <a:bodyPr/>
          <a:lstStyle/>
          <a:p>
            <a:fld id="{E02C8221-30DE-4368-B00E-115AE491BEF1}" type="slidenum">
              <a:rPr lang="en-US" smtClean="0"/>
              <a:t>9</a:t>
            </a:fld>
            <a:endParaRPr lang="en-US"/>
          </a:p>
        </p:txBody>
      </p:sp>
    </p:spTree>
    <p:extLst>
      <p:ext uri="{BB962C8B-B14F-4D97-AF65-F5344CB8AC3E}">
        <p14:creationId xmlns:p14="http://schemas.microsoft.com/office/powerpoint/2010/main" val="4169593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Πρακτική Άσκηση θα κάνουν όλοι.  Όσοι θέλουν</a:t>
            </a:r>
            <a:r>
              <a:rPr lang="el-GR" baseline="0" dirty="0" smtClean="0"/>
              <a:t> να πληρωθούν κιόλας συμμετέχουν και στο Πρόγραμμα ΕΣΠΑ</a:t>
            </a:r>
            <a:endParaRPr lang="en-US" dirty="0"/>
          </a:p>
        </p:txBody>
      </p:sp>
      <p:sp>
        <p:nvSpPr>
          <p:cNvPr id="4" name="Θέση αριθμού διαφάνειας 3"/>
          <p:cNvSpPr>
            <a:spLocks noGrp="1"/>
          </p:cNvSpPr>
          <p:nvPr>
            <p:ph type="sldNum" sz="quarter" idx="10"/>
          </p:nvPr>
        </p:nvSpPr>
        <p:spPr/>
        <p:txBody>
          <a:bodyPr/>
          <a:lstStyle/>
          <a:p>
            <a:fld id="{E02C8221-30DE-4368-B00E-115AE491BEF1}" type="slidenum">
              <a:rPr lang="en-US" smtClean="0"/>
              <a:t>11</a:t>
            </a:fld>
            <a:endParaRPr lang="en-US"/>
          </a:p>
        </p:txBody>
      </p:sp>
    </p:spTree>
    <p:extLst>
      <p:ext uri="{BB962C8B-B14F-4D97-AF65-F5344CB8AC3E}">
        <p14:creationId xmlns:p14="http://schemas.microsoft.com/office/powerpoint/2010/main" val="4195195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Πρακτική Άσκηση θα κάνουν όλοι.  Όσοι θέλουν</a:t>
            </a:r>
            <a:r>
              <a:rPr lang="el-GR" baseline="0" dirty="0" smtClean="0"/>
              <a:t> να πληρωθούν κιόλας συμμετέχουν και στο Πρόγραμμα ΕΣΠΑ</a:t>
            </a:r>
            <a:endParaRPr lang="en-US"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C8221-30DE-4368-B00E-115AE491BE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0235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C8221-30DE-4368-B00E-115AE491BE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7432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Πρακτική Άσκηση θα κάνουν όλοι.  Όσοι θέλουν</a:t>
            </a:r>
            <a:r>
              <a:rPr lang="el-GR" baseline="0" dirty="0" smtClean="0"/>
              <a:t> να πληρωθούν κιόλας συμμετέχουν και στο Πρόγραμμα ΕΣΠΑ</a:t>
            </a:r>
            <a:endParaRPr lang="en-US"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C8221-30DE-4368-B00E-115AE491BE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9994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C8221-30DE-4368-B00E-115AE491BE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0176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94CC36CE-F237-D04D-AB58-1F3EF43CCB9B}" type="datetimeFigureOut">
              <a:rPr lang="en-US" smtClean="0"/>
              <a:pPr/>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3176274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94CC36CE-F237-D04D-AB58-1F3EF43CCB9B}" type="datetimeFigureOut">
              <a:rPr lang="en-US" smtClean="0"/>
              <a:pPr/>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778186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94CC36CE-F237-D04D-AB58-1F3EF43CCB9B}" type="datetimeFigureOut">
              <a:rPr lang="en-US" smtClean="0"/>
              <a:pPr/>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67767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94CC36CE-F237-D04D-AB58-1F3EF43CCB9B}" type="datetimeFigureOut">
              <a:rPr lang="en-US" smtClean="0"/>
              <a:pPr/>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255752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94CC36CE-F237-D04D-AB58-1F3EF43CCB9B}" type="datetimeFigureOut">
              <a:rPr lang="en-US" smtClean="0"/>
              <a:pPr/>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58354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94CC36CE-F237-D04D-AB58-1F3EF43CCB9B}" type="datetimeFigureOut">
              <a:rPr lang="en-US" smtClean="0"/>
              <a:pPr/>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2042550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4CC36CE-F237-D04D-AB58-1F3EF43CCB9B}" type="datetimeFigureOut">
              <a:rPr lang="en-US" smtClean="0"/>
              <a:pPr/>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2334128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4CC36CE-F237-D04D-AB58-1F3EF43CCB9B}" type="datetimeFigureOut">
              <a:rPr lang="en-US" smtClean="0"/>
              <a:pPr/>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2758980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78891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05425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1687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4CC36CE-F237-D04D-AB58-1F3EF43CCB9B}" type="datetimeFigureOut">
              <a:rPr lang="en-US" smtClean="0"/>
              <a:pPr/>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265081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105571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83200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97445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30662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smtClean="0"/>
              <a:t>Στυλ κύριου τίτλου</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1123467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9855076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19988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endParaRPr kumimoji="0" lang="en-US" sz="1800" b="0" i="0" u="none" strike="noStrike" kern="1200" cap="none" spc="0" normalizeH="0" baseline="0" noProof="0" dirty="0">
              <a:ln>
                <a:noFill/>
              </a:ln>
              <a:solidFill>
                <a:srgbClr val="0F6FC6">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20388150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7855434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3584176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94CC36CE-F237-D04D-AB58-1F3EF43CCB9B}" type="datetimeFigureOut">
              <a:rPr lang="en-US" smtClean="0"/>
              <a:pPr/>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2421927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040700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9210508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9197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94CC36CE-F237-D04D-AB58-1F3EF43CCB9B}" type="datetimeFigureOut">
              <a:rPr lang="en-US" smtClean="0"/>
              <a:pPr/>
              <a:t>2/20/2020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4025369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94CC36CE-F237-D04D-AB58-1F3EF43CCB9B}" type="datetimeFigureOut">
              <a:rPr lang="en-US" smtClean="0"/>
              <a:pPr/>
              <a:t>2/20/2020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4176684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94CC36CE-F237-D04D-AB58-1F3EF43CCB9B}" type="datetimeFigureOut">
              <a:rPr lang="en-US" smtClean="0"/>
              <a:pPr/>
              <a:t>2/20/2020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3005667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C36CE-F237-D04D-AB58-1F3EF43CCB9B}" type="datetimeFigureOut">
              <a:rPr lang="en-US" smtClean="0"/>
              <a:pPr/>
              <a:t>2/20/2020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1250418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smtClean="0"/>
              <a:t>Στυλ κύριου τίτλου</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94CC36CE-F237-D04D-AB58-1F3EF43CCB9B}" type="datetimeFigureOut">
              <a:rPr lang="en-US" smtClean="0"/>
              <a:pPr/>
              <a:t>2/20/2020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2435762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94CC36CE-F237-D04D-AB58-1F3EF43CCB9B}" type="datetimeFigureOut">
              <a:rPr lang="en-US" smtClean="0"/>
              <a:pPr/>
              <a:t>2/20/2020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161246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4CC36CE-F237-D04D-AB58-1F3EF43CCB9B}" type="datetimeFigureOut">
              <a:rPr lang="en-US" smtClean="0"/>
              <a:pPr/>
              <a:t>2/20/2020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6150256-5E93-7849-BE93-EEC77618AD7F}" type="slidenum">
              <a:rPr lang="en-US" smtClean="0"/>
              <a:pPr/>
              <a:t>‹#›</a:t>
            </a:fld>
            <a:endParaRPr lang="en-US"/>
          </a:p>
        </p:txBody>
      </p:sp>
    </p:spTree>
    <p:extLst>
      <p:ext uri="{BB962C8B-B14F-4D97-AF65-F5344CB8AC3E}">
        <p14:creationId xmlns:p14="http://schemas.microsoft.com/office/powerpoint/2010/main" val="3110527179"/>
      </p:ext>
    </p:extLst>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0" r:id="rId11"/>
    <p:sldLayoutId id="2147484301" r:id="rId12"/>
    <p:sldLayoutId id="2147484302" r:id="rId13"/>
    <p:sldLayoutId id="2147484303" r:id="rId14"/>
    <p:sldLayoutId id="2147484304" r:id="rId15"/>
    <p:sldLayoutId id="21474843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10637335"/>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 id="2147484318" r:id="rId12"/>
    <p:sldLayoutId id="2147484319" r:id="rId13"/>
    <p:sldLayoutId id="2147484320" r:id="rId14"/>
    <p:sldLayoutId id="2147484321" r:id="rId15"/>
    <p:sldLayoutId id="214748432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s://www.atlas.gov.gr/ATLAS/Atlas/Login2.aspx"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atlas.grnet.gr/" TargetMode="External"/><Relationship Id="rId5" Type="http://schemas.openxmlformats.org/officeDocument/2006/relationships/image" Target="../media/image2.jp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hyperlink" Target="http://atlas.grnet.gr/" TargetMode="External"/><Relationship Id="rId5" Type="http://schemas.openxmlformats.org/officeDocument/2006/relationships/image" Target="../media/image9.jp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microsoft.com/office/2007/relationships/hdphoto" Target="../media/hdphoto3.wdp"/><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3.jpg"/><Relationship Id="rId4" Type="http://schemas.openxmlformats.org/officeDocument/2006/relationships/hyperlink" Target="http://atlas.grnet.g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3.jpg"/><Relationship Id="rId4" Type="http://schemas.openxmlformats.org/officeDocument/2006/relationships/hyperlink" Target="http://pa.uth.gr/%ce%bf%ce%b4%ce%b7%ce%b3%ce%af%ce%b5%cf%82/%ce%bf%ce%b4%ce%b7%ce%b3%ce%af%ce%b5%cf%82-%ce%b3%ce%b9%ce%b1-%cf%84%ce%b7%ce%bd-%cf%80%cf%81%ce%b1%ce%ba%cf%84%ce%b9%ce%ba%ce%ae-%ce%ac%cf%83%ce%ba%ce%b7%cf%83%ce%b7/"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atlas.grnet.gr/Files/PORTAL_Manual%20FYPA%20App.pdf" TargetMode="External"/><Relationship Id="rId3" Type="http://schemas.openxmlformats.org/officeDocument/2006/relationships/image" Target="../media/image1.jpeg"/><Relationship Id="rId7" Type="http://schemas.openxmlformats.org/officeDocument/2006/relationships/hyperlink" Target="http://atlas.grnet.gr/Files/PORTAL_Manual%20FYPA%20Reg.pdf"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hyperlink" Target="http://atlas.grnet.gr/" TargetMode="External"/><Relationship Id="rId5" Type="http://schemas.openxmlformats.org/officeDocument/2006/relationships/hyperlink" Target="http://pa.uth.gr/%ce%bf%ce%b4%ce%b7%ce%b3%ce%af%ce%b5%cf%82/%ce%bf%ce%b4%ce%b7%ce%b3%ce%af%ce%b5%cf%82-%ce%b3%ce%b9%ce%b1-%cf%84%ce%b7%ce%bd-%cf%80%cf%81%ce%b1%ce%ba%cf%84%ce%b9%ce%ba%ce%ae-%ce%ac%cf%83%ce%ba%ce%b7%cf%83%ce%b7/" TargetMode="External"/><Relationship Id="rId10"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hyperlink" Target="http://atlas.grnet.gr/Contact.asp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hyperlink" Target="http://atlas.grnet.gr/" TargetMode="External"/><Relationship Id="rId5" Type="http://schemas.openxmlformats.org/officeDocument/2006/relationships/image" Target="../media/image9.jp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hyperlink" Target="http://pa.uth.gr/%ce%bf%ce%b4%ce%b7%ce%b3%ce%af%ce%b5%cf%82/%ce%bf%ce%b4%ce%b7%ce%b3%ce%af%ce%b5%cf%82-%ce%b3%ce%b9%ce%b1-%cf%84%ce%b7%ce%bd-%cf%80%cf%81%ce%b1%ce%ba%cf%84%ce%b9%ce%ba%ce%ae-%ce%ac%cf%83%ce%ba%ce%b7%cf%83%ce%b7/"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3.jp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3.jpg"/><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8" Type="http://schemas.openxmlformats.org/officeDocument/2006/relationships/image" Target="../media/image2.jpg"/><Relationship Id="rId3" Type="http://schemas.microsoft.com/office/2007/relationships/hdphoto" Target="../media/hdphoto2.wdp"/><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facebook.com/PRACTICAL.TRAINING.UTH" TargetMode="External"/><Relationship Id="rId5" Type="http://schemas.openxmlformats.org/officeDocument/2006/relationships/hyperlink" Target="http://pa.uth.gr/" TargetMode="External"/><Relationship Id="rId4" Type="http://schemas.openxmlformats.org/officeDocument/2006/relationships/hyperlink" Target="mailto:praktiki.sed@uth.gr" TargetMode="External"/><Relationship Id="rId9"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hyperlink" Target="http://pa.uth.gr/%ce%bf%ce%b4%ce%b7%ce%b3%ce%af%ce%b5%cf%82/%ce%bf%ce%b4%ce%b7%ce%b3%ce%af%ce%b5%cf%82-%ce%b3%ce%b9%ce%b1-%cf%84%ce%b7%ce%bd-%cf%80%cf%81%ce%b1%ce%ba%cf%84%ce%b9%ce%ba%ce%ae-%ce%ac%cf%83%ce%ba%ce%b7%cf%83%ce%b7/" TargetMode="Externa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3.jpg"/><Relationship Id="rId4" Type="http://schemas.openxmlformats.org/officeDocument/2006/relationships/hyperlink" Target="http://pa.uth.gr/%ce%bf%ce%b4%ce%b7%ce%b3%ce%af%ce%b5%cf%82/%ce%bf%ce%b4%ce%b7%ce%b3%ce%af%ce%b5%cf%82-%ce%b3%ce%b9%ce%b1-%cf%84%ce%b7%ce%bd-%cf%80%cf%81%ce%b1%ce%ba%cf%84%ce%b9%ce%ba%ce%ae-%ce%ac%cf%83%ce%ba%ce%b7%cf%83%ce%b7/"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1.jpeg"/><Relationship Id="rId7" Type="http://schemas.openxmlformats.org/officeDocument/2006/relationships/hyperlink" Target="https://www.atlas.gov.gr/ATLAS/Atlas/Login2.aspx"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hyperlink" Target="http://www.pa.uth.gr/" TargetMode="External"/><Relationship Id="rId5" Type="http://schemas.openxmlformats.org/officeDocument/2006/relationships/hyperlink" Target="http://www.amka.gr/" TargetMode="Externa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1.jpeg"/><Relationship Id="rId7" Type="http://schemas.openxmlformats.org/officeDocument/2006/relationships/hyperlink" Target="https://apps.ika.gr/eInsEligibilit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jp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106373" y="1663587"/>
            <a:ext cx="9794524" cy="369331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scene3d>
              <a:camera prst="orthographicFront"/>
              <a:lightRig rig="sunset" dir="t"/>
            </a:scene3d>
            <a:sp3d contourW="12700">
              <a:contourClr>
                <a:schemeClr val="accent2">
                  <a:lumMod val="75000"/>
                </a:schemeClr>
              </a:contourClr>
            </a:sp3d>
          </a:bodyPr>
          <a:lstStyle/>
          <a:p>
            <a:r>
              <a:rPr lang="el-GR" sz="2800" b="1" dirty="0" smtClean="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ΠΡΑΚΤΙΚΗ ΑΣΚΗΣΗ ΕΣΠΑ ΠΑΝΕΠΙΣΤΗΜΙΟΥ ΘΕΣΣΑΛΙΑΣ</a:t>
            </a:r>
          </a:p>
          <a:p>
            <a:pPr algn="ctr"/>
            <a:r>
              <a:rPr lang="el-GR" sz="2800" b="1" dirty="0" smtClean="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ΣΤΟ ΤΑΜ ΓΙΑ ΤΟ ΑΚΑΔ.ΕΤΟΣ </a:t>
            </a:r>
            <a:r>
              <a:rPr lang="en-US" sz="2800" b="1" dirty="0" smtClean="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2019-2020</a:t>
            </a:r>
            <a:endParaRPr lang="el-GR" sz="2800" b="1" dirty="0" smtClean="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endParaRPr>
          </a:p>
          <a:p>
            <a:pPr algn="ctr"/>
            <a:endParaRPr lang="el-GR" sz="2800" b="1" dirty="0" smtClean="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endParaRPr>
          </a:p>
          <a:p>
            <a:pPr algn="ctr"/>
            <a:r>
              <a:rPr lang="el-GR"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Ιδρυματικός Υπεύθυνος: </a:t>
            </a:r>
          </a:p>
          <a:p>
            <a:pPr algn="ctr"/>
            <a:r>
              <a:rPr lang="el-GR"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Καθηγητής. </a:t>
            </a:r>
            <a:r>
              <a:rPr lang="el-GR" b="1" dirty="0" smtClean="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κ. </a:t>
            </a:r>
            <a:r>
              <a:rPr lang="el-GR"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Ιωάννης Θεοδωράκης</a:t>
            </a:r>
          </a:p>
          <a:p>
            <a:pPr algn="ctr"/>
            <a:endParaRPr lang="el-GR"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endParaRPr>
          </a:p>
          <a:p>
            <a:pPr algn="ctr"/>
            <a:r>
              <a:rPr lang="el-GR"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Επιστημονικά </a:t>
            </a:r>
            <a:r>
              <a:rPr lang="el-GR" b="1" dirty="0" smtClean="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Υπεύθυνος:  </a:t>
            </a:r>
            <a:endParaRPr lang="el-GR"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endParaRPr>
          </a:p>
          <a:p>
            <a:pPr algn="ctr"/>
            <a:r>
              <a:rPr lang="el-GR"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Καθηγητής κ. </a:t>
            </a:r>
            <a:r>
              <a:rPr lang="el-GR" b="1" dirty="0" err="1">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Θεοκλής</a:t>
            </a:r>
            <a:r>
              <a:rPr lang="el-GR"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 </a:t>
            </a:r>
            <a:r>
              <a:rPr lang="el-GR" b="1" dirty="0" err="1">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Καναρέλης</a:t>
            </a:r>
            <a:endParaRPr lang="el-GR"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endParaRPr>
          </a:p>
          <a:p>
            <a:pPr algn="ctr"/>
            <a:endParaRPr lang="el-GR" sz="2000" b="1" dirty="0" smtClean="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endParaRPr>
          </a:p>
          <a:p>
            <a:pPr algn="ctr"/>
            <a:endParaRPr lang="el-GR" sz="2000"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endParaRPr>
          </a:p>
          <a:p>
            <a:pPr algn="ctr"/>
            <a:endParaRPr lang="en-US" sz="2000"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endParaRPr>
          </a:p>
        </p:txBody>
      </p:sp>
      <p:sp>
        <p:nvSpPr>
          <p:cNvPr id="10" name="Rectangle 9"/>
          <p:cNvSpPr/>
          <p:nvPr/>
        </p:nvSpPr>
        <p:spPr>
          <a:xfrm>
            <a:off x="6003635" y="2967335"/>
            <a:ext cx="184730" cy="923330"/>
          </a:xfrm>
          <a:prstGeom prst="rect">
            <a:avLst/>
          </a:prstGeom>
          <a:noFill/>
        </p:spPr>
        <p:txBody>
          <a:bodyPr wrap="none" lIns="91440" tIns="45720" rIns="91440" bIns="45720">
            <a:spAutoFit/>
          </a:bodyPr>
          <a:lstStyle/>
          <a:p>
            <a:pPr algn="ct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2" name="Εικόνα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Εικόνα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Tree>
    <p:extLst>
      <p:ext uri="{BB962C8B-B14F-4D97-AF65-F5344CB8AC3E}">
        <p14:creationId xmlns:p14="http://schemas.microsoft.com/office/powerpoint/2010/main" val="1338299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23027" y="656492"/>
            <a:ext cx="6505981" cy="697523"/>
          </a:xfrm>
        </p:spPr>
        <p:txBody>
          <a:bodyPr>
            <a:normAutofit/>
          </a:bodyPr>
          <a:lstStyle/>
          <a:p>
            <a:r>
              <a:rPr lang="el-GR" sz="2400" b="1" u="sng" dirty="0">
                <a:solidFill>
                  <a:srgbClr val="0F6FC6"/>
                </a:solidFill>
                <a:latin typeface="Arial" panose="020B0604020202020204" pitchFamily="34" charset="0"/>
                <a:ea typeface="+mn-ea"/>
                <a:cs typeface="Arial" panose="020B0604020202020204" pitchFamily="34" charset="0"/>
              </a:rPr>
              <a:t>Ασφαλιστική Ικανότητα από Π.Σ. «ΑΤΛΑΣ»</a:t>
            </a:r>
            <a:endParaRPr lang="en-US" sz="2400" b="1" u="sng" dirty="0">
              <a:solidFill>
                <a:srgbClr val="0F6FC6"/>
              </a:solidFill>
              <a:latin typeface="Arial" panose="020B0604020202020204" pitchFamily="34" charset="0"/>
              <a:ea typeface="+mn-ea"/>
              <a:cs typeface="Arial" panose="020B0604020202020204" pitchFamily="34" charset="0"/>
            </a:endParaRP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5839" y="1582617"/>
            <a:ext cx="8206153" cy="4248394"/>
          </a:xfrm>
        </p:spPr>
      </p:pic>
      <p:sp>
        <p:nvSpPr>
          <p:cNvPr id="5" name="TextBox 4"/>
          <p:cNvSpPr txBox="1"/>
          <p:nvPr/>
        </p:nvSpPr>
        <p:spPr>
          <a:xfrm>
            <a:off x="2371699" y="4873091"/>
            <a:ext cx="6707393" cy="369332"/>
          </a:xfrm>
          <a:prstGeom prst="rect">
            <a:avLst/>
          </a:prstGeom>
          <a:noFill/>
        </p:spPr>
        <p:txBody>
          <a:bodyPr wrap="square" rtlCol="0">
            <a:spAutoFit/>
          </a:bodyPr>
          <a:lstStyle/>
          <a:p>
            <a:r>
              <a:rPr lang="el-GR" dirty="0"/>
              <a:t>Πάτα εδώ</a:t>
            </a:r>
            <a:r>
              <a:rPr lang="el-GR" dirty="0" smtClean="0"/>
              <a:t>: </a:t>
            </a:r>
            <a:r>
              <a:rPr lang="en-US" i="1" dirty="0">
                <a:latin typeface="Arial" panose="020B0604020202020204" pitchFamily="34" charset="0"/>
                <a:cs typeface="Arial" panose="020B0604020202020204" pitchFamily="34" charset="0"/>
                <a:hlinkClick r:id="rId3"/>
              </a:rPr>
              <a:t>https://www.atlas.gov.gr/ATLAS/Atlas/Login2.aspx</a:t>
            </a:r>
            <a:endParaRPr lang="en-US" dirty="0"/>
          </a:p>
        </p:txBody>
      </p:sp>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3981" y="5979954"/>
            <a:ext cx="7045112" cy="878046"/>
          </a:xfrm>
          <a:prstGeom prst="rect">
            <a:avLst/>
          </a:prstGeom>
        </p:spPr>
      </p:pic>
    </p:spTree>
    <p:extLst>
      <p:ext uri="{BB962C8B-B14F-4D97-AF65-F5344CB8AC3E}">
        <p14:creationId xmlns:p14="http://schemas.microsoft.com/office/powerpoint/2010/main" val="3388530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1248508" y="2306566"/>
            <a:ext cx="10585938" cy="3513942"/>
          </a:xfrm>
        </p:spPr>
        <p:txBody>
          <a:bodyPr>
            <a:noAutofit/>
          </a:bodyPr>
          <a:lstStyle/>
          <a:p>
            <a:pPr>
              <a:spcBef>
                <a:spcPct val="20000"/>
              </a:spcBef>
              <a:buClr>
                <a:schemeClr val="accent2">
                  <a:lumMod val="50000"/>
                </a:schemeClr>
              </a:buClr>
              <a:buFont typeface="Wingdings" panose="05000000000000000000" pitchFamily="2" charset="2"/>
              <a:buChar char="Ø"/>
            </a:pPr>
            <a:endParaRPr lang="el-GR" dirty="0" smtClean="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smtClean="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Θέση περιεχομένου 2"/>
          <p:cNvSpPr txBox="1">
            <a:spLocks/>
          </p:cNvSpPr>
          <p:nvPr/>
        </p:nvSpPr>
        <p:spPr>
          <a:xfrm>
            <a:off x="1069848" y="2121408"/>
            <a:ext cx="10058400"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endParaRPr lang="el-GR" sz="1800" b="1" dirty="0">
              <a:ea typeface="Arial" charset="0"/>
              <a:cs typeface="Arial" charset="0"/>
            </a:endParaRPr>
          </a:p>
        </p:txBody>
      </p:sp>
      <p:sp>
        <p:nvSpPr>
          <p:cNvPr id="8" name="Θέση περιεχομένου 2"/>
          <p:cNvSpPr txBox="1">
            <a:spLocks/>
          </p:cNvSpPr>
          <p:nvPr/>
        </p:nvSpPr>
        <p:spPr>
          <a:xfrm>
            <a:off x="841248" y="1730741"/>
            <a:ext cx="10287000" cy="454847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l-GR" sz="1600" dirty="0" smtClean="0">
                <a:latin typeface="Arial" panose="020B0604020202020204" pitchFamily="34" charset="0"/>
                <a:cs typeface="Arial" panose="020B0604020202020204" pitchFamily="34" charset="0"/>
              </a:rPr>
              <a:t>Οι τρόποι με τους οποίους ο φοιτητής μπορεί να αναζητήσει και να επιλέξει φορέα υποδοχής της Πρακτικής του είναι:</a:t>
            </a:r>
          </a:p>
          <a:p>
            <a:pPr marL="342900" indent="-342900">
              <a:buFont typeface="+mj-lt"/>
              <a:buAutoNum type="arabicPeriod"/>
            </a:pPr>
            <a:r>
              <a:rPr lang="el-GR" sz="1600" dirty="0" smtClean="0">
                <a:latin typeface="Arial" panose="020B0604020202020204" pitchFamily="34" charset="0"/>
                <a:cs typeface="Arial" panose="020B0604020202020204" pitchFamily="34" charset="0"/>
              </a:rPr>
              <a:t>Με είσοδο </a:t>
            </a:r>
            <a:r>
              <a:rPr lang="el-GR" sz="1600" dirty="0">
                <a:latin typeface="Arial" panose="020B0604020202020204" pitchFamily="34" charset="0"/>
                <a:cs typeface="Arial" panose="020B0604020202020204" pitchFamily="34" charset="0"/>
              </a:rPr>
              <a:t>στον </a:t>
            </a:r>
            <a:r>
              <a:rPr lang="el-GR" sz="1600" dirty="0" smtClean="0">
                <a:latin typeface="Arial" panose="020B0604020202020204" pitchFamily="34" charset="0"/>
                <a:cs typeface="Arial" panose="020B0604020202020204" pitchFamily="34" charset="0"/>
              </a:rPr>
              <a:t>Κόμβο Πρακτικής </a:t>
            </a:r>
            <a:r>
              <a:rPr lang="el-GR" sz="1600" b="1" dirty="0" smtClean="0">
                <a:latin typeface="Arial" panose="020B0604020202020204" pitchFamily="34" charset="0"/>
                <a:cs typeface="Arial" panose="020B0604020202020204" pitchFamily="34" charset="0"/>
              </a:rPr>
              <a:t>ΑΤΛΑΣ</a:t>
            </a:r>
            <a:r>
              <a:rPr lang="el-GR" sz="1600" dirty="0" smtClean="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hlinkClick r:id="rId6"/>
              </a:rPr>
              <a:t>www.atlas.grnet.gr</a:t>
            </a:r>
            <a:r>
              <a:rPr lang="en-US" sz="1600"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 και </a:t>
            </a:r>
            <a:r>
              <a:rPr lang="el-GR" sz="1600" dirty="0" smtClean="0">
                <a:latin typeface="Arial" panose="020B0604020202020204" pitchFamily="34" charset="0"/>
                <a:cs typeface="Arial" panose="020B0604020202020204" pitchFamily="34" charset="0"/>
              </a:rPr>
              <a:t>αναζήτηση φορέα υποδοχής στις Διαθέσιμες </a:t>
            </a:r>
            <a:r>
              <a:rPr lang="el-GR" sz="1600" dirty="0">
                <a:latin typeface="Arial" panose="020B0604020202020204" pitchFamily="34" charset="0"/>
                <a:cs typeface="Arial" panose="020B0604020202020204" pitchFamily="34" charset="0"/>
              </a:rPr>
              <a:t>Θ</a:t>
            </a:r>
            <a:r>
              <a:rPr lang="el-GR" sz="1600" dirty="0" smtClean="0">
                <a:latin typeface="Arial" panose="020B0604020202020204" pitchFamily="34" charset="0"/>
                <a:cs typeface="Arial" panose="020B0604020202020204" pitchFamily="34" charset="0"/>
              </a:rPr>
              <a:t>έσεις Πρακτικής. Απαραίτητη είναι η επικοινωνία του φοιτητή με τον υπεύθυνο της θέσης που τον ενδιαφέρει για να ελέγξει αν είναι διαθέσιμη ή έχει καλυφθεί. </a:t>
            </a:r>
          </a:p>
          <a:p>
            <a:pPr marL="342900" indent="-342900">
              <a:buFont typeface="+mj-lt"/>
              <a:buAutoNum type="arabicPeriod"/>
            </a:pPr>
            <a:r>
              <a:rPr lang="el-GR" sz="1600" dirty="0" smtClean="0">
                <a:latin typeface="Arial" panose="020B0604020202020204" pitchFamily="34" charset="0"/>
                <a:cs typeface="Arial" panose="020B0604020202020204" pitchFamily="34" charset="0"/>
              </a:rPr>
              <a:t>Προσωπική αναζήτηση του φοιτητή εκτός του Κόμβου Πρακτικής </a:t>
            </a:r>
            <a:r>
              <a:rPr lang="el-GR" sz="1600" b="1" dirty="0" smtClean="0">
                <a:latin typeface="Arial" panose="020B0604020202020204" pitchFamily="34" charset="0"/>
                <a:cs typeface="Arial" panose="020B0604020202020204" pitchFamily="34" charset="0"/>
              </a:rPr>
              <a:t>ΑΤΛΑ</a:t>
            </a:r>
          </a:p>
          <a:p>
            <a:pPr marL="342900" indent="-342900">
              <a:buFont typeface="+mj-lt"/>
              <a:buAutoNum type="arabicPeriod"/>
            </a:pPr>
            <a:r>
              <a:rPr lang="el-GR" sz="1600" dirty="0" smtClean="0">
                <a:latin typeface="Arial" panose="020B0604020202020204" pitchFamily="34" charset="0"/>
                <a:cs typeface="Arial" panose="020B0604020202020204" pitchFamily="34" charset="0"/>
              </a:rPr>
              <a:t>Πρόσβαση στο αρχείο των φορέων υποδοχής που έχουν συνεργαστεί στο παρελθόν με το Πανεπιστήμιο Θεσσαλίας. Το αρχείο αυτό μπορεί να το ζητήσει ο φοιτητής στέλνοντας </a:t>
            </a:r>
            <a:r>
              <a:rPr lang="en-US" sz="1600" dirty="0" smtClean="0">
                <a:latin typeface="Arial" panose="020B0604020202020204" pitchFamily="34" charset="0"/>
                <a:cs typeface="Arial" panose="020B0604020202020204" pitchFamily="34" charset="0"/>
              </a:rPr>
              <a:t>email </a:t>
            </a:r>
            <a:r>
              <a:rPr lang="el-GR" sz="1600" dirty="0" smtClean="0">
                <a:latin typeface="Arial" panose="020B0604020202020204" pitchFamily="34" charset="0"/>
                <a:cs typeface="Arial" panose="020B0604020202020204" pitchFamily="34" charset="0"/>
              </a:rPr>
              <a:t>στο </a:t>
            </a:r>
            <a:r>
              <a:rPr lang="en-US" sz="1600" dirty="0" smtClean="0">
                <a:latin typeface="Arial" panose="020B0604020202020204" pitchFamily="34" charset="0"/>
                <a:cs typeface="Arial" panose="020B0604020202020204" pitchFamily="34" charset="0"/>
              </a:rPr>
              <a:t>praktiki.arch@uth.gr</a:t>
            </a:r>
            <a:endParaRPr lang="el-GR" sz="1600" dirty="0" smtClean="0">
              <a:latin typeface="Arial" panose="020B0604020202020204" pitchFamily="34" charset="0"/>
              <a:cs typeface="Arial" panose="020B0604020202020204" pitchFamily="34" charset="0"/>
            </a:endParaRPr>
          </a:p>
          <a:p>
            <a:pPr marL="0" indent="0">
              <a:lnSpc>
                <a:spcPct val="150000"/>
              </a:lnSpc>
              <a:buNone/>
            </a:pPr>
            <a:r>
              <a:rPr lang="el-GR" sz="1600" u="sng" dirty="0" smtClean="0">
                <a:solidFill>
                  <a:srgbClr val="FF0000"/>
                </a:solidFill>
                <a:latin typeface="Arial" panose="020B0604020202020204" pitchFamily="34" charset="0"/>
                <a:cs typeface="Arial" panose="020B0604020202020204" pitchFamily="34" charset="0"/>
              </a:rPr>
              <a:t>Σημαντικές επισημάνσεις</a:t>
            </a:r>
          </a:p>
          <a:p>
            <a:pPr marL="0" indent="0">
              <a:lnSpc>
                <a:spcPct val="150000"/>
              </a:lnSpc>
              <a:buNone/>
            </a:pPr>
            <a:r>
              <a:rPr lang="el-GR" sz="1600" i="1" dirty="0" smtClean="0">
                <a:latin typeface="Arial" panose="020B0604020202020204" pitchFamily="34" charset="0"/>
                <a:cs typeface="Arial" panose="020B0604020202020204" pitchFamily="34" charset="0"/>
              </a:rPr>
              <a:t>*Οι φοιτητές δεν επιτρέπεται </a:t>
            </a:r>
            <a:r>
              <a:rPr lang="el-GR" sz="1600" i="1" dirty="0">
                <a:latin typeface="Arial" panose="020B0604020202020204" pitchFamily="34" charset="0"/>
                <a:cs typeface="Arial" panose="020B0604020202020204" pitchFamily="34" charset="0"/>
              </a:rPr>
              <a:t>να έχουν </a:t>
            </a:r>
            <a:r>
              <a:rPr lang="el-GR" sz="1600" i="1" dirty="0" smtClean="0">
                <a:latin typeface="Arial" panose="020B0604020202020204" pitchFamily="34" charset="0"/>
                <a:cs typeface="Arial" panose="020B0604020202020204" pitchFamily="34" charset="0"/>
              </a:rPr>
              <a:t>συγγένεια ή </a:t>
            </a:r>
            <a:r>
              <a:rPr lang="el-GR" sz="1600" i="1" dirty="0">
                <a:latin typeface="Arial" panose="020B0604020202020204" pitchFamily="34" charset="0"/>
                <a:cs typeface="Arial" panose="020B0604020202020204" pitchFamily="34" charset="0"/>
              </a:rPr>
              <a:t>συζυγική σχέση με το νόμιμο εκπρόσωπο της επιχείρησης. </a:t>
            </a:r>
            <a:endParaRPr lang="el-GR" sz="1600" i="1" dirty="0" smtClean="0">
              <a:latin typeface="Arial" panose="020B0604020202020204" pitchFamily="34" charset="0"/>
              <a:cs typeface="Arial" panose="020B0604020202020204" pitchFamily="34" charset="0"/>
            </a:endParaRPr>
          </a:p>
          <a:p>
            <a:pPr marL="0" indent="0">
              <a:lnSpc>
                <a:spcPct val="150000"/>
              </a:lnSpc>
              <a:buNone/>
            </a:pPr>
            <a:r>
              <a:rPr lang="el-GR" sz="1600" i="1" dirty="0" smtClean="0">
                <a:latin typeface="Arial" panose="020B0604020202020204" pitchFamily="34" charset="0"/>
                <a:cs typeface="Arial" panose="020B0604020202020204" pitchFamily="34" charset="0"/>
              </a:rPr>
              <a:t>*Απαραίτητη είναι η εγγραφή του φορέα υποδοχής Πρακτικής Άσκησης στον Κόμβο </a:t>
            </a:r>
            <a:r>
              <a:rPr lang="el-GR" sz="1600" b="1" i="1" dirty="0" smtClean="0">
                <a:latin typeface="Arial" panose="020B0604020202020204" pitchFamily="34" charset="0"/>
                <a:cs typeface="Arial" panose="020B0604020202020204" pitchFamily="34" charset="0"/>
              </a:rPr>
              <a:t>ΑΤΛΑΣ</a:t>
            </a:r>
            <a:r>
              <a:rPr lang="el-GR" sz="1600" i="1" dirty="0" smtClean="0">
                <a:latin typeface="Arial" panose="020B0604020202020204" pitchFamily="34" charset="0"/>
                <a:cs typeface="Arial" panose="020B0604020202020204" pitchFamily="34" charset="0"/>
              </a:rPr>
              <a:t> και η ανάρτηση θέση Πρακτικής</a:t>
            </a:r>
            <a:endParaRPr lang="en-US" sz="1600" i="1" dirty="0" smtClean="0"/>
          </a:p>
          <a:p>
            <a:pPr>
              <a:lnSpc>
                <a:spcPct val="150000"/>
              </a:lnSpc>
            </a:pPr>
            <a:endParaRPr lang="en-US" sz="1600" dirty="0" smtClean="0">
              <a:latin typeface="Arial" panose="020B0604020202020204" pitchFamily="34" charset="0"/>
              <a:cs typeface="Arial" panose="020B0604020202020204" pitchFamily="34" charset="0"/>
            </a:endParaRPr>
          </a:p>
          <a:p>
            <a:pPr marL="0" indent="0">
              <a:buFont typeface="Wingdings" pitchFamily="2" charset="2"/>
              <a:buNone/>
            </a:pPr>
            <a:endParaRPr lang="en-US" sz="1600" dirty="0"/>
          </a:p>
        </p:txBody>
      </p:sp>
      <p:pic>
        <p:nvPicPr>
          <p:cNvPr id="2" name="Εικόνα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
        <p:nvSpPr>
          <p:cNvPr id="9" name="Title 1"/>
          <p:cNvSpPr txBox="1">
            <a:spLocks/>
          </p:cNvSpPr>
          <p:nvPr/>
        </p:nvSpPr>
        <p:spPr>
          <a:xfrm>
            <a:off x="1329221" y="1370693"/>
            <a:ext cx="8140094" cy="34023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l-GR" sz="2400" b="1" u="sng" smtClean="0">
                <a:latin typeface="Arial" panose="020B0604020202020204" pitchFamily="34" charset="0"/>
                <a:cs typeface="Arial" panose="020B0604020202020204" pitchFamily="34" charset="0"/>
              </a:rPr>
              <a:t>ΒΗΜΑ 3: Αναζήτηση Φορέα Πρακτικής Άσκησης</a:t>
            </a:r>
            <a:br>
              <a:rPr lang="el-GR" sz="2400" b="1" u="sng" smtClean="0">
                <a:latin typeface="Arial" panose="020B0604020202020204" pitchFamily="34" charset="0"/>
                <a:cs typeface="Arial" panose="020B0604020202020204" pitchFamily="34" charset="0"/>
              </a:rPr>
            </a:br>
            <a:endParaRPr lang="en-US" sz="2400" b="1" dirty="0">
              <a:solidFill>
                <a:schemeClr val="accent2">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3657087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393700" y="1637052"/>
            <a:ext cx="10442864" cy="4509748"/>
          </a:xfrm>
        </p:spPr>
        <p:txBody>
          <a:bodyPr>
            <a:noAutofit/>
          </a:bodyPr>
          <a:lstStyle/>
          <a:p>
            <a:pPr marL="0" indent="0">
              <a:buClr>
                <a:schemeClr val="accent2">
                  <a:lumMod val="50000"/>
                </a:schemeClr>
              </a:buClr>
              <a:buNone/>
            </a:pPr>
            <a:endParaRPr lang="el-GR" dirty="0">
              <a:latin typeface="Arial" charset="0"/>
              <a:ea typeface="Arial" charset="0"/>
              <a:cs typeface="Arial" charset="0"/>
            </a:endParaRPr>
          </a:p>
          <a:p>
            <a:pPr marL="0" indent="0">
              <a:buClr>
                <a:schemeClr val="accent2">
                  <a:lumMod val="50000"/>
                </a:schemeClr>
              </a:buClr>
              <a:buNone/>
            </a:pPr>
            <a:endParaRPr lang="el-GR" dirty="0">
              <a:latin typeface="Arial" charset="0"/>
              <a:ea typeface="Arial" charset="0"/>
              <a:cs typeface="Arial" charset="0"/>
            </a:endParaRPr>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Εικόνα 4"/>
          <p:cNvPicPr/>
          <p:nvPr/>
        </p:nvPicPr>
        <p:blipFill rotWithShape="1">
          <a:blip r:embed="rId4"/>
          <a:srcRect l="19618" t="4104" r="21007" b="4049"/>
          <a:stretch/>
        </p:blipFill>
        <p:spPr bwMode="auto">
          <a:xfrm>
            <a:off x="393700" y="1611030"/>
            <a:ext cx="5609492" cy="4281580"/>
          </a:xfrm>
          <a:prstGeom prst="rect">
            <a:avLst/>
          </a:prstGeom>
          <a:ln>
            <a:noFill/>
          </a:ln>
          <a:extLst>
            <a:ext uri="{53640926-AAD7-44D8-BBD7-CCE9431645EC}">
              <a14:shadowObscured xmlns:a14="http://schemas.microsoft.com/office/drawing/2010/main"/>
            </a:ext>
          </a:extLst>
        </p:spPr>
      </p:pic>
      <p:sp>
        <p:nvSpPr>
          <p:cNvPr id="8" name="Στρογγυλεμένο ορθογώνιο 7"/>
          <p:cNvSpPr/>
          <p:nvPr/>
        </p:nvSpPr>
        <p:spPr>
          <a:xfrm>
            <a:off x="3487814" y="3695983"/>
            <a:ext cx="1528486"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9" name="Εικόνα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3434" y="1713916"/>
            <a:ext cx="5820264" cy="4178694"/>
          </a:xfrm>
          <a:prstGeom prst="rect">
            <a:avLst/>
          </a:prstGeom>
        </p:spPr>
      </p:pic>
      <p:sp>
        <p:nvSpPr>
          <p:cNvPr id="10" name="Στρογγυλεμένο ορθογώνιο 9"/>
          <p:cNvSpPr/>
          <p:nvPr/>
        </p:nvSpPr>
        <p:spPr>
          <a:xfrm>
            <a:off x="10454632" y="2504929"/>
            <a:ext cx="766338"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1" name="Στρογγυλεμένο ορθογώνιο 10"/>
          <p:cNvSpPr/>
          <p:nvPr/>
        </p:nvSpPr>
        <p:spPr>
          <a:xfrm>
            <a:off x="7153383" y="3075475"/>
            <a:ext cx="879698" cy="2432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2" name="TextBox 11"/>
          <p:cNvSpPr txBox="1"/>
          <p:nvPr/>
        </p:nvSpPr>
        <p:spPr>
          <a:xfrm>
            <a:off x="779449" y="1157058"/>
            <a:ext cx="927015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Αναζήτηση</a:t>
            </a:r>
            <a:r>
              <a:rPr kumimoji="0" lang="el-GR" sz="1800" b="1" i="0" u="none" strike="noStrike" kern="1200" cap="none" spc="0" normalizeH="0" baseline="0" noProof="0" dirty="0" smtClean="0">
                <a:ln>
                  <a:noFill/>
                </a:ln>
                <a:solidFill>
                  <a:srgbClr val="8AB833">
                    <a:lumMod val="50000"/>
                  </a:srgbClr>
                </a:solidFill>
                <a:effectLst/>
                <a:uLnTx/>
                <a:uFillTx/>
                <a:latin typeface="Arial" charset="0"/>
                <a:ea typeface="Arial" charset="0"/>
                <a:cs typeface="Arial" charset="0"/>
              </a:rPr>
              <a:t> </a:t>
            </a: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φορέα</a:t>
            </a:r>
            <a:r>
              <a:rPr kumimoji="0" lang="el-GR" sz="1800" b="1" i="0" u="none" strike="noStrike" kern="1200" cap="none" spc="0" normalizeH="0" baseline="0" noProof="0" dirty="0" smtClean="0">
                <a:ln>
                  <a:noFill/>
                </a:ln>
                <a:solidFill>
                  <a:srgbClr val="8AB833">
                    <a:lumMod val="50000"/>
                  </a:srgbClr>
                </a:solidFill>
                <a:effectLst/>
                <a:uLnTx/>
                <a:uFillTx/>
                <a:latin typeface="Arial" charset="0"/>
                <a:ea typeface="Arial" charset="0"/>
                <a:cs typeface="Arial" charset="0"/>
              </a:rPr>
              <a:t> </a:t>
            </a: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Υποδοχής</a:t>
            </a:r>
            <a:r>
              <a:rPr kumimoji="0" lang="el-GR" sz="1800" b="1" i="0" u="none" strike="noStrike" kern="1200" cap="none" spc="0" normalizeH="0" baseline="0" noProof="0" dirty="0" smtClean="0">
                <a:ln>
                  <a:noFill/>
                </a:ln>
                <a:solidFill>
                  <a:srgbClr val="8AB833">
                    <a:lumMod val="50000"/>
                  </a:srgbClr>
                </a:solidFill>
                <a:effectLst/>
                <a:uLnTx/>
                <a:uFillTx/>
                <a:latin typeface="Arial" charset="0"/>
                <a:ea typeface="Arial" charset="0"/>
                <a:cs typeface="Arial" charset="0"/>
              </a:rPr>
              <a:t> </a:t>
            </a: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από</a:t>
            </a:r>
            <a:r>
              <a:rPr kumimoji="0" lang="el-GR" sz="1800" b="1" i="0" u="none" strike="noStrike" kern="1200" cap="none" spc="0" normalizeH="0" baseline="0" noProof="0" dirty="0" smtClean="0">
                <a:ln>
                  <a:noFill/>
                </a:ln>
                <a:solidFill>
                  <a:srgbClr val="8AB833">
                    <a:lumMod val="50000"/>
                  </a:srgbClr>
                </a:solidFill>
                <a:effectLst/>
                <a:uLnTx/>
                <a:uFillTx/>
                <a:latin typeface="Arial" charset="0"/>
                <a:ea typeface="Arial" charset="0"/>
                <a:cs typeface="Arial" charset="0"/>
              </a:rPr>
              <a:t> </a:t>
            </a:r>
            <a:r>
              <a:rPr kumimoji="0" lang="el-GR" sz="2400" b="1" i="0" u="sng" strike="noStrike" kern="1200" cap="none" spc="0" normalizeH="0" baseline="0" noProof="0" dirty="0" smtClean="0">
                <a:ln>
                  <a:noFill/>
                </a:ln>
                <a:solidFill>
                  <a:srgbClr val="0F6FC6"/>
                </a:solidFill>
                <a:effectLst/>
                <a:uLnTx/>
                <a:uFillTx/>
                <a:latin typeface="Arial" panose="020B0604020202020204" pitchFamily="34" charset="0"/>
                <a:ea typeface="+mn-ea"/>
                <a:cs typeface="Arial" panose="020B0604020202020204" pitchFamily="34" charset="0"/>
              </a:rPr>
              <a:t>φοιτητές στον ΑΤΛΑ</a:t>
            </a:r>
            <a:endParaRPr kumimoji="0" lang="en-US"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endParaRPr>
          </a:p>
        </p:txBody>
      </p:sp>
      <p:sp>
        <p:nvSpPr>
          <p:cNvPr id="13" name="TextBox 12"/>
          <p:cNvSpPr txBox="1"/>
          <p:nvPr/>
        </p:nvSpPr>
        <p:spPr>
          <a:xfrm>
            <a:off x="270339" y="5995827"/>
            <a:ext cx="1628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Πάτα εδώ:</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 name="Ορθογώνιο 1"/>
          <p:cNvSpPr/>
          <p:nvPr/>
        </p:nvSpPr>
        <p:spPr>
          <a:xfrm>
            <a:off x="1325748" y="5995827"/>
            <a:ext cx="153118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atlas.grnet.gr</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14" name="Εικόνα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Tree>
    <p:extLst>
      <p:ext uri="{BB962C8B-B14F-4D97-AF65-F5344CB8AC3E}">
        <p14:creationId xmlns:p14="http://schemas.microsoft.com/office/powerpoint/2010/main" val="625834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393700" y="1637052"/>
            <a:ext cx="10442864" cy="4509748"/>
          </a:xfrm>
        </p:spPr>
        <p:txBody>
          <a:bodyPr>
            <a:noAutofit/>
          </a:bodyPr>
          <a:lstStyle/>
          <a:p>
            <a:pPr marL="0" indent="0">
              <a:buClr>
                <a:schemeClr val="accent2">
                  <a:lumMod val="50000"/>
                </a:schemeClr>
              </a:buClr>
              <a:buNone/>
            </a:pPr>
            <a:endParaRPr lang="el-GR" dirty="0">
              <a:latin typeface="Arial" charset="0"/>
              <a:ea typeface="Arial" charset="0"/>
              <a:cs typeface="Arial" charset="0"/>
            </a:endParaRPr>
          </a:p>
          <a:p>
            <a:pPr marL="0" indent="0">
              <a:buClr>
                <a:schemeClr val="accent2">
                  <a:lumMod val="50000"/>
                </a:schemeClr>
              </a:buClr>
              <a:buNone/>
            </a:pPr>
            <a:endParaRPr lang="el-GR" dirty="0">
              <a:latin typeface="Arial" charset="0"/>
              <a:ea typeface="Arial" charset="0"/>
              <a:cs typeface="Arial" charset="0"/>
            </a:endParaRPr>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p:cNvSpPr txBox="1"/>
          <p:nvPr/>
        </p:nvSpPr>
        <p:spPr>
          <a:xfrm>
            <a:off x="779449" y="1157058"/>
            <a:ext cx="927015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Αναζήτηση</a:t>
            </a:r>
            <a:r>
              <a:rPr kumimoji="0" lang="el-GR" sz="1800" b="1" i="0" u="none" strike="noStrike" kern="1200" cap="none" spc="0" normalizeH="0" baseline="0" noProof="0" dirty="0" smtClean="0">
                <a:ln>
                  <a:noFill/>
                </a:ln>
                <a:solidFill>
                  <a:srgbClr val="8AB833">
                    <a:lumMod val="50000"/>
                  </a:srgbClr>
                </a:solidFill>
                <a:effectLst/>
                <a:uLnTx/>
                <a:uFillTx/>
                <a:latin typeface="Arial" charset="0"/>
                <a:ea typeface="Arial" charset="0"/>
                <a:cs typeface="Arial" charset="0"/>
              </a:rPr>
              <a:t> </a:t>
            </a: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φορέα</a:t>
            </a:r>
            <a:r>
              <a:rPr kumimoji="0" lang="el-GR" sz="1800" b="1" i="0" u="none" strike="noStrike" kern="1200" cap="none" spc="0" normalizeH="0" baseline="0" noProof="0" dirty="0" smtClean="0">
                <a:ln>
                  <a:noFill/>
                </a:ln>
                <a:solidFill>
                  <a:srgbClr val="8AB833">
                    <a:lumMod val="50000"/>
                  </a:srgbClr>
                </a:solidFill>
                <a:effectLst/>
                <a:uLnTx/>
                <a:uFillTx/>
                <a:latin typeface="Arial" charset="0"/>
                <a:ea typeface="Arial" charset="0"/>
                <a:cs typeface="Arial" charset="0"/>
              </a:rPr>
              <a:t> </a:t>
            </a: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Υποδοχής</a:t>
            </a:r>
            <a:r>
              <a:rPr kumimoji="0" lang="el-GR" sz="1800" b="1" i="0" u="none" strike="noStrike" kern="1200" cap="none" spc="0" normalizeH="0" baseline="0" noProof="0" dirty="0" smtClean="0">
                <a:ln>
                  <a:noFill/>
                </a:ln>
                <a:solidFill>
                  <a:srgbClr val="8AB833">
                    <a:lumMod val="50000"/>
                  </a:srgbClr>
                </a:solidFill>
                <a:effectLst/>
                <a:uLnTx/>
                <a:uFillTx/>
                <a:latin typeface="Arial" charset="0"/>
                <a:ea typeface="Arial" charset="0"/>
                <a:cs typeface="Arial" charset="0"/>
              </a:rPr>
              <a:t> </a:t>
            </a: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από</a:t>
            </a:r>
            <a:r>
              <a:rPr kumimoji="0" lang="el-GR" sz="1800" b="1" i="0" u="none" strike="noStrike" kern="1200" cap="none" spc="0" normalizeH="0" baseline="0" noProof="0" dirty="0" smtClean="0">
                <a:ln>
                  <a:noFill/>
                </a:ln>
                <a:solidFill>
                  <a:srgbClr val="8AB833">
                    <a:lumMod val="50000"/>
                  </a:srgbClr>
                </a:solidFill>
                <a:effectLst/>
                <a:uLnTx/>
                <a:uFillTx/>
                <a:latin typeface="Arial" charset="0"/>
                <a:ea typeface="Arial" charset="0"/>
                <a:cs typeface="Arial" charset="0"/>
              </a:rPr>
              <a:t> </a:t>
            </a:r>
            <a:r>
              <a:rPr kumimoji="0" lang="el-GR" sz="2400" b="1" i="0" u="sng" strike="noStrike" kern="1200" cap="none" spc="0" normalizeH="0" baseline="0" noProof="0" dirty="0" smtClean="0">
                <a:ln>
                  <a:noFill/>
                </a:ln>
                <a:solidFill>
                  <a:srgbClr val="0F6FC6"/>
                </a:solidFill>
                <a:effectLst/>
                <a:uLnTx/>
                <a:uFillTx/>
                <a:latin typeface="Arial" panose="020B0604020202020204" pitchFamily="34" charset="0"/>
                <a:ea typeface="+mn-ea"/>
                <a:cs typeface="Arial" panose="020B0604020202020204" pitchFamily="34" charset="0"/>
              </a:rPr>
              <a:t>φοιτητές στον ΑΤΛΑ</a:t>
            </a:r>
            <a:endParaRPr kumimoji="0" lang="en-US"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endParaRPr>
          </a:p>
        </p:txBody>
      </p:sp>
      <p:sp>
        <p:nvSpPr>
          <p:cNvPr id="13" name="TextBox 12"/>
          <p:cNvSpPr txBox="1"/>
          <p:nvPr/>
        </p:nvSpPr>
        <p:spPr>
          <a:xfrm>
            <a:off x="270339" y="5995827"/>
            <a:ext cx="1628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Πάτα εδώ:</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 name="Ορθογώνιο 1"/>
          <p:cNvSpPr/>
          <p:nvPr/>
        </p:nvSpPr>
        <p:spPr>
          <a:xfrm>
            <a:off x="1325748" y="5995827"/>
            <a:ext cx="153118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atlas.grnet.gr</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14" name="Εικόνα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3" name="Εικόνα 2"/>
          <p:cNvPicPr>
            <a:picLocks noChangeAspect="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091342" y="1848979"/>
            <a:ext cx="6140619" cy="3638134"/>
          </a:xfrm>
          <a:prstGeom prst="rect">
            <a:avLst/>
          </a:prstGeom>
        </p:spPr>
      </p:pic>
      <p:sp>
        <p:nvSpPr>
          <p:cNvPr id="15" name="Στρογγυλεμένο ορθογώνιο 14"/>
          <p:cNvSpPr/>
          <p:nvPr/>
        </p:nvSpPr>
        <p:spPr>
          <a:xfrm>
            <a:off x="2820360" y="4378569"/>
            <a:ext cx="714146" cy="133518"/>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29367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393700" y="1637052"/>
            <a:ext cx="10442864" cy="4509748"/>
          </a:xfrm>
        </p:spPr>
        <p:txBody>
          <a:bodyPr>
            <a:noAutofit/>
          </a:bodyPr>
          <a:lstStyle/>
          <a:p>
            <a:pPr marL="0" indent="0">
              <a:buClr>
                <a:schemeClr val="accent2">
                  <a:lumMod val="50000"/>
                </a:schemeClr>
              </a:buClr>
              <a:buNone/>
            </a:pPr>
            <a:endParaRPr lang="el-GR" dirty="0">
              <a:latin typeface="Arial" charset="0"/>
              <a:ea typeface="Arial" charset="0"/>
              <a:cs typeface="Arial" charset="0"/>
            </a:endParaRPr>
          </a:p>
          <a:p>
            <a:pPr marL="0" indent="0">
              <a:buClr>
                <a:schemeClr val="accent2">
                  <a:lumMod val="50000"/>
                </a:schemeClr>
              </a:buClr>
              <a:buNone/>
            </a:pPr>
            <a:endParaRPr lang="el-GR" dirty="0">
              <a:latin typeface="Arial" charset="0"/>
              <a:ea typeface="Arial" charset="0"/>
              <a:cs typeface="Arial" charset="0"/>
            </a:endParaRPr>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Ορθογώνιο 1"/>
          <p:cNvSpPr/>
          <p:nvPr/>
        </p:nvSpPr>
        <p:spPr>
          <a:xfrm>
            <a:off x="1935512" y="5658488"/>
            <a:ext cx="109517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pa.uth.gr</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4" name="TextBox 13"/>
          <p:cNvSpPr txBox="1"/>
          <p:nvPr/>
        </p:nvSpPr>
        <p:spPr>
          <a:xfrm>
            <a:off x="569277" y="5680821"/>
            <a:ext cx="1628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Πάτα εδώ:</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15" name="Εικόνα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16" name="Εικόνα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9141" y="4959798"/>
            <a:ext cx="3361924" cy="791572"/>
          </a:xfrm>
          <a:prstGeom prst="rect">
            <a:avLst/>
          </a:prstGeom>
        </p:spPr>
      </p:pic>
      <p:pic>
        <p:nvPicPr>
          <p:cNvPr id="3" name="Εικόνα 2"/>
          <p:cNvPicPr>
            <a:picLocks noChangeAspect="1"/>
          </p:cNvPicPr>
          <p:nvPr/>
        </p:nvPicPr>
        <p:blipFill rotWithShape="1">
          <a:blip r:embed="rId6">
            <a:extLst>
              <a:ext uri="{28A0092B-C50C-407E-A947-70E740481C1C}">
                <a14:useLocalDpi xmlns:a14="http://schemas.microsoft.com/office/drawing/2010/main" val="0"/>
              </a:ext>
            </a:extLst>
          </a:blip>
          <a:srcRect r="18799" b="4406"/>
          <a:stretch/>
        </p:blipFill>
        <p:spPr>
          <a:xfrm>
            <a:off x="3030684" y="1452958"/>
            <a:ext cx="5721519" cy="4527008"/>
          </a:xfrm>
          <a:prstGeom prst="rect">
            <a:avLst/>
          </a:prstGeom>
        </p:spPr>
      </p:pic>
      <p:sp>
        <p:nvSpPr>
          <p:cNvPr id="13" name="Στρογγυλεμένο ορθογώνιο 12"/>
          <p:cNvSpPr/>
          <p:nvPr/>
        </p:nvSpPr>
        <p:spPr>
          <a:xfrm>
            <a:off x="5582777" y="3168158"/>
            <a:ext cx="941114"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1" name="Στρογγυλεμένο ορθογώνιο 10"/>
          <p:cNvSpPr/>
          <p:nvPr/>
        </p:nvSpPr>
        <p:spPr>
          <a:xfrm>
            <a:off x="8072684" y="2159764"/>
            <a:ext cx="653143"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2" name="Title 1"/>
          <p:cNvSpPr>
            <a:spLocks noGrp="1"/>
          </p:cNvSpPr>
          <p:nvPr>
            <p:ph type="title"/>
          </p:nvPr>
        </p:nvSpPr>
        <p:spPr>
          <a:xfrm>
            <a:off x="2767608" y="1168476"/>
            <a:ext cx="5994771" cy="340236"/>
          </a:xfrm>
        </p:spPr>
        <p:txBody>
          <a:bodyPr vert="horz" lIns="91440" tIns="45720" rIns="91440" bIns="45720" rtlCol="0" anchor="ctr">
            <a:noAutofit/>
          </a:bodyPr>
          <a:lstStyle/>
          <a:p>
            <a:pPr algn="ctr"/>
            <a:r>
              <a:rPr lang="el-GR" sz="2400" b="1" u="sng" dirty="0">
                <a:latin typeface="Arial" panose="020B0604020202020204" pitchFamily="34" charset="0"/>
                <a:cs typeface="Arial" panose="020B0604020202020204" pitchFamily="34" charset="0"/>
              </a:rPr>
              <a:t>ΒΗΜΑ </a:t>
            </a:r>
            <a:r>
              <a:rPr lang="el-GR" sz="2400" b="1" u="sng" dirty="0" smtClean="0">
                <a:latin typeface="Arial" panose="020B0604020202020204" pitchFamily="34" charset="0"/>
                <a:cs typeface="Arial" panose="020B0604020202020204" pitchFamily="34" charset="0"/>
              </a:rPr>
              <a:t>4: Καρτέλα Πρακτικής</a:t>
            </a:r>
            <a:r>
              <a:rPr lang="el-GR" sz="2400" b="1" u="sng" dirty="0">
                <a:latin typeface="Arial" panose="020B0604020202020204" pitchFamily="34" charset="0"/>
                <a:cs typeface="Arial" panose="020B0604020202020204" pitchFamily="34" charset="0"/>
              </a:rPr>
              <a:t/>
            </a:r>
            <a:br>
              <a:rPr lang="el-GR" sz="2400" b="1" u="sng" dirty="0">
                <a:latin typeface="Arial" panose="020B0604020202020204" pitchFamily="34" charset="0"/>
                <a:cs typeface="Arial" panose="020B0604020202020204" pitchFamily="34" charset="0"/>
              </a:rPr>
            </a:br>
            <a:endParaRPr lang="en-US" sz="2400" b="1" dirty="0">
              <a:solidFill>
                <a:schemeClr val="accent2">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533035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767608" y="1370693"/>
            <a:ext cx="5994771" cy="340236"/>
          </a:xfrm>
        </p:spPr>
        <p:txBody>
          <a:bodyPr vert="horz" lIns="91440" tIns="45720" rIns="91440" bIns="45720" rtlCol="0" anchor="ctr">
            <a:noAutofit/>
          </a:bodyPr>
          <a:lstStyle/>
          <a:p>
            <a:pPr algn="ctr"/>
            <a:r>
              <a:rPr lang="el-GR" sz="2400" b="1" u="sng" dirty="0">
                <a:latin typeface="Arial" panose="020B0604020202020204" pitchFamily="34" charset="0"/>
                <a:cs typeface="Arial" panose="020B0604020202020204" pitchFamily="34" charset="0"/>
              </a:rPr>
              <a:t>ΒΗΜΑ 4: Καρτέλα Πρακτικής</a:t>
            </a:r>
            <a:br>
              <a:rPr lang="el-GR" sz="2400" b="1" u="sng" dirty="0">
                <a:latin typeface="Arial" panose="020B0604020202020204" pitchFamily="34" charset="0"/>
                <a:cs typeface="Arial" panose="020B0604020202020204" pitchFamily="34" charset="0"/>
              </a:rPr>
            </a:b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1248508" y="2306566"/>
            <a:ext cx="10585938" cy="3513942"/>
          </a:xfrm>
        </p:spPr>
        <p:txBody>
          <a:bodyPr>
            <a:noAutofit/>
          </a:bodyPr>
          <a:lstStyle/>
          <a:p>
            <a:pPr>
              <a:spcBef>
                <a:spcPct val="20000"/>
              </a:spcBef>
              <a:buClr>
                <a:schemeClr val="accent2">
                  <a:lumMod val="50000"/>
                </a:schemeClr>
              </a:buClr>
              <a:buFont typeface="Wingdings" panose="05000000000000000000" pitchFamily="2" charset="2"/>
              <a:buChar char="Ø"/>
            </a:pPr>
            <a:endParaRPr lang="el-GR" dirty="0" smtClean="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smtClean="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Θέση περιεχομένου 2"/>
          <p:cNvSpPr txBox="1">
            <a:spLocks/>
          </p:cNvSpPr>
          <p:nvPr/>
        </p:nvSpPr>
        <p:spPr>
          <a:xfrm>
            <a:off x="1069848" y="2121408"/>
            <a:ext cx="10058400"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Char char="§"/>
              <a:tabLst/>
              <a:defRPr/>
            </a:pPr>
            <a:endParaRPr kumimoji="0" lang="el-GR" sz="1800" b="1" i="0" u="none" strike="noStrike" kern="1200" cap="none" spc="0" normalizeH="0" baseline="0" noProof="0" dirty="0">
              <a:ln>
                <a:noFill/>
              </a:ln>
              <a:solidFill>
                <a:prstClr val="black"/>
              </a:solidFill>
              <a:effectLst/>
              <a:uLnTx/>
              <a:uFillTx/>
              <a:latin typeface="Trebuchet MS" panose="020B0603020202020204"/>
              <a:ea typeface="Arial" charset="0"/>
              <a:cs typeface="Arial" charset="0"/>
            </a:endParaRPr>
          </a:p>
        </p:txBody>
      </p:sp>
      <p:sp>
        <p:nvSpPr>
          <p:cNvPr id="8" name="Θέση περιεχομένου 2"/>
          <p:cNvSpPr txBox="1">
            <a:spLocks/>
          </p:cNvSpPr>
          <p:nvPr/>
        </p:nvSpPr>
        <p:spPr>
          <a:xfrm>
            <a:off x="841248" y="1730741"/>
            <a:ext cx="10287000" cy="454847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None/>
              <a:tabLst/>
              <a:defRPr/>
            </a:pPr>
            <a:r>
              <a:rPr kumimoji="0" lang="el-GR" sz="15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Ο φοιτητής ζητάει από το φορέα υποδοχής της Πρακτικής του τον </a:t>
            </a:r>
            <a:r>
              <a:rPr kumimoji="0" lang="el-GR" sz="1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κωδικό θέσης στον ΑΤΛΑ, </a:t>
            </a:r>
            <a:r>
              <a:rPr kumimoji="0" lang="el-GR" sz="15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ώστε</a:t>
            </a:r>
            <a:r>
              <a:rPr kumimoji="0" lang="el-GR" sz="1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5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να μπορέσει να συμπληρώσει την </a:t>
            </a:r>
            <a:r>
              <a:rPr kumimoji="0" lang="el-GR" sz="1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«Καρτέλα Πρακτικής» του </a:t>
            </a:r>
            <a:r>
              <a:rPr kumimoji="0" lang="el-GR" sz="15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στο </a:t>
            </a:r>
            <a:r>
              <a:rPr kumimoji="0" lang="en-US" sz="15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hlinkClick r:id="rId5"/>
              </a:rPr>
              <a:t>pa.uth.gr</a:t>
            </a:r>
            <a:r>
              <a:rPr kumimoji="0" lang="el-GR" sz="15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Για την Προθεσμία Υποβολής θα ενημερωθείτε αμέσως μετά τον Οριστικό Πίνακα Αποτελεσμάτων.</a:t>
            </a:r>
          </a:p>
          <a:p>
            <a:pPr marL="0" marR="0" lvl="0" indent="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None/>
              <a:tabLst/>
              <a:defRPr/>
            </a:pPr>
            <a:r>
              <a:rPr kumimoji="0" lang="el-GR" sz="15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*Ο κωδικός θέσης στον ΑΤΛΑ αναρτάται στη σελίδα του ΑΤΛΑ από τον </a:t>
            </a:r>
            <a:r>
              <a:rPr kumimoji="0" lang="el-GR" sz="15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φορέα</a:t>
            </a:r>
            <a:r>
              <a:rPr kumimoji="0" lang="el-GR" sz="15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ενώ η Καρτέλα Πρακτικής γίνεται στη σελίδα του Γραφείου Πρακτικής από τον </a:t>
            </a:r>
            <a:r>
              <a:rPr kumimoji="0" lang="el-GR" sz="15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φοιτητή</a:t>
            </a:r>
            <a:r>
              <a:rPr kumimoji="0" lang="el-GR" sz="15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None/>
              <a:tabLst/>
              <a:defRPr/>
            </a:pPr>
            <a:r>
              <a:rPr kumimoji="0" lang="el-GR" sz="1500" b="1" i="1" u="none" strike="noStrike" kern="1200" cap="none" spc="0" normalizeH="0" baseline="0" noProof="0" dirty="0" smtClean="0">
                <a:ln>
                  <a:noFill/>
                </a:ln>
                <a:solidFill>
                  <a:prstClr val="black"/>
                </a:solidFill>
                <a:effectLst/>
                <a:uLnTx/>
                <a:uFillTx/>
                <a:latin typeface="Trebuchet MS" panose="020B0603020202020204"/>
                <a:ea typeface="+mn-ea"/>
                <a:cs typeface="+mn-cs"/>
              </a:rPr>
              <a:t>Τι πρέπει να κάνει ο φορέας μου για να δημιουργήσει κωδικό θέσης στον Κόμβο Πρακτικής ΑΤΛΑΣ;</a:t>
            </a:r>
          </a:p>
          <a:p>
            <a:pPr marL="457200" marR="0" lvl="0" indent="-457200" algn="l" defTabSz="914400" rtl="0" eaLnBrk="1" fontAlgn="auto" latinLnBrk="0" hangingPunct="1">
              <a:lnSpc>
                <a:spcPct val="150000"/>
              </a:lnSpc>
              <a:spcBef>
                <a:spcPts val="1200"/>
              </a:spcBef>
              <a:spcAft>
                <a:spcPts val="0"/>
              </a:spcAft>
              <a:buClr>
                <a:srgbClr val="0F6FC6">
                  <a:lumMod val="75000"/>
                </a:srgbClr>
              </a:buClr>
              <a:buSzPct val="85000"/>
              <a:buFont typeface="Wingdings" pitchFamily="2" charset="2"/>
              <a:buChar char="Ø"/>
              <a:tabLst/>
              <a:defRPr/>
            </a:pPr>
            <a:r>
              <a:rPr kumimoji="0" lang="el-GR" sz="15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Είσοδος Ή Εγγραφή αν δεν είναι ήδη εγγεγραμμένος στη σελίδα του ΑΤΛΑ </a:t>
            </a:r>
            <a:r>
              <a:rPr kumimoji="0" lang="en-US" sz="15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hlinkClick r:id="rId6"/>
              </a:rPr>
              <a:t>atlas.grnet.gr</a:t>
            </a:r>
            <a:r>
              <a:rPr kumimoji="0" lang="el-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5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Αναλυτικές </a:t>
            </a:r>
            <a:r>
              <a:rPr kumimoji="0" lang="el-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οδηγίες </a:t>
            </a:r>
            <a:r>
              <a:rPr kumimoji="0" lang="el-GR" sz="15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hlinkClick r:id="rId7"/>
              </a:rPr>
              <a:t>εδώ</a:t>
            </a:r>
            <a:r>
              <a:rPr kumimoji="0" lang="el-GR" sz="15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p>
          <a:p>
            <a:pPr marL="457200" marR="0" lvl="0" indent="-457200" algn="l" defTabSz="914400" rtl="0" eaLnBrk="1" fontAlgn="auto" latinLnBrk="0" hangingPunct="1">
              <a:lnSpc>
                <a:spcPct val="150000"/>
              </a:lnSpc>
              <a:spcBef>
                <a:spcPts val="1200"/>
              </a:spcBef>
              <a:spcAft>
                <a:spcPts val="0"/>
              </a:spcAft>
              <a:buClr>
                <a:srgbClr val="0F6FC6">
                  <a:lumMod val="75000"/>
                </a:srgbClr>
              </a:buClr>
              <a:buSzPct val="85000"/>
              <a:buFont typeface="Wingdings" pitchFamily="2" charset="2"/>
              <a:buChar char="Ø"/>
              <a:tabLst/>
              <a:defRPr/>
            </a:pPr>
            <a:r>
              <a:rPr kumimoji="0" lang="el-GR" sz="15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Εισαγωγή Θέσης/</a:t>
            </a:r>
            <a:r>
              <a:rPr kumimoji="0" lang="el-GR" sz="15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εων</a:t>
            </a:r>
            <a:r>
              <a:rPr kumimoji="0" lang="el-GR" sz="15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Πρακτικής </a:t>
            </a:r>
            <a:r>
              <a:rPr kumimoji="0" lang="el-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Άσκησης. Αναλυτικές οδηγίες </a:t>
            </a:r>
            <a:r>
              <a:rPr kumimoji="0" lang="el-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8"/>
              </a:rPr>
              <a:t>εδώ</a:t>
            </a:r>
            <a:r>
              <a:rPr kumimoji="0" lang="el-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5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p>
          <a:p>
            <a:pPr marL="457200" marR="0" lvl="0" indent="-457200" algn="l" defTabSz="914400" rtl="0" eaLnBrk="1" fontAlgn="auto" latinLnBrk="0" hangingPunct="1">
              <a:lnSpc>
                <a:spcPct val="150000"/>
              </a:lnSpc>
              <a:spcBef>
                <a:spcPts val="1200"/>
              </a:spcBef>
              <a:spcAft>
                <a:spcPts val="0"/>
              </a:spcAft>
              <a:buClr>
                <a:srgbClr val="0F6FC6">
                  <a:lumMod val="75000"/>
                </a:srgbClr>
              </a:buClr>
              <a:buSzPct val="85000"/>
              <a:buFont typeface="Wingdings" pitchFamily="2" charset="2"/>
              <a:buChar char="Ø"/>
              <a:tabLst/>
              <a:defRPr/>
            </a:pPr>
            <a:r>
              <a:rPr kumimoji="0" lang="el-GR" sz="15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Σας γνωστοποιεί τον κωδικό θέσης για τη συμπλήρωσή του στην Καρτέλα Πρακτικής</a:t>
            </a:r>
          </a:p>
          <a:p>
            <a:pPr marL="0" marR="0" lvl="0" indent="0" algn="l" defTabSz="914400" rtl="0" eaLnBrk="1" fontAlgn="auto" latinLnBrk="0" hangingPunct="1">
              <a:lnSpc>
                <a:spcPct val="150000"/>
              </a:lnSpc>
              <a:spcBef>
                <a:spcPts val="1200"/>
              </a:spcBef>
              <a:spcAft>
                <a:spcPts val="0"/>
              </a:spcAft>
              <a:buClr>
                <a:srgbClr val="0F6FC6">
                  <a:lumMod val="75000"/>
                </a:srgbClr>
              </a:buClr>
              <a:buSzPct val="85000"/>
              <a:buFont typeface="Wingdings" pitchFamily="2" charset="2"/>
              <a:buNone/>
              <a:tabLst/>
              <a:defRPr/>
            </a:pPr>
            <a:r>
              <a:rPr kumimoji="0" lang="el-GR" sz="15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Διευκολύνετε τον φορέα σας σε αυτή τη διαδικασία.</a:t>
            </a:r>
            <a:r>
              <a:rPr kumimoji="0" lang="el-GR" sz="15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Για οποιαδήποτε κώλυμα στη διαδικασία επικοινωνείτε με το </a:t>
            </a:r>
            <a:r>
              <a:rPr kumimoji="0" lang="el-GR" sz="15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hlinkClick r:id="rId9"/>
              </a:rPr>
              <a:t>Γραφείο Αρωγής</a:t>
            </a:r>
            <a:r>
              <a:rPr kumimoji="0" lang="el-GR" sz="15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του ΑΤΛΑΝΤΑ. </a:t>
            </a:r>
            <a:r>
              <a:rPr kumimoji="0" lang="el-GR" sz="1500" b="1" i="0" u="none" strike="noStrike" kern="1200" cap="none" spc="0" normalizeH="0" baseline="0" noProof="0" dirty="0" smtClean="0">
                <a:ln>
                  <a:noFill/>
                </a:ln>
                <a:solidFill>
                  <a:prstClr val="black"/>
                </a:solidFill>
                <a:effectLst/>
                <a:uLnTx/>
                <a:uFillTx/>
                <a:latin typeface="Yu Gothic UI Semibold" panose="020B0700000000000000" pitchFamily="34" charset="-128"/>
                <a:ea typeface="Yu Gothic UI Semibold" panose="020B0700000000000000" pitchFamily="34" charset="-128"/>
                <a:cs typeface="+mn-cs"/>
              </a:rPr>
              <a:t>☎ </a:t>
            </a:r>
            <a:r>
              <a:rPr kumimoji="0" lang="el-GR" sz="1500" b="0" i="1" u="none" strike="noStrike" kern="1200" cap="none" spc="0" normalizeH="0" baseline="0" noProof="0" dirty="0" smtClean="0">
                <a:ln>
                  <a:noFill/>
                </a:ln>
                <a:solidFill>
                  <a:prstClr val="black"/>
                </a:solidFill>
                <a:effectLst/>
                <a:uLnTx/>
                <a:uFillTx/>
                <a:latin typeface="Trebuchet MS" panose="020B0603020202020204"/>
                <a:ea typeface="+mn-ea"/>
                <a:cs typeface="+mn-cs"/>
              </a:rPr>
              <a:t>215 215 7860.</a:t>
            </a:r>
            <a:r>
              <a:rPr kumimoji="0" lang="el-GR" sz="1500" b="0" i="0" u="none" strike="noStrike" kern="1200" cap="none" spc="0" normalizeH="0" baseline="0" noProof="0" dirty="0" smtClean="0">
                <a:ln>
                  <a:noFill/>
                </a:ln>
                <a:solidFill>
                  <a:prstClr val="black"/>
                </a:solidFill>
                <a:effectLst/>
                <a:uLnTx/>
                <a:uFillTx/>
                <a:latin typeface="Trebuchet MS" panose="020B0603020202020204"/>
                <a:ea typeface="+mn-ea"/>
                <a:cs typeface="+mn-cs"/>
              </a:rPr>
              <a:t> Ώρες λειτουργίας Δευτέρα με Παρασκευή </a:t>
            </a:r>
            <a:r>
              <a:rPr kumimoji="0" lang="el-GR" sz="1500" b="0" i="1" u="none" strike="noStrike" kern="1200" cap="none" spc="0" normalizeH="0" baseline="0" noProof="0" dirty="0" smtClean="0">
                <a:ln>
                  <a:noFill/>
                </a:ln>
                <a:solidFill>
                  <a:prstClr val="black"/>
                </a:solidFill>
                <a:effectLst/>
                <a:uLnTx/>
                <a:uFillTx/>
                <a:latin typeface="Trebuchet MS" panose="020B0603020202020204"/>
                <a:ea typeface="+mn-ea"/>
                <a:cs typeface="+mn-cs"/>
              </a:rPr>
              <a:t>09:00 </a:t>
            </a:r>
            <a:r>
              <a:rPr kumimoji="0" lang="el-GR" sz="1500" b="0" i="1" u="none" strike="noStrike" kern="1200" cap="none" spc="0" normalizeH="0" baseline="0" noProof="0" dirty="0" err="1" smtClean="0">
                <a:ln>
                  <a:noFill/>
                </a:ln>
                <a:solidFill>
                  <a:prstClr val="black"/>
                </a:solidFill>
                <a:effectLst/>
                <a:uLnTx/>
                <a:uFillTx/>
                <a:latin typeface="Trebuchet MS" panose="020B0603020202020204"/>
                <a:ea typeface="+mn-ea"/>
                <a:cs typeface="+mn-cs"/>
              </a:rPr>
              <a:t>πμ</a:t>
            </a:r>
            <a:r>
              <a:rPr kumimoji="0" lang="el-GR" sz="1500" b="0" i="1" u="none" strike="noStrike" kern="1200" cap="none" spc="0" normalizeH="0" baseline="0" noProof="0" dirty="0" smtClean="0">
                <a:ln>
                  <a:noFill/>
                </a:ln>
                <a:solidFill>
                  <a:prstClr val="black"/>
                </a:solidFill>
                <a:effectLst/>
                <a:uLnTx/>
                <a:uFillTx/>
                <a:latin typeface="Trebuchet MS" panose="020B0603020202020204"/>
                <a:ea typeface="+mn-ea"/>
                <a:cs typeface="+mn-cs"/>
              </a:rPr>
              <a:t> - 17:00 </a:t>
            </a:r>
            <a:r>
              <a:rPr kumimoji="0" lang="el-GR" sz="1500" b="0" i="1" u="none" strike="noStrike" kern="1200" cap="none" spc="0" normalizeH="0" baseline="0" noProof="0" dirty="0" err="1" smtClean="0">
                <a:ln>
                  <a:noFill/>
                </a:ln>
                <a:solidFill>
                  <a:prstClr val="black"/>
                </a:solidFill>
                <a:effectLst/>
                <a:uLnTx/>
                <a:uFillTx/>
                <a:latin typeface="Trebuchet MS" panose="020B0603020202020204"/>
                <a:ea typeface="+mn-ea"/>
                <a:cs typeface="+mn-cs"/>
              </a:rPr>
              <a:t>μμ</a:t>
            </a:r>
            <a:endParaRPr kumimoji="0" lang="en-US" sz="1500" b="0" i="1" u="none" strike="noStrike" kern="1200" cap="none" spc="0" normalizeH="0" baseline="0" noProof="0" dirty="0" smtClean="0">
              <a:ln>
                <a:noFill/>
              </a:ln>
              <a:solidFill>
                <a:prstClr val="black"/>
              </a:solidFill>
              <a:effectLst/>
              <a:uLnTx/>
              <a:uFillTx/>
              <a:latin typeface="Trebuchet MS" panose="020B0603020202020204"/>
              <a:ea typeface="+mn-ea"/>
              <a:cs typeface="+mn-cs"/>
            </a:endParaRPr>
          </a:p>
          <a:p>
            <a:pPr marL="182880" marR="0" lvl="0" indent="-182880" algn="l" defTabSz="914400" rtl="0" eaLnBrk="1" fontAlgn="auto" latinLnBrk="0" hangingPunct="1">
              <a:lnSpc>
                <a:spcPct val="150000"/>
              </a:lnSpc>
              <a:spcBef>
                <a:spcPts val="1200"/>
              </a:spcBef>
              <a:spcAft>
                <a:spcPts val="0"/>
              </a:spcAft>
              <a:buClr>
                <a:srgbClr val="0F6FC6">
                  <a:lumMod val="75000"/>
                </a:srgbClr>
              </a:buClr>
              <a:buSzPct val="85000"/>
              <a:buFont typeface="Wingdings" pitchFamily="2" charset="2"/>
              <a:buChar char="§"/>
              <a:tabLst/>
              <a:defRPr/>
            </a:pPr>
            <a:endParaRPr kumimoji="0" lang="en-US" sz="1500" b="0" i="1" u="none" strike="noStrike" kern="1200" cap="none" spc="0" normalizeH="0" baseline="0" noProof="0" dirty="0" smtClean="0">
              <a:ln>
                <a:noFill/>
              </a:ln>
              <a:solidFill>
                <a:prstClr val="black"/>
              </a:solidFill>
              <a:effectLst/>
              <a:uLnTx/>
              <a:uFillTx/>
              <a:latin typeface="Trebuchet MS" panose="020B0603020202020204"/>
              <a:ea typeface="+mn-ea"/>
              <a:cs typeface="+mn-cs"/>
            </a:endParaRPr>
          </a:p>
          <a:p>
            <a:pPr marL="182880" marR="0" lvl="0" indent="-182880" algn="l" defTabSz="914400" rtl="0" eaLnBrk="1" fontAlgn="auto" latinLnBrk="0" hangingPunct="1">
              <a:lnSpc>
                <a:spcPct val="150000"/>
              </a:lnSpc>
              <a:spcBef>
                <a:spcPts val="1200"/>
              </a:spcBef>
              <a:spcAft>
                <a:spcPts val="0"/>
              </a:spcAft>
              <a:buClr>
                <a:srgbClr val="0F6FC6">
                  <a:lumMod val="75000"/>
                </a:srgbClr>
              </a:buClr>
              <a:buSzPct val="85000"/>
              <a:buFont typeface="Wingdings" pitchFamily="2" charset="2"/>
              <a:buChar char="§"/>
              <a:tabLst/>
              <a:defRPr/>
            </a:pPr>
            <a:endParaRPr kumimoji="0" lang="en-US" sz="15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None/>
              <a:tabLst/>
              <a:defRPr/>
            </a:pPr>
            <a:endParaRPr kumimoji="0" lang="en-US" sz="15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2" name="Εικόνα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Tree>
    <p:extLst>
      <p:ext uri="{BB962C8B-B14F-4D97-AF65-F5344CB8AC3E}">
        <p14:creationId xmlns:p14="http://schemas.microsoft.com/office/powerpoint/2010/main" val="2952152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393700" y="1637052"/>
            <a:ext cx="10442864" cy="4509748"/>
          </a:xfrm>
        </p:spPr>
        <p:txBody>
          <a:bodyPr>
            <a:noAutofit/>
          </a:bodyPr>
          <a:lstStyle/>
          <a:p>
            <a:pPr marL="0" indent="0">
              <a:buClr>
                <a:schemeClr val="accent2">
                  <a:lumMod val="50000"/>
                </a:schemeClr>
              </a:buClr>
              <a:buNone/>
            </a:pPr>
            <a:endParaRPr lang="el-GR" dirty="0">
              <a:latin typeface="Arial" charset="0"/>
              <a:ea typeface="Arial" charset="0"/>
              <a:cs typeface="Arial" charset="0"/>
            </a:endParaRPr>
          </a:p>
          <a:p>
            <a:pPr marL="0" indent="0">
              <a:buClr>
                <a:schemeClr val="accent2">
                  <a:lumMod val="50000"/>
                </a:schemeClr>
              </a:buClr>
              <a:buNone/>
            </a:pPr>
            <a:endParaRPr lang="el-GR" dirty="0">
              <a:latin typeface="Arial" charset="0"/>
              <a:ea typeface="Arial" charset="0"/>
              <a:cs typeface="Arial" charset="0"/>
            </a:endParaRPr>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Εικόνα 12"/>
          <p:cNvPicPr/>
          <p:nvPr/>
        </p:nvPicPr>
        <p:blipFill rotWithShape="1">
          <a:blip r:embed="rId4"/>
          <a:srcRect l="19618" t="4104" r="21007" b="4049"/>
          <a:stretch/>
        </p:blipFill>
        <p:spPr bwMode="auto">
          <a:xfrm>
            <a:off x="393700" y="1650219"/>
            <a:ext cx="5609492" cy="4281580"/>
          </a:xfrm>
          <a:prstGeom prst="rect">
            <a:avLst/>
          </a:prstGeom>
          <a:ln>
            <a:noFill/>
          </a:ln>
          <a:extLst>
            <a:ext uri="{53640926-AAD7-44D8-BBD7-CCE9431645EC}">
              <a14:shadowObscured xmlns:a14="http://schemas.microsoft.com/office/drawing/2010/main"/>
            </a:ext>
          </a:extLst>
        </p:spPr>
      </p:pic>
      <p:sp>
        <p:nvSpPr>
          <p:cNvPr id="14" name="Στρογγυλεμένο ορθογώνιο 13"/>
          <p:cNvSpPr/>
          <p:nvPr/>
        </p:nvSpPr>
        <p:spPr>
          <a:xfrm>
            <a:off x="3487814" y="3949815"/>
            <a:ext cx="1528486"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15" name="Εικόνα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3434" y="1753105"/>
            <a:ext cx="5820264" cy="4178694"/>
          </a:xfrm>
          <a:prstGeom prst="rect">
            <a:avLst/>
          </a:prstGeom>
        </p:spPr>
      </p:pic>
      <p:sp>
        <p:nvSpPr>
          <p:cNvPr id="16" name="Στρογγυλεμένο ορθογώνιο 15"/>
          <p:cNvSpPr/>
          <p:nvPr/>
        </p:nvSpPr>
        <p:spPr>
          <a:xfrm>
            <a:off x="10453395" y="2557181"/>
            <a:ext cx="766338"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7" name="Στρογγυλεμένο ορθογώνιο 16"/>
          <p:cNvSpPr/>
          <p:nvPr/>
        </p:nvSpPr>
        <p:spPr>
          <a:xfrm>
            <a:off x="7140897" y="3608618"/>
            <a:ext cx="879698" cy="566615"/>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8" name="TextBox 17"/>
          <p:cNvSpPr txBox="1"/>
          <p:nvPr/>
        </p:nvSpPr>
        <p:spPr>
          <a:xfrm>
            <a:off x="779449" y="1157057"/>
            <a:ext cx="90332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Εισαγωγή</a:t>
            </a:r>
            <a:r>
              <a:rPr kumimoji="0" lang="el-GR" sz="1800" b="1" i="0" u="none" strike="noStrike" kern="1200" cap="none" spc="0" normalizeH="0" baseline="0" noProof="0" dirty="0" smtClean="0">
                <a:ln>
                  <a:noFill/>
                </a:ln>
                <a:solidFill>
                  <a:srgbClr val="8AB833">
                    <a:lumMod val="50000"/>
                  </a:srgbClr>
                </a:solidFill>
                <a:effectLst/>
                <a:uLnTx/>
                <a:uFillTx/>
                <a:latin typeface="Arial" charset="0"/>
                <a:ea typeface="Arial" charset="0"/>
                <a:cs typeface="Arial" charset="0"/>
              </a:rPr>
              <a:t> </a:t>
            </a: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θέσεων</a:t>
            </a:r>
            <a:r>
              <a:rPr kumimoji="0" lang="el-GR" sz="1800" b="1" i="0" u="none" strike="noStrike" kern="1200" cap="none" spc="0" normalizeH="0" baseline="0" noProof="0" dirty="0" smtClean="0">
                <a:ln>
                  <a:noFill/>
                </a:ln>
                <a:solidFill>
                  <a:srgbClr val="8AB833">
                    <a:lumMod val="50000"/>
                  </a:srgbClr>
                </a:solidFill>
                <a:effectLst/>
                <a:uLnTx/>
                <a:uFillTx/>
                <a:latin typeface="Arial" charset="0"/>
                <a:ea typeface="Arial" charset="0"/>
                <a:cs typeface="Arial" charset="0"/>
              </a:rPr>
              <a:t> </a:t>
            </a: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Πρακτικής</a:t>
            </a:r>
            <a:r>
              <a:rPr kumimoji="0" lang="el-GR" sz="1800" b="1" i="0" u="none" strike="noStrike" kern="1200" cap="none" spc="0" normalizeH="0" baseline="0" noProof="0" dirty="0" smtClean="0">
                <a:ln>
                  <a:noFill/>
                </a:ln>
                <a:solidFill>
                  <a:srgbClr val="8AB833">
                    <a:lumMod val="50000"/>
                  </a:srgbClr>
                </a:solidFill>
                <a:effectLst/>
                <a:uLnTx/>
                <a:uFillTx/>
                <a:latin typeface="Arial" charset="0"/>
                <a:ea typeface="Arial" charset="0"/>
                <a:cs typeface="Arial" charset="0"/>
              </a:rPr>
              <a:t> </a:t>
            </a: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από</a:t>
            </a:r>
            <a:r>
              <a:rPr kumimoji="0" lang="el-GR" sz="1800" b="1" i="0" u="none" strike="noStrike" kern="1200" cap="none" spc="0" normalizeH="0" baseline="0" noProof="0" dirty="0" smtClean="0">
                <a:ln>
                  <a:noFill/>
                </a:ln>
                <a:solidFill>
                  <a:srgbClr val="8AB833">
                    <a:lumMod val="50000"/>
                  </a:srgbClr>
                </a:solidFill>
                <a:effectLst/>
                <a:uLnTx/>
                <a:uFillTx/>
                <a:latin typeface="Arial" charset="0"/>
                <a:ea typeface="Arial" charset="0"/>
                <a:cs typeface="Arial" charset="0"/>
              </a:rPr>
              <a:t> </a:t>
            </a: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φορείς</a:t>
            </a:r>
            <a:r>
              <a:rPr kumimoji="0" lang="el-GR" sz="1800" b="1" i="0" u="none" strike="noStrike" kern="1200" cap="none" spc="0" normalizeH="0" baseline="0" noProof="0" dirty="0" smtClean="0">
                <a:ln>
                  <a:noFill/>
                </a:ln>
                <a:solidFill>
                  <a:srgbClr val="8AB833">
                    <a:lumMod val="50000"/>
                  </a:srgbClr>
                </a:solidFill>
                <a:effectLst/>
                <a:uLnTx/>
                <a:uFillTx/>
                <a:latin typeface="Arial" charset="0"/>
                <a:ea typeface="Arial" charset="0"/>
                <a:cs typeface="Arial" charset="0"/>
              </a:rPr>
              <a:t> </a:t>
            </a: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υποδοχής</a:t>
            </a:r>
            <a:endParaRPr kumimoji="0" lang="en-US"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endParaRPr>
          </a:p>
        </p:txBody>
      </p:sp>
      <p:sp>
        <p:nvSpPr>
          <p:cNvPr id="10" name="TextBox 9"/>
          <p:cNvSpPr txBox="1"/>
          <p:nvPr/>
        </p:nvSpPr>
        <p:spPr>
          <a:xfrm>
            <a:off x="270339" y="6057371"/>
            <a:ext cx="1628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Πάτα εδώ:</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1" name="Ορθογώνιο 10"/>
          <p:cNvSpPr/>
          <p:nvPr/>
        </p:nvSpPr>
        <p:spPr>
          <a:xfrm>
            <a:off x="1325130" y="6057371"/>
            <a:ext cx="153118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atlas.grnet.gr</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12" name="Εικόνα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Tree>
    <p:extLst>
      <p:ext uri="{BB962C8B-B14F-4D97-AF65-F5344CB8AC3E}">
        <p14:creationId xmlns:p14="http://schemas.microsoft.com/office/powerpoint/2010/main" val="42937561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393700" y="1637052"/>
            <a:ext cx="10442864" cy="4509748"/>
          </a:xfrm>
        </p:spPr>
        <p:txBody>
          <a:bodyPr>
            <a:noAutofit/>
          </a:bodyPr>
          <a:lstStyle/>
          <a:p>
            <a:pPr marL="0" indent="0">
              <a:buClr>
                <a:schemeClr val="accent2">
                  <a:lumMod val="50000"/>
                </a:schemeClr>
              </a:buClr>
              <a:buNone/>
            </a:pPr>
            <a:endParaRPr lang="el-GR" dirty="0">
              <a:latin typeface="Arial" charset="0"/>
              <a:ea typeface="Arial" charset="0"/>
              <a:cs typeface="Arial" charset="0"/>
            </a:endParaRPr>
          </a:p>
          <a:p>
            <a:pPr marL="0" indent="0">
              <a:buClr>
                <a:schemeClr val="accent2">
                  <a:lumMod val="50000"/>
                </a:schemeClr>
              </a:buClr>
              <a:buNone/>
            </a:pPr>
            <a:endParaRPr lang="el-GR" dirty="0">
              <a:latin typeface="Arial" charset="0"/>
              <a:ea typeface="Arial" charset="0"/>
              <a:cs typeface="Arial" charset="0"/>
            </a:endParaRPr>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p:cNvSpPr txBox="1"/>
          <p:nvPr/>
        </p:nvSpPr>
        <p:spPr>
          <a:xfrm>
            <a:off x="143914" y="1385128"/>
            <a:ext cx="201556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Κωδικός</a:t>
            </a:r>
            <a:r>
              <a:rPr kumimoji="0" lang="el-GR" sz="1800" b="1" i="0" u="none" strike="noStrike" kern="1200" cap="none" spc="0" normalizeH="0" baseline="0" noProof="0" dirty="0" smtClean="0">
                <a:ln>
                  <a:noFill/>
                </a:ln>
                <a:solidFill>
                  <a:srgbClr val="0F6FC6"/>
                </a:solidFill>
                <a:effectLst/>
                <a:uLnTx/>
                <a:uFillTx/>
                <a:latin typeface="Arial" charset="0"/>
                <a:ea typeface="+mn-ea"/>
                <a:cs typeface="Arial" charset="0"/>
              </a:rPr>
              <a:t> </a:t>
            </a:r>
            <a:r>
              <a:rPr kumimoji="0" lang="el-GR" sz="2400" b="1" i="0" u="sng" strike="noStrike" kern="1200" cap="none" spc="0" normalizeH="0" baseline="0" noProof="0" dirty="0" smtClean="0">
                <a:ln>
                  <a:noFill/>
                </a:ln>
                <a:solidFill>
                  <a:srgbClr val="0F6FC6"/>
                </a:solidFill>
                <a:effectLst/>
                <a:uLnTx/>
                <a:uFillTx/>
                <a:latin typeface="Arial" panose="020B0604020202020204" pitchFamily="34" charset="0"/>
                <a:ea typeface="+mn-ea"/>
                <a:cs typeface="Arial" panose="020B0604020202020204" pitchFamily="34" charset="0"/>
              </a:rPr>
              <a:t>Θέσης</a:t>
            </a:r>
            <a:r>
              <a:rPr kumimoji="0" lang="el-GR" sz="1800" b="1" i="0" u="none" strike="noStrike" kern="1200" cap="none" spc="0" normalizeH="0" baseline="0" noProof="0" dirty="0" smtClean="0">
                <a:ln>
                  <a:noFill/>
                </a:ln>
                <a:solidFill>
                  <a:srgbClr val="0F6FC6"/>
                </a:solidFill>
                <a:effectLst/>
                <a:uLnTx/>
                <a:uFillTx/>
                <a:latin typeface="Arial" charset="0"/>
                <a:ea typeface="+mn-ea"/>
                <a:cs typeface="Arial" charset="0"/>
              </a:rPr>
              <a:t> </a:t>
            </a: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Άτλα</a:t>
            </a:r>
            <a:endParaRPr kumimoji="0" lang="en-US"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endParaRPr>
          </a:p>
        </p:txBody>
      </p:sp>
      <p:pic>
        <p:nvPicPr>
          <p:cNvPr id="15" name="Εικόνα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3" name="Εικόνα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9474" y="1227317"/>
            <a:ext cx="6911315" cy="4749673"/>
          </a:xfrm>
          <a:prstGeom prst="rect">
            <a:avLst/>
          </a:prstGeom>
        </p:spPr>
      </p:pic>
      <p:sp>
        <p:nvSpPr>
          <p:cNvPr id="13" name="Στρογγυλεμένο ορθογώνιο 12"/>
          <p:cNvSpPr/>
          <p:nvPr/>
        </p:nvSpPr>
        <p:spPr>
          <a:xfrm>
            <a:off x="2714912" y="4261578"/>
            <a:ext cx="529448" cy="320929"/>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1" name="Στρογγυλεμένο ορθογώνιο 10"/>
          <p:cNvSpPr/>
          <p:nvPr/>
        </p:nvSpPr>
        <p:spPr>
          <a:xfrm>
            <a:off x="2752716" y="4752317"/>
            <a:ext cx="491644"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44307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1506765" y="1871121"/>
            <a:ext cx="9776003" cy="4297203"/>
          </a:xfrm>
        </p:spPr>
        <p:txBody>
          <a:bodyPr>
            <a:noAutofit/>
          </a:bodyPr>
          <a:lstStyle/>
          <a:p>
            <a:pPr>
              <a:buClr>
                <a:schemeClr val="accent2">
                  <a:lumMod val="50000"/>
                </a:schemeClr>
              </a:buClr>
              <a:buFont typeface="Wingdings" panose="05000000000000000000" pitchFamily="2" charset="2"/>
              <a:buChar char="Ø"/>
            </a:pPr>
            <a:r>
              <a:rPr lang="el-GR" dirty="0" smtClean="0">
                <a:latin typeface="Arial" charset="0"/>
                <a:ea typeface="Arial" charset="0"/>
                <a:cs typeface="Arial" charset="0"/>
              </a:rPr>
              <a:t>Αποστολή σύμβασης στο </a:t>
            </a:r>
            <a:r>
              <a:rPr lang="en-US" dirty="0" smtClean="0">
                <a:latin typeface="Arial" charset="0"/>
                <a:ea typeface="Arial" charset="0"/>
                <a:cs typeface="Arial" charset="0"/>
              </a:rPr>
              <a:t>email </a:t>
            </a:r>
            <a:r>
              <a:rPr lang="el-GR" dirty="0" smtClean="0">
                <a:latin typeface="Arial" charset="0"/>
                <a:ea typeface="Arial" charset="0"/>
                <a:cs typeface="Arial" charset="0"/>
              </a:rPr>
              <a:t>που δηλώσατε στην Αίτηση Εγγραφής, την εκτυπώνετε </a:t>
            </a:r>
            <a:r>
              <a:rPr lang="el-GR" b="1" dirty="0" smtClean="0">
                <a:latin typeface="Arial" charset="0"/>
                <a:ea typeface="Arial" charset="0"/>
                <a:cs typeface="Arial" charset="0"/>
              </a:rPr>
              <a:t>4 </a:t>
            </a:r>
            <a:r>
              <a:rPr lang="el-GR" dirty="0" smtClean="0">
                <a:latin typeface="Arial" charset="0"/>
                <a:ea typeface="Arial" charset="0"/>
                <a:cs typeface="Arial" charset="0"/>
              </a:rPr>
              <a:t>φορές μπρος-πίσω (</a:t>
            </a:r>
            <a:r>
              <a:rPr lang="el-GR" b="1" i="1" dirty="0" smtClean="0">
                <a:solidFill>
                  <a:prstClr val="black"/>
                </a:solidFill>
                <a:latin typeface="Arial" charset="0"/>
                <a:ea typeface="Arial" charset="0"/>
                <a:cs typeface="Arial" charset="0"/>
              </a:rPr>
              <a:t>διπλής</a:t>
            </a:r>
            <a:r>
              <a:rPr lang="el-GR" i="1" dirty="0" smtClean="0">
                <a:solidFill>
                  <a:prstClr val="black"/>
                </a:solidFill>
                <a:latin typeface="Arial" charset="0"/>
                <a:ea typeface="Arial" charset="0"/>
                <a:cs typeface="Arial" charset="0"/>
              </a:rPr>
              <a:t> </a:t>
            </a:r>
            <a:r>
              <a:rPr lang="el-GR" b="1" i="1" dirty="0" smtClean="0">
                <a:solidFill>
                  <a:prstClr val="black"/>
                </a:solidFill>
                <a:latin typeface="Arial" charset="0"/>
                <a:ea typeface="Arial" charset="0"/>
                <a:cs typeface="Arial" charset="0"/>
              </a:rPr>
              <a:t>όψης εκτύπωση)</a:t>
            </a:r>
            <a:endParaRPr lang="el-GR" dirty="0" smtClean="0">
              <a:latin typeface="Arial" charset="0"/>
              <a:ea typeface="Arial" charset="0"/>
              <a:cs typeface="Arial" charset="0"/>
            </a:endParaRPr>
          </a:p>
          <a:p>
            <a:pPr>
              <a:buClr>
                <a:schemeClr val="accent2">
                  <a:lumMod val="50000"/>
                </a:schemeClr>
              </a:buClr>
              <a:buFont typeface="Wingdings" panose="05000000000000000000" pitchFamily="2" charset="2"/>
              <a:buChar char="Ø"/>
            </a:pPr>
            <a:r>
              <a:rPr lang="el-GR" b="1" i="1" dirty="0" smtClean="0">
                <a:solidFill>
                  <a:prstClr val="black"/>
                </a:solidFill>
                <a:latin typeface="Arial" charset="0"/>
                <a:ea typeface="Arial" charset="0"/>
                <a:cs typeface="Arial" charset="0"/>
              </a:rPr>
              <a:t>Υπογράφετε</a:t>
            </a:r>
            <a:r>
              <a:rPr lang="el-GR" i="1" dirty="0" smtClean="0">
                <a:solidFill>
                  <a:prstClr val="black"/>
                </a:solidFill>
                <a:latin typeface="Arial" charset="0"/>
                <a:ea typeface="Arial" charset="0"/>
                <a:cs typeface="Arial" charset="0"/>
              </a:rPr>
              <a:t> εσείς και ο νόμιμος εκπρόσωπος του φορέα, ο οποίος </a:t>
            </a:r>
            <a:r>
              <a:rPr lang="el-GR" b="1" i="1" dirty="0" smtClean="0">
                <a:solidFill>
                  <a:prstClr val="black"/>
                </a:solidFill>
                <a:latin typeface="Arial" charset="0"/>
                <a:ea typeface="Arial" charset="0"/>
                <a:cs typeface="Arial" charset="0"/>
              </a:rPr>
              <a:t>συμπληρώνει</a:t>
            </a:r>
            <a:r>
              <a:rPr lang="el-GR" i="1" dirty="0" smtClean="0">
                <a:solidFill>
                  <a:prstClr val="black"/>
                </a:solidFill>
                <a:latin typeface="Arial" charset="0"/>
                <a:ea typeface="Arial" charset="0"/>
                <a:cs typeface="Arial" charset="0"/>
              </a:rPr>
              <a:t> </a:t>
            </a:r>
            <a:r>
              <a:rPr lang="el-GR" b="1" i="1" dirty="0" smtClean="0">
                <a:solidFill>
                  <a:prstClr val="black"/>
                </a:solidFill>
                <a:latin typeface="Arial" charset="0"/>
                <a:ea typeface="Arial" charset="0"/>
                <a:cs typeface="Arial" charset="0"/>
              </a:rPr>
              <a:t>μόνο</a:t>
            </a:r>
            <a:r>
              <a:rPr lang="el-GR" i="1" dirty="0" smtClean="0">
                <a:solidFill>
                  <a:prstClr val="black"/>
                </a:solidFill>
                <a:latin typeface="Arial" charset="0"/>
                <a:ea typeface="Arial" charset="0"/>
                <a:cs typeface="Arial" charset="0"/>
              </a:rPr>
              <a:t> τα στοιχεία του φορέα στο πεδίο 2</a:t>
            </a:r>
          </a:p>
          <a:p>
            <a:pPr>
              <a:buClr>
                <a:schemeClr val="accent2">
                  <a:lumMod val="50000"/>
                </a:schemeClr>
              </a:buClr>
              <a:buFont typeface="Wingdings" panose="05000000000000000000" pitchFamily="2" charset="2"/>
              <a:buChar char="Ø"/>
            </a:pPr>
            <a:r>
              <a:rPr lang="el-GR" b="1" i="1" dirty="0" smtClean="0">
                <a:solidFill>
                  <a:prstClr val="black"/>
                </a:solidFill>
                <a:latin typeface="Arial" charset="0"/>
                <a:ea typeface="Arial" charset="0"/>
                <a:cs typeface="Arial" charset="0"/>
              </a:rPr>
              <a:t>Προσκομίζετε</a:t>
            </a:r>
            <a:r>
              <a:rPr lang="el-GR" i="1" dirty="0" smtClean="0">
                <a:solidFill>
                  <a:prstClr val="black"/>
                </a:solidFill>
                <a:latin typeface="Arial" charset="0"/>
                <a:ea typeface="Arial" charset="0"/>
                <a:cs typeface="Arial" charset="0"/>
              </a:rPr>
              <a:t> και τα </a:t>
            </a:r>
            <a:r>
              <a:rPr lang="el-GR" b="1" i="1" dirty="0" smtClean="0">
                <a:solidFill>
                  <a:prstClr val="black"/>
                </a:solidFill>
                <a:latin typeface="Arial" charset="0"/>
                <a:ea typeface="Arial" charset="0"/>
                <a:cs typeface="Arial" charset="0"/>
              </a:rPr>
              <a:t>4</a:t>
            </a:r>
            <a:r>
              <a:rPr lang="el-GR" i="1" dirty="0" smtClean="0">
                <a:solidFill>
                  <a:prstClr val="black"/>
                </a:solidFill>
                <a:latin typeface="Arial" charset="0"/>
                <a:ea typeface="Arial" charset="0"/>
                <a:cs typeface="Arial" charset="0"/>
              </a:rPr>
              <a:t> αντίτυπα της σύμβασης στο </a:t>
            </a:r>
            <a:r>
              <a:rPr lang="el-GR" b="1" i="1" dirty="0" smtClean="0">
                <a:solidFill>
                  <a:prstClr val="black"/>
                </a:solidFill>
                <a:latin typeface="Arial" charset="0"/>
                <a:ea typeface="Arial" charset="0"/>
                <a:cs typeface="Arial" charset="0"/>
              </a:rPr>
              <a:t>Γραφείο Πρακτικής Άσκησης εντός προθεσμίας </a:t>
            </a:r>
          </a:p>
          <a:p>
            <a:pPr>
              <a:buClr>
                <a:schemeClr val="accent2">
                  <a:lumMod val="50000"/>
                </a:schemeClr>
              </a:buClr>
              <a:buFont typeface="Wingdings" panose="05000000000000000000" pitchFamily="2" charset="2"/>
              <a:buChar char="Ø"/>
            </a:pPr>
            <a:r>
              <a:rPr lang="el-GR" b="1" i="1" dirty="0" smtClean="0">
                <a:solidFill>
                  <a:prstClr val="black"/>
                </a:solidFill>
                <a:latin typeface="Arial" charset="0"/>
                <a:ea typeface="Arial" charset="0"/>
                <a:cs typeface="Arial" charset="0"/>
              </a:rPr>
              <a:t>Αναμένετε</a:t>
            </a:r>
            <a:r>
              <a:rPr lang="el-GR" i="1" dirty="0" smtClean="0">
                <a:solidFill>
                  <a:prstClr val="black"/>
                </a:solidFill>
                <a:latin typeface="Arial" charset="0"/>
                <a:ea typeface="Arial" charset="0"/>
                <a:cs typeface="Arial" charset="0"/>
              </a:rPr>
              <a:t> να σας επιστραφούν τα</a:t>
            </a:r>
            <a:r>
              <a:rPr lang="el-GR" b="1" i="1" dirty="0" smtClean="0">
                <a:solidFill>
                  <a:prstClr val="black"/>
                </a:solidFill>
                <a:latin typeface="Arial" charset="0"/>
                <a:ea typeface="Arial" charset="0"/>
                <a:cs typeface="Arial" charset="0"/>
              </a:rPr>
              <a:t> 2</a:t>
            </a:r>
            <a:r>
              <a:rPr lang="el-GR" i="1" dirty="0" smtClean="0">
                <a:solidFill>
                  <a:prstClr val="black"/>
                </a:solidFill>
                <a:latin typeface="Arial" charset="0"/>
                <a:ea typeface="Arial" charset="0"/>
                <a:cs typeface="Arial" charset="0"/>
              </a:rPr>
              <a:t>. Το ένα το κρατάτε και το άλλο το δίνετε στο φορέα υποδοχής</a:t>
            </a:r>
          </a:p>
          <a:p>
            <a:pPr>
              <a:buClr>
                <a:schemeClr val="accent2">
                  <a:lumMod val="50000"/>
                </a:schemeClr>
              </a:buClr>
              <a:buFont typeface="Wingdings" panose="05000000000000000000" pitchFamily="2" charset="2"/>
              <a:buChar char="Ø"/>
            </a:pPr>
            <a:r>
              <a:rPr lang="el-GR" i="1" dirty="0" smtClean="0">
                <a:solidFill>
                  <a:prstClr val="black"/>
                </a:solidFill>
                <a:latin typeface="Arial" charset="0"/>
                <a:ea typeface="Arial" charset="0"/>
                <a:cs typeface="Arial" charset="0"/>
              </a:rPr>
              <a:t>Απαγορεύεται </a:t>
            </a:r>
            <a:r>
              <a:rPr lang="el-GR" i="1" dirty="0">
                <a:solidFill>
                  <a:prstClr val="black"/>
                </a:solidFill>
                <a:latin typeface="Arial" charset="0"/>
                <a:ea typeface="Arial" charset="0"/>
                <a:cs typeface="Arial" charset="0"/>
              </a:rPr>
              <a:t>η χρήση </a:t>
            </a:r>
            <a:r>
              <a:rPr lang="el-GR" b="1" i="1" dirty="0">
                <a:solidFill>
                  <a:prstClr val="black"/>
                </a:solidFill>
                <a:latin typeface="Arial" charset="0"/>
                <a:ea typeface="Arial" charset="0"/>
                <a:cs typeface="Arial" charset="0"/>
              </a:rPr>
              <a:t>διορθωτικού</a:t>
            </a:r>
            <a:r>
              <a:rPr lang="el-GR" i="1" dirty="0">
                <a:solidFill>
                  <a:prstClr val="black"/>
                </a:solidFill>
                <a:latin typeface="Arial" charset="0"/>
                <a:ea typeface="Arial" charset="0"/>
                <a:cs typeface="Arial" charset="0"/>
              </a:rPr>
              <a:t> και η συμπλήρωση των πεδίων </a:t>
            </a:r>
            <a:r>
              <a:rPr lang="el-GR" b="1" i="1" dirty="0">
                <a:solidFill>
                  <a:prstClr val="black"/>
                </a:solidFill>
                <a:latin typeface="Arial" charset="0"/>
                <a:ea typeface="Arial" charset="0"/>
                <a:cs typeface="Arial" charset="0"/>
              </a:rPr>
              <a:t>ΑΔΑ</a:t>
            </a:r>
            <a:r>
              <a:rPr lang="el-GR" i="1" dirty="0">
                <a:solidFill>
                  <a:prstClr val="black"/>
                </a:solidFill>
                <a:latin typeface="Arial" charset="0"/>
                <a:ea typeface="Arial" charset="0"/>
                <a:cs typeface="Arial" charset="0"/>
              </a:rPr>
              <a:t> και </a:t>
            </a:r>
            <a:r>
              <a:rPr lang="el-GR" b="1" i="1" dirty="0">
                <a:solidFill>
                  <a:prstClr val="black"/>
                </a:solidFill>
                <a:latin typeface="Arial" charset="0"/>
                <a:ea typeface="Arial" charset="0"/>
                <a:cs typeface="Arial" charset="0"/>
              </a:rPr>
              <a:t>Ημερομηνία</a:t>
            </a:r>
            <a:r>
              <a:rPr lang="el-GR" i="1" dirty="0">
                <a:solidFill>
                  <a:prstClr val="black"/>
                </a:solidFill>
                <a:latin typeface="Arial" charset="0"/>
                <a:ea typeface="Arial" charset="0"/>
                <a:cs typeface="Arial" charset="0"/>
              </a:rPr>
              <a:t>. Σε διαφορετική περίπτωση η σύμβαση είναι άκυρη.. (Προτιμήστε στυλό με μαύρο μελάνι</a:t>
            </a:r>
            <a:r>
              <a:rPr lang="el-GR" i="1" dirty="0" smtClean="0">
                <a:solidFill>
                  <a:prstClr val="black"/>
                </a:solidFill>
                <a:latin typeface="Arial" charset="0"/>
                <a:ea typeface="Arial" charset="0"/>
                <a:cs typeface="Arial" charset="0"/>
              </a:rPr>
              <a:t>)</a:t>
            </a:r>
          </a:p>
          <a:p>
            <a:pPr>
              <a:buClr>
                <a:schemeClr val="accent2">
                  <a:lumMod val="50000"/>
                </a:schemeClr>
              </a:buClr>
              <a:buFont typeface="Wingdings" panose="05000000000000000000" pitchFamily="2" charset="2"/>
              <a:buChar char="Ø"/>
            </a:pPr>
            <a:r>
              <a:rPr lang="el-GR" dirty="0" smtClean="0">
                <a:solidFill>
                  <a:prstClr val="black"/>
                </a:solidFill>
                <a:latin typeface="Arial" charset="0"/>
                <a:ea typeface="Arial" charset="0"/>
                <a:cs typeface="Arial" charset="0"/>
              </a:rPr>
              <a:t>Οι </a:t>
            </a:r>
            <a:r>
              <a:rPr lang="el-GR" b="1" dirty="0" smtClean="0">
                <a:solidFill>
                  <a:prstClr val="black"/>
                </a:solidFill>
                <a:latin typeface="Arial" charset="0"/>
                <a:ea typeface="Arial" charset="0"/>
                <a:cs typeface="Arial" charset="0"/>
              </a:rPr>
              <a:t>υπογραφές</a:t>
            </a:r>
            <a:r>
              <a:rPr lang="el-GR" dirty="0" smtClean="0">
                <a:solidFill>
                  <a:prstClr val="black"/>
                </a:solidFill>
                <a:latin typeface="Arial" charset="0"/>
                <a:ea typeface="Arial" charset="0"/>
                <a:cs typeface="Arial" charset="0"/>
              </a:rPr>
              <a:t> στη σύμβαση θα πρέπει να είναι </a:t>
            </a:r>
            <a:r>
              <a:rPr lang="el-GR" b="1" dirty="0" smtClean="0">
                <a:solidFill>
                  <a:prstClr val="black"/>
                </a:solidFill>
                <a:latin typeface="Arial" charset="0"/>
                <a:ea typeface="Arial" charset="0"/>
                <a:cs typeface="Arial" charset="0"/>
              </a:rPr>
              <a:t>πρωτότυπες</a:t>
            </a:r>
            <a:r>
              <a:rPr lang="el-GR" dirty="0" smtClean="0">
                <a:solidFill>
                  <a:prstClr val="black"/>
                </a:solidFill>
                <a:latin typeface="Arial" charset="0"/>
                <a:ea typeface="Arial" charset="0"/>
                <a:cs typeface="Arial" charset="0"/>
              </a:rPr>
              <a:t>, επομένως δεν γίνεται η αποστολή της με φαξ</a:t>
            </a:r>
            <a:endParaRPr lang="el-GR" dirty="0">
              <a:solidFill>
                <a:prstClr val="black"/>
              </a:solidFill>
              <a:latin typeface="Arial" charset="0"/>
              <a:ea typeface="Arial" charset="0"/>
              <a:cs typeface="Arial" charset="0"/>
            </a:endParaRPr>
          </a:p>
          <a:p>
            <a:pPr>
              <a:buClr>
                <a:schemeClr val="accent2">
                  <a:lumMod val="50000"/>
                </a:schemeClr>
              </a:buClr>
              <a:buFont typeface="Wingdings" panose="05000000000000000000" pitchFamily="2" charset="2"/>
              <a:buChar char="Ø"/>
            </a:pPr>
            <a:endParaRPr lang="el-GR" i="1" dirty="0">
              <a:solidFill>
                <a:prstClr val="black"/>
              </a:solidFill>
              <a:latin typeface="Arial" charset="0"/>
              <a:ea typeface="Arial" charset="0"/>
              <a:cs typeface="Arial" charset="0"/>
            </a:endParaRPr>
          </a:p>
        </p:txBody>
      </p:sp>
      <p:sp>
        <p:nvSpPr>
          <p:cNvPr id="8" name="TextBox 7"/>
          <p:cNvSpPr txBox="1"/>
          <p:nvPr/>
        </p:nvSpPr>
        <p:spPr>
          <a:xfrm>
            <a:off x="896372" y="1517695"/>
            <a:ext cx="7860145" cy="424732"/>
          </a:xfrm>
          <a:prstGeom prst="rect">
            <a:avLst/>
          </a:prstGeom>
        </p:spPr>
        <p:txBody>
          <a:bodyPr vert="horz" lIns="91440" tIns="45720" rIns="91440" bIns="45720" rtlCol="0" anchor="ctr">
            <a:noAutofit/>
          </a:bodyPr>
          <a:lstStyle>
            <a:lvl1pPr algn="ctr">
              <a:lnSpc>
                <a:spcPct val="90000"/>
              </a:lnSpc>
              <a:spcBef>
                <a:spcPct val="0"/>
              </a:spcBef>
              <a:buNone/>
              <a:defRPr sz="2400" b="1" cap="all" baseline="0">
                <a:solidFill>
                  <a:schemeClr val="accent2">
                    <a:lumMod val="50000"/>
                  </a:schemeClr>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1" i="0" u="none" strike="noStrike" kern="1200" cap="all" spc="0" normalizeH="0" baseline="0" noProof="0" dirty="0">
              <a:ln>
                <a:noFill/>
              </a:ln>
              <a:solidFill>
                <a:srgbClr val="009DD9">
                  <a:lumMod val="50000"/>
                </a:srgbClr>
              </a:solidFill>
              <a:effectLst/>
              <a:uLnTx/>
              <a:uFillTx/>
              <a:latin typeface="Arial" charset="0"/>
              <a:cs typeface="Arial" charset="0"/>
            </a:endParaRP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Ορθογώνιο 1"/>
          <p:cNvSpPr/>
          <p:nvPr/>
        </p:nvSpPr>
        <p:spPr>
          <a:xfrm>
            <a:off x="2825089" y="1265806"/>
            <a:ext cx="7139354"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ΒΗΜΑ </a:t>
            </a:r>
            <a:r>
              <a:rPr kumimoji="0" lang="el-GR" sz="2400" b="1" i="0" u="sng" strike="noStrike" kern="1200" cap="none" spc="0" normalizeH="0" baseline="0" noProof="0" dirty="0" smtClean="0">
                <a:ln>
                  <a:noFill/>
                </a:ln>
                <a:solidFill>
                  <a:srgbClr val="0F6FC6"/>
                </a:solidFill>
                <a:effectLst/>
                <a:uLnTx/>
                <a:uFillTx/>
                <a:latin typeface="Arial" panose="020B0604020202020204" pitchFamily="34" charset="0"/>
                <a:ea typeface="+mn-ea"/>
                <a:cs typeface="Arial" panose="020B0604020202020204" pitchFamily="34" charset="0"/>
              </a:rPr>
              <a:t>5: Σύμβαση με Φορέα Υποδοχής</a:t>
            </a: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
            </a:r>
            <a:b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br>
            <a:endParaRPr kumimoji="0" lang="en-US"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endParaRPr>
          </a:p>
        </p:txBody>
      </p:sp>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Tree>
    <p:extLst>
      <p:ext uri="{BB962C8B-B14F-4D97-AF65-F5344CB8AC3E}">
        <p14:creationId xmlns:p14="http://schemas.microsoft.com/office/powerpoint/2010/main" val="6323905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945750" y="609600"/>
            <a:ext cx="4290320" cy="797169"/>
          </a:xfrm>
        </p:spPr>
        <p:txBody>
          <a:bodyPr/>
          <a:lstStyle/>
          <a:p>
            <a:r>
              <a:rPr lang="el-GR" dirty="0" smtClean="0"/>
              <a:t>ΣΥΣΤΗΜΑ ΕΡΓΑΝΗ</a:t>
            </a:r>
            <a:endParaRPr lang="en-US" dirty="0"/>
          </a:p>
        </p:txBody>
      </p:sp>
      <p:sp>
        <p:nvSpPr>
          <p:cNvPr id="3" name="Θέση περιεχομένου 2"/>
          <p:cNvSpPr>
            <a:spLocks noGrp="1"/>
          </p:cNvSpPr>
          <p:nvPr>
            <p:ph idx="1"/>
          </p:nvPr>
        </p:nvSpPr>
        <p:spPr>
          <a:xfrm>
            <a:off x="606669" y="1406769"/>
            <a:ext cx="9029699" cy="4994031"/>
          </a:xfrm>
        </p:spPr>
        <p:txBody>
          <a:bodyPr>
            <a:normAutofit/>
          </a:bodyPr>
          <a:lstStyle/>
          <a:p>
            <a:r>
              <a:rPr lang="el-GR" dirty="0" smtClean="0"/>
              <a:t>Οι φορείς υποδοχής από </a:t>
            </a:r>
            <a:r>
              <a:rPr lang="el-GR" dirty="0"/>
              <a:t>1/10/2019 πρέπει </a:t>
            </a:r>
            <a:r>
              <a:rPr lang="el-GR" dirty="0" smtClean="0"/>
              <a:t>υποχρεωτικά να δηλώνουν την ΕΝΑΡΞΗ </a:t>
            </a:r>
            <a:r>
              <a:rPr lang="el-GR" dirty="0"/>
              <a:t>και </a:t>
            </a:r>
            <a:r>
              <a:rPr lang="el-GR" dirty="0" smtClean="0"/>
              <a:t>τη </a:t>
            </a:r>
            <a:r>
              <a:rPr lang="el-GR" dirty="0"/>
              <a:t>ΛΗΞΗ της πρακτικής άσκησης του φοιτητή στο σύστημα </a:t>
            </a:r>
            <a:r>
              <a:rPr lang="el-GR" b="1" dirty="0" smtClean="0"/>
              <a:t>ΕΡΓΑΝΗ</a:t>
            </a:r>
          </a:p>
          <a:p>
            <a:r>
              <a:rPr lang="el-GR" dirty="0" smtClean="0"/>
              <a:t>Υπάρχουν Αναλυτικές Οδηγίες για τους φορείς και θα σταλεί αναλυτικό ενημερωτικό </a:t>
            </a:r>
            <a:r>
              <a:rPr lang="en-US" dirty="0" smtClean="0"/>
              <a:t>email </a:t>
            </a:r>
            <a:r>
              <a:rPr lang="el-GR" dirty="0" smtClean="0"/>
              <a:t>στους φοιτητές και στους φορείς</a:t>
            </a:r>
          </a:p>
          <a:p>
            <a:r>
              <a:rPr lang="el-GR" dirty="0"/>
              <a:t>Σ</a:t>
            </a:r>
            <a:r>
              <a:rPr lang="el-GR" dirty="0" smtClean="0"/>
              <a:t>υνήθως είναι μια διαδικασία που την κάνει ο λογιστής της επιχείρησης</a:t>
            </a:r>
            <a:endParaRPr lang="el-GR" dirty="0"/>
          </a:p>
          <a:p>
            <a:pPr lvl="1"/>
            <a:r>
              <a:rPr lang="el-GR" dirty="0" smtClean="0"/>
              <a:t>Η </a:t>
            </a:r>
            <a:r>
              <a:rPr lang="el-GR" dirty="0"/>
              <a:t>έναρξη της </a:t>
            </a:r>
            <a:r>
              <a:rPr lang="el-GR" dirty="0" smtClean="0"/>
              <a:t>Π.Α. πριν </a:t>
            </a:r>
            <a:r>
              <a:rPr lang="el-GR" dirty="0"/>
              <a:t>την έναρξη της Πρακτικής Άσκησης</a:t>
            </a:r>
          </a:p>
          <a:p>
            <a:pPr lvl="1"/>
            <a:r>
              <a:rPr lang="el-GR" dirty="0" smtClean="0"/>
              <a:t>Η λήξη </a:t>
            </a:r>
            <a:r>
              <a:rPr lang="el-GR" dirty="0"/>
              <a:t>ή διακοπή της </a:t>
            </a:r>
            <a:r>
              <a:rPr lang="el-GR" dirty="0" smtClean="0"/>
              <a:t>Π.Α. το </a:t>
            </a:r>
            <a:r>
              <a:rPr lang="el-GR" dirty="0"/>
              <a:t>αργότερο 4 εργάσιμες ημέρες </a:t>
            </a:r>
            <a:r>
              <a:rPr lang="el-GR" dirty="0" smtClean="0"/>
              <a:t>μετά τη λήξη</a:t>
            </a:r>
          </a:p>
          <a:p>
            <a:r>
              <a:rPr lang="el-GR" i="1" dirty="0" smtClean="0"/>
              <a:t>Η υποχρέωση του φοιτητή είναι να:</a:t>
            </a:r>
          </a:p>
          <a:p>
            <a:pPr lvl="1"/>
            <a:r>
              <a:rPr lang="el-GR" dirty="0" smtClean="0"/>
              <a:t>Έχει πληροφορήσει τον υπεύθυνο στο φορέα του για την υποχρεωτική δήλωση του στο ΕΡΓΑΝΗ (Υπάρχουν αναλυτικές οδηγίες για φορείς στη σελίδα μας)</a:t>
            </a:r>
          </a:p>
          <a:p>
            <a:pPr lvl="1"/>
            <a:r>
              <a:rPr lang="el-GR" dirty="0" smtClean="0"/>
              <a:t>Έχει φροντίσει να φτάσει η σύμβαση στον φορέα για να την αναρτήσει εγκαίρως πριν την έναρξη της Πρακτικής στο ΕΡΓΑΝΗ</a:t>
            </a:r>
          </a:p>
          <a:p>
            <a:pPr lvl="1"/>
            <a:r>
              <a:rPr lang="el-GR" dirty="0" smtClean="0"/>
              <a:t>Να προσκομίσει τόσο το </a:t>
            </a:r>
            <a:r>
              <a:rPr lang="el-GR" dirty="0"/>
              <a:t>έντυπο Ε3.5 για την </a:t>
            </a:r>
            <a:r>
              <a:rPr lang="el-GR" dirty="0" smtClean="0"/>
              <a:t>έναρξη, </a:t>
            </a:r>
            <a:r>
              <a:rPr lang="el-GR" dirty="0"/>
              <a:t>όσο και το έντυπο Ε3.5 </a:t>
            </a:r>
            <a:r>
              <a:rPr lang="el-GR" dirty="0" smtClean="0"/>
              <a:t>για τη λήξη στο </a:t>
            </a:r>
            <a:r>
              <a:rPr lang="el-GR" dirty="0"/>
              <a:t>γραφείο πρακτικής </a:t>
            </a:r>
            <a:r>
              <a:rPr lang="el-GR" dirty="0" smtClean="0"/>
              <a:t>άσκησης</a:t>
            </a:r>
            <a:endParaRPr lang="en-US" dirty="0"/>
          </a:p>
          <a:p>
            <a:pPr lvl="1"/>
            <a:endParaRPr lang="el-GR" dirty="0"/>
          </a:p>
        </p:txBody>
      </p:sp>
      <p:sp>
        <p:nvSpPr>
          <p:cNvPr id="4" name="Ορθογώνιο 3"/>
          <p:cNvSpPr/>
          <p:nvPr/>
        </p:nvSpPr>
        <p:spPr>
          <a:xfrm>
            <a:off x="1418638" y="549449"/>
            <a:ext cx="1414169"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w="12700">
                  <a:solidFill>
                    <a:srgbClr val="0F6FC6"/>
                  </a:solidFill>
                  <a:prstDash val="solid"/>
                </a:ln>
                <a:pattFill prst="pct50">
                  <a:fgClr>
                    <a:srgbClr val="0F6FC6"/>
                  </a:fgClr>
                  <a:bgClr>
                    <a:srgbClr val="0F6FC6">
                      <a:lumMod val="20000"/>
                      <a:lumOff val="80000"/>
                    </a:srgbClr>
                  </a:bgClr>
                </a:pattFill>
                <a:effectLst>
                  <a:outerShdw dist="38100" dir="2640000" algn="bl" rotWithShape="0">
                    <a:srgbClr val="0F6FC6"/>
                  </a:outerShdw>
                </a:effectLst>
                <a:uLnTx/>
                <a:uFillTx/>
                <a:latin typeface="Trebuchet MS" panose="020B0603020202020204"/>
                <a:ea typeface="+mn-ea"/>
                <a:cs typeface="+mn-cs"/>
              </a:rPr>
              <a:t>New!</a:t>
            </a:r>
            <a:endParaRPr kumimoji="0" lang="el-GR" sz="4000" b="1" i="0" u="none" strike="noStrike" kern="1200" cap="none" spc="0" normalizeH="0" baseline="0" noProof="0" dirty="0">
              <a:ln w="12700">
                <a:solidFill>
                  <a:srgbClr val="0F6FC6"/>
                </a:solidFill>
                <a:prstDash val="solid"/>
              </a:ln>
              <a:pattFill prst="pct50">
                <a:fgClr>
                  <a:srgbClr val="0F6FC6"/>
                </a:fgClr>
                <a:bgClr>
                  <a:srgbClr val="0F6FC6">
                    <a:lumMod val="20000"/>
                    <a:lumOff val="80000"/>
                  </a:srgbClr>
                </a:bgClr>
              </a:pattFill>
              <a:effectLst>
                <a:outerShdw dist="38100" dir="2640000" algn="bl" rotWithShape="0">
                  <a:srgbClr val="0F6FC6"/>
                </a:outerShdw>
              </a:effectLst>
              <a:uLnTx/>
              <a:uFillTx/>
              <a:latin typeface="Trebuchet MS" panose="020B0603020202020204"/>
              <a:ea typeface="+mn-ea"/>
              <a:cs typeface="+mn-cs"/>
            </a:endParaRPr>
          </a:p>
        </p:txBody>
      </p:sp>
    </p:spTree>
    <p:extLst>
      <p:ext uri="{BB962C8B-B14F-4D97-AF65-F5344CB8AC3E}">
        <p14:creationId xmlns:p14="http://schemas.microsoft.com/office/powerpoint/2010/main" val="3228429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85918" y="1320937"/>
            <a:ext cx="7307282" cy="526906"/>
          </a:xfrm>
        </p:spPr>
        <p:txBody>
          <a:bodyPr vert="horz" lIns="91440" tIns="45720" rIns="91440" bIns="45720" rtlCol="0" anchor="ctr">
            <a:noAutofit/>
          </a:bodyPr>
          <a:lstStyle/>
          <a:p>
            <a:pPr algn="ctr"/>
            <a:r>
              <a:rPr lang="el-GR" sz="2400" b="1" dirty="0">
                <a:solidFill>
                  <a:schemeClr val="accent2">
                    <a:lumMod val="50000"/>
                  </a:schemeClr>
                </a:solidFill>
                <a:latin typeface="Arial" charset="0"/>
                <a:ea typeface="Arial" charset="0"/>
                <a:cs typeface="Arial" charset="0"/>
              </a:rPr>
              <a:t>ΤΟ ΠΡΟΓΡΑΜΜΑ ΤΗΣ ΠΡΑΚΤΙΚΗΣ </a:t>
            </a:r>
            <a:r>
              <a:rPr lang="el-GR" sz="2400" b="1" dirty="0" smtClean="0">
                <a:solidFill>
                  <a:schemeClr val="accent2">
                    <a:lumMod val="50000"/>
                  </a:schemeClr>
                </a:solidFill>
                <a:latin typeface="Arial" charset="0"/>
                <a:ea typeface="Arial" charset="0"/>
                <a:cs typeface="Arial" charset="0"/>
              </a:rPr>
              <a:t>ΑΣΚΗΣΗΣ</a:t>
            </a:r>
            <a:endParaRPr lang="en-US" sz="2400" b="1" dirty="0">
              <a:solidFill>
                <a:schemeClr val="accent2">
                  <a:lumMod val="50000"/>
                </a:schemeClr>
              </a:solidFill>
              <a:latin typeface="Arial" charset="0"/>
              <a:ea typeface="Arial" charset="0"/>
              <a:cs typeface="Arial" charset="0"/>
            </a:endParaRPr>
          </a:p>
        </p:txBody>
      </p:sp>
      <p:sp>
        <p:nvSpPr>
          <p:cNvPr id="3" name="Content Placeholder 2"/>
          <p:cNvSpPr>
            <a:spLocks noGrp="1"/>
          </p:cNvSpPr>
          <p:nvPr>
            <p:ph idx="1"/>
          </p:nvPr>
        </p:nvSpPr>
        <p:spPr>
          <a:xfrm>
            <a:off x="1703753" y="2126798"/>
            <a:ext cx="8902700" cy="3516890"/>
          </a:xfrm>
        </p:spPr>
        <p:txBody>
          <a:bodyPr>
            <a:normAutofit/>
          </a:bodyPr>
          <a:lstStyle/>
          <a:p>
            <a:pPr>
              <a:buClr>
                <a:schemeClr val="accent2">
                  <a:lumMod val="50000"/>
                </a:schemeClr>
              </a:buClr>
              <a:buFont typeface="Wingdings" pitchFamily="2" charset="2"/>
              <a:buChar char="Ø"/>
            </a:pPr>
            <a:r>
              <a:rPr lang="el-GR" sz="2000" b="1" dirty="0" smtClean="0">
                <a:latin typeface="Arial" panose="020B0604020202020204" pitchFamily="34" charset="0"/>
                <a:ea typeface="Arial Rounded MT Bold" charset="0"/>
                <a:cs typeface="Arial" panose="020B0604020202020204" pitchFamily="34" charset="0"/>
              </a:rPr>
              <a:t>ΑΚΑΔΗΜΑΪΚΗ ΔΡΑΣΤΗΡΙΟΤΗΤΑ</a:t>
            </a:r>
          </a:p>
          <a:p>
            <a:pPr marL="0" indent="0">
              <a:buClr>
                <a:schemeClr val="accent2">
                  <a:lumMod val="50000"/>
                </a:schemeClr>
              </a:buClr>
              <a:buNone/>
            </a:pPr>
            <a:r>
              <a:rPr lang="el-GR" sz="2000" dirty="0" smtClean="0">
                <a:latin typeface="Arial" panose="020B0604020202020204" pitchFamily="34" charset="0"/>
                <a:ea typeface="Arial Rounded MT Bold" charset="0"/>
                <a:cs typeface="Arial" panose="020B0604020202020204" pitchFamily="34" charset="0"/>
              </a:rPr>
              <a:t>Βρίσκεται θεσμοθετημένο στο Πρόγραμμα Σπουδών</a:t>
            </a:r>
          </a:p>
          <a:p>
            <a:pPr marL="0" indent="0">
              <a:buClr>
                <a:schemeClr val="accent2">
                  <a:lumMod val="50000"/>
                </a:schemeClr>
              </a:buClr>
              <a:buNone/>
            </a:pPr>
            <a:r>
              <a:rPr lang="el-GR" sz="2000" dirty="0">
                <a:latin typeface="Arial" panose="020B0604020202020204" pitchFamily="34" charset="0"/>
                <a:ea typeface="Arial Rounded MT Bold" charset="0"/>
                <a:cs typeface="Arial" panose="020B0604020202020204" pitchFamily="34" charset="0"/>
              </a:rPr>
              <a:t>Πραγματοποιείται από το 5ο εξάμηνο και μετά</a:t>
            </a:r>
          </a:p>
          <a:p>
            <a:pPr marL="0" indent="0">
              <a:buClr>
                <a:schemeClr val="accent2">
                  <a:lumMod val="50000"/>
                </a:schemeClr>
              </a:buClr>
              <a:buNone/>
            </a:pPr>
            <a:endParaRPr lang="el-GR" sz="2000" dirty="0" smtClean="0">
              <a:latin typeface="Arial" panose="020B0604020202020204" pitchFamily="34" charset="0"/>
              <a:ea typeface="Arial Rounded MT Bold" charset="0"/>
              <a:cs typeface="Arial" panose="020B0604020202020204" pitchFamily="34" charset="0"/>
            </a:endParaRPr>
          </a:p>
          <a:p>
            <a:pPr>
              <a:buClr>
                <a:schemeClr val="accent2">
                  <a:lumMod val="50000"/>
                </a:schemeClr>
              </a:buClr>
              <a:buFont typeface="Wingdings" pitchFamily="2" charset="2"/>
              <a:buChar char="Ø"/>
            </a:pPr>
            <a:r>
              <a:rPr lang="el-GR" sz="2000" b="1" dirty="0" smtClean="0">
                <a:latin typeface="Arial" panose="020B0604020202020204" pitchFamily="34" charset="0"/>
                <a:ea typeface="Arial Rounded MT Bold" charset="0"/>
                <a:cs typeface="Arial" panose="020B0604020202020204" pitchFamily="34" charset="0"/>
              </a:rPr>
              <a:t>ΧΡΗΜΑΤΟΔΟΤΟΥΜΕΝΟ ΠΡΟΓΡΑΜΜΑ ΕΣΠΑ</a:t>
            </a:r>
          </a:p>
          <a:p>
            <a:pPr marL="0" indent="0">
              <a:buNone/>
            </a:pPr>
            <a:r>
              <a:rPr lang="el-GR" sz="2000" dirty="0" smtClean="0">
                <a:latin typeface="Arial" panose="020B0604020202020204" pitchFamily="34" charset="0"/>
                <a:cs typeface="Arial" panose="020B0604020202020204" pitchFamily="34" charset="0"/>
              </a:rPr>
              <a:t>Οι φοιτητές/</a:t>
            </a:r>
            <a:r>
              <a:rPr lang="el-GR" sz="2000" dirty="0" err="1" smtClean="0">
                <a:latin typeface="Arial" panose="020B0604020202020204" pitchFamily="34" charset="0"/>
                <a:cs typeface="Arial" panose="020B0604020202020204" pitchFamily="34" charset="0"/>
              </a:rPr>
              <a:t>ριες</a:t>
            </a:r>
            <a:r>
              <a:rPr lang="el-GR" sz="2000" dirty="0" smtClean="0">
                <a:latin typeface="Arial" panose="020B0604020202020204" pitchFamily="34" charset="0"/>
                <a:cs typeface="Arial" panose="020B0604020202020204" pitchFamily="34" charset="0"/>
              </a:rPr>
              <a:t> αμείβονται εφόσον </a:t>
            </a:r>
            <a:r>
              <a:rPr lang="el-GR" sz="2000" b="1" dirty="0" smtClean="0">
                <a:latin typeface="Arial" panose="020B0604020202020204" pitchFamily="34" charset="0"/>
                <a:cs typeface="Arial" panose="020B0604020202020204" pitchFamily="34" charset="0"/>
              </a:rPr>
              <a:t>ολοκληρώσουν</a:t>
            </a:r>
            <a:r>
              <a:rPr lang="el-GR" sz="2000" dirty="0" smtClean="0">
                <a:latin typeface="Arial" panose="020B0604020202020204" pitchFamily="34" charset="0"/>
                <a:cs typeface="Arial" panose="020B0604020202020204" pitchFamily="34" charset="0"/>
              </a:rPr>
              <a:t> την </a:t>
            </a:r>
            <a:r>
              <a:rPr lang="el-GR" sz="2000" b="1" dirty="0" smtClean="0">
                <a:latin typeface="Arial" panose="020B0604020202020204" pitchFamily="34" charset="0"/>
                <a:cs typeface="Arial" panose="020B0604020202020204" pitchFamily="34" charset="0"/>
              </a:rPr>
              <a:t>δίμηνη</a:t>
            </a:r>
            <a:r>
              <a:rPr lang="el-GR" sz="2000" dirty="0" smtClean="0">
                <a:latin typeface="Arial" panose="020B0604020202020204" pitchFamily="34" charset="0"/>
                <a:cs typeface="Arial" panose="020B0604020202020204" pitchFamily="34" charset="0"/>
              </a:rPr>
              <a:t> Πρακτική</a:t>
            </a:r>
          </a:p>
          <a:p>
            <a:pPr marL="0" indent="0">
              <a:buNone/>
            </a:pPr>
            <a:r>
              <a:rPr lang="el-GR" dirty="0" smtClean="0">
                <a:latin typeface="Arial" panose="020B0604020202020204" pitchFamily="34" charset="0"/>
                <a:cs typeface="Arial" panose="020B0604020202020204" pitchFamily="34" charset="0"/>
              </a:rPr>
              <a:t>Η χρηματοδότηση </a:t>
            </a:r>
            <a:r>
              <a:rPr lang="el-GR" dirty="0">
                <a:latin typeface="Arial" panose="020B0604020202020204" pitchFamily="34" charset="0"/>
                <a:cs typeface="Arial" panose="020B0604020202020204" pitchFamily="34" charset="0"/>
              </a:rPr>
              <a:t>είναι </a:t>
            </a:r>
            <a:r>
              <a:rPr lang="el-GR" dirty="0" smtClean="0">
                <a:latin typeface="Arial" panose="020B0604020202020204" pitchFamily="34" charset="0"/>
                <a:cs typeface="Arial" panose="020B0604020202020204" pitchFamily="34" charset="0"/>
              </a:rPr>
              <a:t>συνολικά </a:t>
            </a:r>
            <a:r>
              <a:rPr lang="en-US" dirty="0" smtClean="0">
                <a:latin typeface="Arial" panose="020B0604020202020204" pitchFamily="34" charset="0"/>
                <a:cs typeface="Arial" panose="020B0604020202020204" pitchFamily="34" charset="0"/>
              </a:rPr>
              <a:t>197,78</a:t>
            </a:r>
            <a:r>
              <a:rPr lang="el-GR" dirty="0" smtClean="0">
                <a:latin typeface="Arial" panose="020B0604020202020204" pitchFamily="34" charset="0"/>
                <a:cs typeface="Arial" panose="020B0604020202020204" pitchFamily="34" charset="0"/>
              </a:rPr>
              <a:t>€ για 2 μήνες </a:t>
            </a:r>
            <a:r>
              <a:rPr lang="el-GR" dirty="0">
                <a:latin typeface="Arial" panose="020B0604020202020204" pitchFamily="34" charset="0"/>
                <a:cs typeface="Arial" panose="020B0604020202020204" pitchFamily="34" charset="0"/>
              </a:rPr>
              <a:t>Πρακτικής</a:t>
            </a:r>
          </a:p>
        </p:txBody>
      </p:sp>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Tree>
    <p:extLst>
      <p:ext uri="{BB962C8B-B14F-4D97-AF65-F5344CB8AC3E}">
        <p14:creationId xmlns:p14="http://schemas.microsoft.com/office/powerpoint/2010/main" val="25726120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44060" y="1024642"/>
            <a:ext cx="9047285" cy="526906"/>
          </a:xfrm>
        </p:spPr>
        <p:txBody>
          <a:bodyPr vert="horz" lIns="91440" tIns="45720" rIns="91440" bIns="45720" rtlCol="0" anchor="ctr">
            <a:noAutofit/>
          </a:bodyPr>
          <a:lstStyle/>
          <a:p>
            <a:r>
              <a:rPr lang="el-GR" sz="2400" b="1" u="sng" dirty="0">
                <a:latin typeface="Arial" panose="020B0604020202020204" pitchFamily="34" charset="0"/>
                <a:cs typeface="Arial" panose="020B0604020202020204" pitchFamily="34" charset="0"/>
              </a:rPr>
              <a:t>ΒΗΜΑ 6: Συμπλήρωση </a:t>
            </a:r>
            <a:r>
              <a:rPr lang="el-GR" sz="2400" b="1" u="sng" dirty="0" smtClean="0">
                <a:latin typeface="Arial" panose="020B0604020202020204" pitchFamily="34" charset="0"/>
                <a:cs typeface="Arial" panose="020B0604020202020204" pitchFamily="34" charset="0"/>
              </a:rPr>
              <a:t>Απογραφικού </a:t>
            </a:r>
            <a:r>
              <a:rPr lang="el-GR" sz="2400" b="1" u="sng" dirty="0">
                <a:latin typeface="Arial" panose="020B0604020202020204" pitchFamily="34" charset="0"/>
                <a:cs typeface="Arial" panose="020B0604020202020204" pitchFamily="34" charset="0"/>
              </a:rPr>
              <a:t>Δελτίου Εισόδου</a:t>
            </a:r>
            <a:endParaRPr lang="en-US" sz="2400" b="1" u="sng"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1617252" y="1551548"/>
            <a:ext cx="8696126" cy="3825635"/>
          </a:xfrm>
        </p:spPr>
        <p:txBody>
          <a:bodyPr>
            <a:noAutofit/>
          </a:bodyPr>
          <a:lstStyle/>
          <a:p>
            <a:pPr>
              <a:buClr>
                <a:schemeClr val="accent2">
                  <a:lumMod val="50000"/>
                </a:schemeClr>
              </a:buClr>
              <a:buFont typeface="Wingdings" panose="05000000000000000000" pitchFamily="2" charset="2"/>
              <a:buChar char="Ø"/>
            </a:pPr>
            <a:r>
              <a:rPr lang="el-GR" sz="1800" dirty="0" smtClean="0">
                <a:latin typeface="Arial" panose="020B0604020202020204" pitchFamily="34" charset="0"/>
                <a:cs typeface="Arial" panose="020B0604020202020204" pitchFamily="34" charset="0"/>
              </a:rPr>
              <a:t>Συμπληρώνετε το Ερωτηματολόγιο Εισόδου στη σελίδα μας </a:t>
            </a:r>
            <a:r>
              <a:rPr lang="el-GR" sz="1800" dirty="0">
                <a:latin typeface="Arial" panose="020B0604020202020204" pitchFamily="34" charset="0"/>
                <a:cs typeface="Arial" panose="020B0604020202020204" pitchFamily="34" charset="0"/>
              </a:rPr>
              <a:t>στο </a:t>
            </a:r>
            <a:r>
              <a:rPr lang="en-US" sz="1800" dirty="0" smtClean="0">
                <a:latin typeface="Arial" panose="020B0604020202020204" pitchFamily="34" charset="0"/>
                <a:cs typeface="Arial" panose="020B0604020202020204" pitchFamily="34" charset="0"/>
                <a:hlinkClick r:id="rId4"/>
              </a:rPr>
              <a:t>pa.uth.gr</a:t>
            </a:r>
            <a:r>
              <a:rPr lang="el-GR" sz="1800" dirty="0" smtClean="0">
                <a:latin typeface="Arial" panose="020B0604020202020204" pitchFamily="34" charset="0"/>
                <a:cs typeface="Arial" panose="020B0604020202020204" pitchFamily="34" charset="0"/>
              </a:rPr>
              <a:t>. </a:t>
            </a:r>
            <a:r>
              <a:rPr lang="el-GR" sz="1800" b="1" dirty="0">
                <a:solidFill>
                  <a:srgbClr val="FF0000"/>
                </a:solidFill>
                <a:latin typeface="Arial" panose="020B0604020202020204" pitchFamily="34" charset="0"/>
                <a:cs typeface="Arial" panose="020B0604020202020204" pitchFamily="34" charset="0"/>
              </a:rPr>
              <a:t>Προθεσμία έως και/πριν την ημερομηνία έναρξης της Πρακτικής σας. </a:t>
            </a:r>
            <a:endParaRPr lang="el-GR" sz="1800" b="1" dirty="0" smtClean="0">
              <a:solidFill>
                <a:srgbClr val="FF0000"/>
              </a:solidFill>
              <a:latin typeface="Arial" panose="020B0604020202020204" pitchFamily="34" charset="0"/>
              <a:cs typeface="Arial" panose="020B0604020202020204" pitchFamily="34" charset="0"/>
            </a:endParaRPr>
          </a:p>
          <a:p>
            <a:pPr>
              <a:buClr>
                <a:schemeClr val="accent2">
                  <a:lumMod val="50000"/>
                </a:schemeClr>
              </a:buClr>
              <a:buFont typeface="Wingdings" panose="05000000000000000000" pitchFamily="2" charset="2"/>
              <a:buChar char="Ø"/>
            </a:pPr>
            <a:r>
              <a:rPr lang="el-GR" sz="1800" dirty="0" smtClean="0">
                <a:latin typeface="Arial" panose="020B0604020202020204" pitchFamily="34" charset="0"/>
                <a:cs typeface="Arial" panose="020B0604020202020204" pitchFamily="34" charset="0"/>
              </a:rPr>
              <a:t>Ως ημερομηνία εισόδου συμπληρώνετε την ημερομηνία έναρξης της σύμβασης σας</a:t>
            </a:r>
            <a:endParaRPr lang="en-US" sz="1800" dirty="0" smtClean="0">
              <a:latin typeface="Arial" panose="020B0604020202020204" pitchFamily="34" charset="0"/>
              <a:cs typeface="Arial" panose="020B0604020202020204" pitchFamily="34" charset="0"/>
            </a:endParaRPr>
          </a:p>
          <a:p>
            <a:pPr marL="0" indent="0">
              <a:buClr>
                <a:schemeClr val="accent2">
                  <a:lumMod val="50000"/>
                </a:schemeClr>
              </a:buClr>
              <a:buNone/>
            </a:pPr>
            <a:r>
              <a:rPr lang="el-GR" sz="1800" dirty="0" smtClean="0">
                <a:latin typeface="Arial" panose="020B0604020202020204" pitchFamily="34" charset="0"/>
                <a:cs typeface="Arial" panose="020B0604020202020204" pitchFamily="34" charset="0"/>
              </a:rPr>
              <a:t> </a:t>
            </a:r>
            <a:endParaRPr lang="el-GR" sz="1800" dirty="0">
              <a:latin typeface="Arial" panose="020B0604020202020204" pitchFamily="34" charset="0"/>
              <a:cs typeface="Arial" panose="020B0604020202020204" pitchFamily="34" charset="0"/>
            </a:endParaRPr>
          </a:p>
          <a:p>
            <a:pPr marL="0" indent="0">
              <a:buClr>
                <a:schemeClr val="accent2">
                  <a:lumMod val="50000"/>
                </a:schemeClr>
              </a:buClr>
              <a:buNone/>
            </a:pPr>
            <a:endParaRPr lang="el-GR" sz="1800" dirty="0">
              <a:latin typeface="Arial" charset="0"/>
              <a:ea typeface="Arial" charset="0"/>
              <a:cs typeface="Arial" charset="0"/>
            </a:endParaRPr>
          </a:p>
        </p:txBody>
      </p:sp>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p:cNvSpPr txBox="1"/>
          <p:nvPr/>
        </p:nvSpPr>
        <p:spPr>
          <a:xfrm>
            <a:off x="1187448" y="3141199"/>
            <a:ext cx="254725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Απογραφικό Δελτίο Εισόδου</a:t>
            </a:r>
            <a:endParaRPr kumimoji="0" lang="en-US" sz="1800" b="1" i="0" u="none"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endParaRPr>
          </a:p>
        </p:txBody>
      </p:sp>
      <p:pic>
        <p:nvPicPr>
          <p:cNvPr id="10" name="Εικόνα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4705" y="5895297"/>
            <a:ext cx="3361924" cy="791572"/>
          </a:xfrm>
          <a:prstGeom prst="rect">
            <a:avLst/>
          </a:prstGeom>
        </p:spPr>
      </p:pic>
      <p:pic>
        <p:nvPicPr>
          <p:cNvPr id="2" name="Εικόνα 1"/>
          <p:cNvPicPr>
            <a:picLocks noChangeAspect="1"/>
          </p:cNvPicPr>
          <p:nvPr/>
        </p:nvPicPr>
        <p:blipFill rotWithShape="1">
          <a:blip r:embed="rId7">
            <a:extLst>
              <a:ext uri="{28A0092B-C50C-407E-A947-70E740481C1C}">
                <a14:useLocalDpi xmlns:a14="http://schemas.microsoft.com/office/drawing/2010/main" val="0"/>
              </a:ext>
            </a:extLst>
          </a:blip>
          <a:srcRect r="15376" b="4487"/>
          <a:stretch/>
        </p:blipFill>
        <p:spPr>
          <a:xfrm>
            <a:off x="3462144" y="2640646"/>
            <a:ext cx="5233448" cy="4157911"/>
          </a:xfrm>
          <a:prstGeom prst="rect">
            <a:avLst/>
          </a:prstGeom>
        </p:spPr>
      </p:pic>
      <p:sp>
        <p:nvSpPr>
          <p:cNvPr id="8" name="Στρογγυλεμένο ορθογώνιο 7"/>
          <p:cNvSpPr/>
          <p:nvPr/>
        </p:nvSpPr>
        <p:spPr>
          <a:xfrm>
            <a:off x="6636962" y="4413269"/>
            <a:ext cx="919334"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053497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87753" y="1427453"/>
            <a:ext cx="9467361" cy="603569"/>
          </a:xfrm>
        </p:spPr>
        <p:txBody>
          <a:bodyPr vert="horz" lIns="91440" tIns="45720" rIns="91440" bIns="45720" rtlCol="0" anchor="ctr">
            <a:noAutofit/>
          </a:bodyPr>
          <a:lstStyle/>
          <a:p>
            <a:pPr algn="ctr"/>
            <a:r>
              <a:rPr lang="el-GR" sz="2400" b="1" dirty="0">
                <a:latin typeface="Arial" panose="020B0604020202020204" pitchFamily="34" charset="0"/>
                <a:cs typeface="Arial" panose="020B0604020202020204" pitchFamily="34" charset="0"/>
              </a:rPr>
              <a:t>Συχνές Ερωτήσεις</a:t>
            </a: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1248508" y="2306566"/>
            <a:ext cx="10585938" cy="3513942"/>
          </a:xfrm>
        </p:spPr>
        <p:txBody>
          <a:bodyPr>
            <a:noAutofit/>
          </a:bodyPr>
          <a:lstStyle/>
          <a:p>
            <a:pPr>
              <a:spcBef>
                <a:spcPct val="20000"/>
              </a:spcBef>
              <a:buClr>
                <a:schemeClr val="accent2">
                  <a:lumMod val="50000"/>
                </a:schemeClr>
              </a:buClr>
              <a:buFont typeface="Wingdings" panose="05000000000000000000" pitchFamily="2" charset="2"/>
              <a:buChar char="Ø"/>
            </a:pPr>
            <a:endParaRPr lang="el-GR" dirty="0" smtClean="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smtClean="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Θέση περιεχομένου 2"/>
          <p:cNvSpPr txBox="1">
            <a:spLocks/>
          </p:cNvSpPr>
          <p:nvPr/>
        </p:nvSpPr>
        <p:spPr>
          <a:xfrm>
            <a:off x="1069848" y="2031022"/>
            <a:ext cx="10058400" cy="396533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Char char="§"/>
              <a:tabLst/>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Αν δεν έχετε λογαριασμό που να είστε ο πρώτος δικαιούχος, ανοίγετε λογαριασμό σε τράπεζα με τα παρακάτω δικαιολογητικά:</a:t>
            </a:r>
          </a:p>
          <a:p>
            <a:pPr marL="0" marR="0" lvl="0" indent="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None/>
              <a:tabLst/>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Ταυτότητα, εκκαθαριστικό, λογαριασμός ΔΕΚΟ, λογαριασμός κινητής τηλεφωνίας </a:t>
            </a:r>
          </a:p>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Char char="§"/>
              <a:tabLst/>
              <a:defRPr/>
            </a:pPr>
            <a:r>
              <a:rPr kumimoji="0" lang="el-GR"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SOS</a:t>
            </a: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 Παρακολουθείτε </a:t>
            </a:r>
            <a:r>
              <a:rPr kumimoji="0" lang="el-GR"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συστηματικά </a:t>
            </a: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το email που έχετε δηλώσει στην Αίτηση </a:t>
            </a:r>
            <a:r>
              <a:rPr kumimoji="0" lang="el-GR"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Εγγραφής και </a:t>
            </a: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την ιστοσελίδα μας (pa.uth.gr) </a:t>
            </a:r>
            <a:endParaRPr kumimoji="0" lang="el-GR" sz="2000" b="0" i="0" u="none" strike="noStrike" kern="1200" cap="none" spc="0" normalizeH="0" baseline="0" noProof="0" dirty="0" smtClean="0">
              <a:ln>
                <a:noFill/>
              </a:ln>
              <a:solidFill>
                <a:prstClr val="black"/>
              </a:solidFill>
              <a:effectLst/>
              <a:uLnTx/>
              <a:uFillTx/>
              <a:latin typeface="Trebuchet MS" panose="020B0603020202020204"/>
              <a:ea typeface="+mn-ea"/>
              <a:cs typeface="+mn-cs"/>
            </a:endParaRPr>
          </a:p>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Char char="§"/>
              <a:tabLst/>
              <a:defRPr/>
            </a:pPr>
            <a:r>
              <a:rPr kumimoji="0" lang="el-GR"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Ακύρωση </a:t>
            </a: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Πρακτικής Άσκησης </a:t>
            </a:r>
            <a:r>
              <a:rPr kumimoji="0" lang="el-GR"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(μόνο σε εξαιρετικές περιπτώσεις, </a:t>
            </a: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ενημερώνω </a:t>
            </a:r>
            <a:r>
              <a:rPr kumimoji="0" lang="el-GR"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άμεσα το Γραφείο Πρακτικής Άσκησης και τον φορέα υποδοχής)</a:t>
            </a:r>
          </a:p>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Char char="§"/>
              <a:tabLst/>
              <a:defRPr/>
            </a:pPr>
            <a:r>
              <a:rPr kumimoji="0" lang="el-GR"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Αν ο φοιτητής λαμβάνει οποιοδήποτε επίδομα, θα πρέπει να επικοινωνήσει με τον φορέα από τον οποίο το λαμβάνει και να ενημερωθεί αν κινδυνεύει να διακοπεί σε περίπτωση συμμετοχής του στο Πρόγραμμα της Πρακτικής</a:t>
            </a:r>
            <a:endPar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Char char="§"/>
              <a:tabLst/>
              <a:defRPr/>
            </a:pPr>
            <a:endPar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8" name="Εικόνα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Tree>
    <p:extLst>
      <p:ext uri="{BB962C8B-B14F-4D97-AF65-F5344CB8AC3E}">
        <p14:creationId xmlns:p14="http://schemas.microsoft.com/office/powerpoint/2010/main" val="28423275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770343" y="1359049"/>
            <a:ext cx="8239991" cy="526906"/>
          </a:xfrm>
        </p:spPr>
        <p:txBody>
          <a:bodyPr vert="horz" lIns="91440" tIns="45720" rIns="91440" bIns="45720" rtlCol="0" anchor="ctr">
            <a:noAutofit/>
          </a:bodyPr>
          <a:lstStyle/>
          <a:p>
            <a:pPr algn="ctr"/>
            <a:r>
              <a:rPr lang="el-GR" sz="2400" b="1" dirty="0">
                <a:latin typeface="Arial" panose="020B0604020202020204" pitchFamily="34" charset="0"/>
                <a:cs typeface="Arial" panose="020B0604020202020204" pitchFamily="34" charset="0"/>
              </a:rPr>
              <a:t>Συνοπτικά</a:t>
            </a:r>
            <a:r>
              <a:rPr lang="el-GR" sz="2400" b="1" dirty="0">
                <a:solidFill>
                  <a:schemeClr val="accent2">
                    <a:lumMod val="50000"/>
                  </a:schemeClr>
                </a:solidFill>
                <a:latin typeface="Arial" charset="0"/>
                <a:ea typeface="Arial" charset="0"/>
                <a:cs typeface="Arial" charset="0"/>
              </a:rPr>
              <a:t> </a:t>
            </a:r>
            <a:r>
              <a:rPr lang="el-GR" sz="2400" b="1" dirty="0">
                <a:latin typeface="Arial" panose="020B0604020202020204" pitchFamily="34" charset="0"/>
                <a:cs typeface="Arial" panose="020B0604020202020204" pitchFamily="34" charset="0"/>
              </a:rPr>
              <a:t>για</a:t>
            </a:r>
            <a:r>
              <a:rPr lang="el-GR" sz="2400" b="1" dirty="0">
                <a:solidFill>
                  <a:schemeClr val="accent2">
                    <a:lumMod val="50000"/>
                  </a:schemeClr>
                </a:solidFill>
                <a:latin typeface="Arial" charset="0"/>
                <a:ea typeface="Arial" charset="0"/>
                <a:cs typeface="Arial" charset="0"/>
              </a:rPr>
              <a:t> </a:t>
            </a:r>
            <a:r>
              <a:rPr lang="el-GR" sz="2400" b="1" dirty="0">
                <a:latin typeface="Arial" panose="020B0604020202020204" pitchFamily="34" charset="0"/>
                <a:cs typeface="Arial" panose="020B0604020202020204" pitchFamily="34" charset="0"/>
              </a:rPr>
              <a:t>να</a:t>
            </a:r>
            <a:r>
              <a:rPr lang="el-GR" sz="2400" b="1" dirty="0">
                <a:solidFill>
                  <a:schemeClr val="accent2">
                    <a:lumMod val="50000"/>
                  </a:schemeClr>
                </a:solidFill>
                <a:latin typeface="Arial" charset="0"/>
                <a:ea typeface="Arial" charset="0"/>
                <a:cs typeface="Arial" charset="0"/>
              </a:rPr>
              <a:t> </a:t>
            </a:r>
            <a:r>
              <a:rPr lang="el-GR" sz="2400" b="1" dirty="0">
                <a:latin typeface="Arial" panose="020B0604020202020204" pitchFamily="34" charset="0"/>
                <a:cs typeface="Arial" panose="020B0604020202020204" pitchFamily="34" charset="0"/>
              </a:rPr>
              <a:t>ξεκινήσετε</a:t>
            </a:r>
            <a:r>
              <a:rPr lang="el-GR" sz="2400" b="1" dirty="0">
                <a:solidFill>
                  <a:schemeClr val="accent2">
                    <a:lumMod val="50000"/>
                  </a:schemeClr>
                </a:solidFill>
                <a:latin typeface="Arial" charset="0"/>
                <a:ea typeface="Arial" charset="0"/>
                <a:cs typeface="Arial" charset="0"/>
              </a:rPr>
              <a:t> </a:t>
            </a:r>
            <a:r>
              <a:rPr lang="el-GR" sz="2400" b="1" dirty="0">
                <a:latin typeface="Arial" panose="020B0604020202020204" pitchFamily="34" charset="0"/>
                <a:cs typeface="Arial" panose="020B0604020202020204" pitchFamily="34" charset="0"/>
              </a:rPr>
              <a:t>την</a:t>
            </a:r>
            <a:r>
              <a:rPr lang="el-GR" sz="2400" b="1" dirty="0">
                <a:solidFill>
                  <a:schemeClr val="accent2">
                    <a:lumMod val="50000"/>
                  </a:schemeClr>
                </a:solidFill>
                <a:latin typeface="Arial" charset="0"/>
                <a:ea typeface="Arial" charset="0"/>
                <a:cs typeface="Arial" charset="0"/>
              </a:rPr>
              <a:t> </a:t>
            </a:r>
            <a:r>
              <a:rPr lang="el-GR" sz="2400" b="1" dirty="0">
                <a:latin typeface="Arial" panose="020B0604020202020204" pitchFamily="34" charset="0"/>
                <a:cs typeface="Arial" panose="020B0604020202020204" pitchFamily="34" charset="0"/>
              </a:rPr>
              <a:t>Πρακτική</a:t>
            </a: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1519112" y="2111839"/>
            <a:ext cx="9699873" cy="3796591"/>
          </a:xfrm>
        </p:spPr>
        <p:txBody>
          <a:bodyPr>
            <a:noAutofit/>
          </a:bodyPr>
          <a:lstStyle/>
          <a:p>
            <a:pPr lvl="1">
              <a:lnSpc>
                <a:spcPct val="150000"/>
              </a:lnSpc>
              <a:spcBef>
                <a:spcPct val="20000"/>
              </a:spcBef>
              <a:buClr>
                <a:schemeClr val="accent2">
                  <a:lumMod val="50000"/>
                </a:schemeClr>
              </a:buClr>
              <a:buFont typeface="Wingdings" panose="05000000000000000000" pitchFamily="2" charset="2"/>
              <a:buChar char="Ø"/>
            </a:pPr>
            <a:r>
              <a:rPr lang="el-GR" dirty="0">
                <a:solidFill>
                  <a:prstClr val="black"/>
                </a:solidFill>
                <a:latin typeface="Arial" panose="020B0604020202020204" pitchFamily="34" charset="0"/>
                <a:ea typeface="Arial" charset="0"/>
                <a:cs typeface="Arial" panose="020B0604020202020204" pitchFamily="34" charset="0"/>
              </a:rPr>
              <a:t>Να έχετε ενημερωθεί για την Πρακτική </a:t>
            </a:r>
            <a:r>
              <a:rPr lang="el-GR" dirty="0" smtClean="0">
                <a:solidFill>
                  <a:prstClr val="black"/>
                </a:solidFill>
                <a:latin typeface="Arial" panose="020B0604020202020204" pitchFamily="34" charset="0"/>
                <a:ea typeface="Arial" charset="0"/>
                <a:cs typeface="Arial" panose="020B0604020202020204" pitchFamily="34" charset="0"/>
              </a:rPr>
              <a:t>ΕΣΠΑ </a:t>
            </a:r>
            <a:r>
              <a:rPr lang="el-GR" dirty="0">
                <a:solidFill>
                  <a:srgbClr val="C00000"/>
                </a:solidFill>
                <a:latin typeface="Arial" panose="020B0604020202020204" pitchFamily="34" charset="0"/>
                <a:ea typeface="Arial" charset="0"/>
                <a:cs typeface="Arial" panose="020B0604020202020204" pitchFamily="34" charset="0"/>
              </a:rPr>
              <a:t>(</a:t>
            </a:r>
            <a:r>
              <a:rPr lang="el-GR" b="1" dirty="0">
                <a:solidFill>
                  <a:srgbClr val="C00000"/>
                </a:solidFill>
                <a:latin typeface="Arial" panose="020B0604020202020204" pitchFamily="34" charset="0"/>
                <a:ea typeface="Arial" charset="0"/>
                <a:cs typeface="Arial" panose="020B0604020202020204" pitchFamily="34" charset="0"/>
              </a:rPr>
              <a:t>Κατεβάστε αυτή την παρουσίαση σαν οδηγό!!</a:t>
            </a:r>
            <a:r>
              <a:rPr lang="el-GR" dirty="0">
                <a:solidFill>
                  <a:srgbClr val="C00000"/>
                </a:solidFill>
                <a:latin typeface="Arial" panose="020B0604020202020204" pitchFamily="34" charset="0"/>
                <a:ea typeface="Arial" charset="0"/>
                <a:cs typeface="Arial" panose="020B0604020202020204" pitchFamily="34" charset="0"/>
              </a:rPr>
              <a:t>)</a:t>
            </a:r>
          </a:p>
          <a:p>
            <a:pPr lvl="1">
              <a:lnSpc>
                <a:spcPct val="150000"/>
              </a:lnSpc>
              <a:spcBef>
                <a:spcPct val="20000"/>
              </a:spcBef>
              <a:buClr>
                <a:schemeClr val="accent2">
                  <a:lumMod val="50000"/>
                </a:schemeClr>
              </a:buClr>
              <a:buFont typeface="Wingdings" panose="05000000000000000000" pitchFamily="2" charset="2"/>
              <a:buChar char="Ø"/>
            </a:pPr>
            <a:r>
              <a:rPr lang="el-GR" dirty="0" smtClean="0">
                <a:solidFill>
                  <a:prstClr val="black"/>
                </a:solidFill>
                <a:latin typeface="Arial" panose="020B0604020202020204" pitchFamily="34" charset="0"/>
                <a:ea typeface="Arial" charset="0"/>
                <a:cs typeface="Arial" panose="020B0604020202020204" pitchFamily="34" charset="0"/>
              </a:rPr>
              <a:t>Να </a:t>
            </a:r>
            <a:r>
              <a:rPr lang="el-GR" dirty="0">
                <a:solidFill>
                  <a:prstClr val="black"/>
                </a:solidFill>
                <a:latin typeface="Arial" panose="020B0604020202020204" pitchFamily="34" charset="0"/>
                <a:ea typeface="Arial" charset="0"/>
                <a:cs typeface="Arial" panose="020B0604020202020204" pitchFamily="34" charset="0"/>
              </a:rPr>
              <a:t>έχετε κάνει την Αίτηση Εκδήλωσης Ενδιαφέροντος (Βήμα 1)</a:t>
            </a:r>
          </a:p>
          <a:p>
            <a:pPr lvl="1">
              <a:lnSpc>
                <a:spcPct val="150000"/>
              </a:lnSpc>
              <a:spcBef>
                <a:spcPct val="20000"/>
              </a:spcBef>
              <a:buClr>
                <a:schemeClr val="accent2">
                  <a:lumMod val="50000"/>
                </a:schemeClr>
              </a:buClr>
              <a:buFont typeface="Wingdings" panose="05000000000000000000" pitchFamily="2" charset="2"/>
              <a:buChar char="Ø"/>
            </a:pPr>
            <a:r>
              <a:rPr lang="el-GR" dirty="0">
                <a:solidFill>
                  <a:prstClr val="black"/>
                </a:solidFill>
                <a:latin typeface="Arial" panose="020B0604020202020204" pitchFamily="34" charset="0"/>
                <a:ea typeface="Arial" charset="0"/>
                <a:cs typeface="Arial" panose="020B0604020202020204" pitchFamily="34" charset="0"/>
              </a:rPr>
              <a:t>Να έχετε κάνει την Αίτηση Εγγραφής (Βήμα 2</a:t>
            </a:r>
            <a:r>
              <a:rPr lang="el-GR" dirty="0" smtClean="0">
                <a:solidFill>
                  <a:prstClr val="black"/>
                </a:solidFill>
                <a:latin typeface="Arial" panose="020B0604020202020204" pitchFamily="34" charset="0"/>
                <a:ea typeface="Arial" charset="0"/>
                <a:cs typeface="Arial" panose="020B0604020202020204" pitchFamily="34" charset="0"/>
              </a:rPr>
              <a:t>)</a:t>
            </a:r>
          </a:p>
          <a:p>
            <a:pPr lvl="1">
              <a:lnSpc>
                <a:spcPct val="150000"/>
              </a:lnSpc>
              <a:spcBef>
                <a:spcPct val="20000"/>
              </a:spcBef>
              <a:buClr>
                <a:schemeClr val="accent2">
                  <a:lumMod val="50000"/>
                </a:schemeClr>
              </a:buClr>
              <a:buFont typeface="Wingdings" panose="05000000000000000000" pitchFamily="2" charset="2"/>
              <a:buChar char="Ø"/>
            </a:pPr>
            <a:r>
              <a:rPr lang="el-GR" dirty="0">
                <a:solidFill>
                  <a:prstClr val="black"/>
                </a:solidFill>
                <a:latin typeface="Arial" panose="020B0604020202020204" pitchFamily="34" charset="0"/>
                <a:ea typeface="Arial" charset="0"/>
                <a:cs typeface="Arial" panose="020B0604020202020204" pitchFamily="34" charset="0"/>
              </a:rPr>
              <a:t>Να έχετε προσκομίσει όλα τα έγγραφα στο γραφείο </a:t>
            </a:r>
            <a:r>
              <a:rPr lang="el-GR" dirty="0" smtClean="0">
                <a:solidFill>
                  <a:prstClr val="black"/>
                </a:solidFill>
                <a:latin typeface="Arial" panose="020B0604020202020204" pitchFamily="34" charset="0"/>
                <a:ea typeface="Arial" charset="0"/>
                <a:cs typeface="Arial" panose="020B0604020202020204" pitchFamily="34" charset="0"/>
              </a:rPr>
              <a:t>Πρακτικής </a:t>
            </a:r>
            <a:r>
              <a:rPr lang="el-GR" dirty="0">
                <a:solidFill>
                  <a:prstClr val="black"/>
                </a:solidFill>
                <a:latin typeface="Arial" panose="020B0604020202020204" pitchFamily="34" charset="0"/>
                <a:ea typeface="Arial" charset="0"/>
                <a:cs typeface="Arial" panose="020B0604020202020204" pitchFamily="34" charset="0"/>
              </a:rPr>
              <a:t>(Βήμα 2</a:t>
            </a:r>
            <a:r>
              <a:rPr lang="el-GR" dirty="0" smtClean="0">
                <a:solidFill>
                  <a:prstClr val="black"/>
                </a:solidFill>
                <a:latin typeface="Arial" panose="020B0604020202020204" pitchFamily="34" charset="0"/>
                <a:ea typeface="Arial" charset="0"/>
                <a:cs typeface="Arial" panose="020B0604020202020204" pitchFamily="34" charset="0"/>
              </a:rPr>
              <a:t>)</a:t>
            </a:r>
          </a:p>
          <a:p>
            <a:pPr lvl="1">
              <a:lnSpc>
                <a:spcPct val="150000"/>
              </a:lnSpc>
              <a:spcBef>
                <a:spcPct val="20000"/>
              </a:spcBef>
              <a:buClr>
                <a:schemeClr val="accent2">
                  <a:lumMod val="50000"/>
                </a:schemeClr>
              </a:buClr>
              <a:buFont typeface="Wingdings" panose="05000000000000000000" pitchFamily="2" charset="2"/>
              <a:buChar char="Ø"/>
            </a:pPr>
            <a:r>
              <a:rPr lang="el-GR" dirty="0" smtClean="0">
                <a:solidFill>
                  <a:prstClr val="black"/>
                </a:solidFill>
                <a:latin typeface="Arial" panose="020B0604020202020204" pitchFamily="34" charset="0"/>
                <a:ea typeface="Arial" charset="0"/>
                <a:cs typeface="Arial" panose="020B0604020202020204" pitchFamily="34" charset="0"/>
              </a:rPr>
              <a:t>Να έχετε καταλήξει σε φορέα υποδοχής της Πρακτικής σας (Βήμα 3)</a:t>
            </a:r>
            <a:endParaRPr lang="el-GR" dirty="0">
              <a:solidFill>
                <a:prstClr val="black"/>
              </a:solidFill>
              <a:latin typeface="Arial" panose="020B0604020202020204" pitchFamily="34" charset="0"/>
              <a:ea typeface="Arial" charset="0"/>
              <a:cs typeface="Arial" panose="020B0604020202020204" pitchFamily="34" charset="0"/>
            </a:endParaRPr>
          </a:p>
          <a:p>
            <a:pPr lvl="1">
              <a:lnSpc>
                <a:spcPct val="150000"/>
              </a:lnSpc>
              <a:spcBef>
                <a:spcPct val="20000"/>
              </a:spcBef>
              <a:buClr>
                <a:schemeClr val="accent2">
                  <a:lumMod val="50000"/>
                </a:schemeClr>
              </a:buClr>
              <a:buFont typeface="Wingdings" panose="05000000000000000000" pitchFamily="2" charset="2"/>
              <a:buChar char="Ø"/>
            </a:pPr>
            <a:r>
              <a:rPr lang="el-GR" dirty="0" smtClean="0">
                <a:solidFill>
                  <a:prstClr val="black"/>
                </a:solidFill>
                <a:latin typeface="Arial" panose="020B0604020202020204" pitchFamily="34" charset="0"/>
                <a:cs typeface="Arial" panose="020B0604020202020204" pitchFamily="34" charset="0"/>
              </a:rPr>
              <a:t>Να έχετε συμπληρώσει την </a:t>
            </a:r>
            <a:r>
              <a:rPr lang="el-GR" dirty="0">
                <a:solidFill>
                  <a:prstClr val="black"/>
                </a:solidFill>
                <a:latin typeface="Arial" panose="020B0604020202020204" pitchFamily="34" charset="0"/>
                <a:ea typeface="Arial" charset="0"/>
                <a:cs typeface="Arial" panose="020B0604020202020204" pitchFamily="34" charset="0"/>
              </a:rPr>
              <a:t>Καρτέλα Πρακτικής </a:t>
            </a:r>
            <a:r>
              <a:rPr lang="el-GR" dirty="0" smtClean="0">
                <a:solidFill>
                  <a:prstClr val="black"/>
                </a:solidFill>
                <a:latin typeface="Arial" panose="020B0604020202020204" pitchFamily="34" charset="0"/>
                <a:ea typeface="Arial" charset="0"/>
                <a:cs typeface="Arial" panose="020B0604020202020204" pitchFamily="34" charset="0"/>
              </a:rPr>
              <a:t>–με κωδικό θέσης ΑΤΛΑ </a:t>
            </a:r>
            <a:r>
              <a:rPr lang="el-GR" dirty="0">
                <a:solidFill>
                  <a:prstClr val="black"/>
                </a:solidFill>
                <a:latin typeface="Arial" panose="020B0604020202020204" pitchFamily="34" charset="0"/>
                <a:ea typeface="Arial" charset="0"/>
                <a:cs typeface="Arial" panose="020B0604020202020204" pitchFamily="34" charset="0"/>
              </a:rPr>
              <a:t>(Βήμα </a:t>
            </a:r>
            <a:r>
              <a:rPr lang="el-GR" dirty="0" smtClean="0">
                <a:solidFill>
                  <a:prstClr val="black"/>
                </a:solidFill>
                <a:latin typeface="Arial" panose="020B0604020202020204" pitchFamily="34" charset="0"/>
                <a:ea typeface="Arial" charset="0"/>
                <a:cs typeface="Arial" panose="020B0604020202020204" pitchFamily="34" charset="0"/>
              </a:rPr>
              <a:t>4)</a:t>
            </a:r>
          </a:p>
          <a:p>
            <a:pPr lvl="1">
              <a:lnSpc>
                <a:spcPct val="150000"/>
              </a:lnSpc>
              <a:spcBef>
                <a:spcPct val="20000"/>
              </a:spcBef>
              <a:buClr>
                <a:schemeClr val="accent2">
                  <a:lumMod val="50000"/>
                </a:schemeClr>
              </a:buClr>
              <a:buFont typeface="Wingdings" panose="05000000000000000000" pitchFamily="2" charset="2"/>
              <a:buChar char="Ø"/>
            </a:pPr>
            <a:r>
              <a:rPr lang="el-GR" dirty="0">
                <a:solidFill>
                  <a:prstClr val="black"/>
                </a:solidFill>
                <a:latin typeface="Arial" panose="020B0604020202020204" pitchFamily="34" charset="0"/>
                <a:cs typeface="Arial" panose="020B0604020202020204" pitchFamily="34" charset="0"/>
              </a:rPr>
              <a:t>Να έχετε τη σύμβαση υπογεγραμμένη στα χέρια σας </a:t>
            </a:r>
            <a:r>
              <a:rPr lang="el-GR" dirty="0" smtClean="0">
                <a:solidFill>
                  <a:prstClr val="black"/>
                </a:solidFill>
                <a:latin typeface="Arial" panose="020B0604020202020204" pitchFamily="34" charset="0"/>
                <a:cs typeface="Arial" panose="020B0604020202020204" pitchFamily="34" charset="0"/>
              </a:rPr>
              <a:t>και να προσκομίσετε το Έντυπο Ε3.5 για την έναρξη στο Γραφείο Πρακτικής (Βήμα </a:t>
            </a:r>
            <a:r>
              <a:rPr lang="el-GR" dirty="0">
                <a:solidFill>
                  <a:prstClr val="black"/>
                </a:solidFill>
                <a:latin typeface="Arial" panose="020B0604020202020204" pitchFamily="34" charset="0"/>
                <a:cs typeface="Arial" panose="020B0604020202020204" pitchFamily="34" charset="0"/>
              </a:rPr>
              <a:t>5)</a:t>
            </a:r>
          </a:p>
          <a:p>
            <a:pPr lvl="1">
              <a:lnSpc>
                <a:spcPct val="150000"/>
              </a:lnSpc>
              <a:spcBef>
                <a:spcPct val="20000"/>
              </a:spcBef>
              <a:buClr>
                <a:schemeClr val="accent2">
                  <a:lumMod val="50000"/>
                </a:schemeClr>
              </a:buClr>
              <a:buFont typeface="Wingdings" panose="05000000000000000000" pitchFamily="2" charset="2"/>
              <a:buChar char="Ø"/>
            </a:pPr>
            <a:r>
              <a:rPr lang="el-GR" dirty="0">
                <a:solidFill>
                  <a:prstClr val="black"/>
                </a:solidFill>
                <a:latin typeface="Arial" panose="020B0604020202020204" pitchFamily="34" charset="0"/>
                <a:cs typeface="Arial" panose="020B0604020202020204" pitchFamily="34" charset="0"/>
              </a:rPr>
              <a:t>Να έχετε συμπληρώσει το </a:t>
            </a:r>
            <a:r>
              <a:rPr lang="el-GR" dirty="0">
                <a:solidFill>
                  <a:prstClr val="black"/>
                </a:solidFill>
                <a:latin typeface="Arial" panose="020B0604020202020204" pitchFamily="34" charset="0"/>
                <a:ea typeface="Arial" charset="0"/>
                <a:cs typeface="Arial" panose="020B0604020202020204" pitchFamily="34" charset="0"/>
              </a:rPr>
              <a:t>Απογραφικό</a:t>
            </a:r>
            <a:r>
              <a:rPr lang="el-GR" dirty="0">
                <a:solidFill>
                  <a:prstClr val="black"/>
                </a:solidFill>
                <a:latin typeface="Arial" panose="020B0604020202020204" pitchFamily="34" charset="0"/>
                <a:cs typeface="Arial" panose="020B0604020202020204" pitchFamily="34" charset="0"/>
              </a:rPr>
              <a:t> Δελτίο Εισόδου (Βήμα 6)</a:t>
            </a:r>
          </a:p>
          <a:p>
            <a:pPr marL="274320" lvl="1" indent="0">
              <a:lnSpc>
                <a:spcPct val="150000"/>
              </a:lnSpc>
              <a:spcBef>
                <a:spcPct val="20000"/>
              </a:spcBef>
              <a:buClr>
                <a:schemeClr val="accent2">
                  <a:lumMod val="50000"/>
                </a:schemeClr>
              </a:buClr>
              <a:buNone/>
            </a:pPr>
            <a:endParaRPr lang="el-GR" dirty="0">
              <a:latin typeface="Arial" panose="020B0604020202020204" pitchFamily="34" charset="0"/>
              <a:cs typeface="Arial" panose="020B0604020202020204" pitchFamily="34" charset="0"/>
            </a:endParaRPr>
          </a:p>
          <a:p>
            <a:pPr>
              <a:lnSpc>
                <a:spcPct val="150000"/>
              </a:lnSpc>
              <a:spcBef>
                <a:spcPct val="20000"/>
              </a:spcBef>
              <a:buClr>
                <a:schemeClr val="accent2">
                  <a:lumMod val="50000"/>
                </a:schemeClr>
              </a:buClr>
              <a:buFont typeface="Wingdings" panose="05000000000000000000" pitchFamily="2" charset="2"/>
              <a:buChar char="Ø"/>
            </a:pPr>
            <a:endParaRPr lang="el-GR" sz="1800" dirty="0">
              <a:latin typeface="Arial" panose="020B0604020202020204" pitchFamily="34"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Tree>
    <p:extLst>
      <p:ext uri="{BB962C8B-B14F-4D97-AF65-F5344CB8AC3E}">
        <p14:creationId xmlns:p14="http://schemas.microsoft.com/office/powerpoint/2010/main" val="12676811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393700" y="1637052"/>
            <a:ext cx="10442864" cy="4306548"/>
          </a:xfrm>
        </p:spPr>
        <p:txBody>
          <a:bodyPr>
            <a:noAutofit/>
          </a:bodyPr>
          <a:lstStyle/>
          <a:p>
            <a:pPr>
              <a:buClr>
                <a:schemeClr val="accent2">
                  <a:lumMod val="50000"/>
                </a:schemeClr>
              </a:buClr>
            </a:pPr>
            <a:endParaRPr lang="el-GR" sz="1600" b="1" dirty="0">
              <a:latin typeface="Arial" panose="020B0604020202020204" pitchFamily="34" charset="0"/>
              <a:cs typeface="Arial" panose="020B0604020202020204" pitchFamily="34" charset="0"/>
            </a:endParaRPr>
          </a:p>
          <a:p>
            <a:pPr lvl="1">
              <a:spcBef>
                <a:spcPct val="20000"/>
              </a:spcBef>
              <a:buClr>
                <a:schemeClr val="accent2">
                  <a:lumMod val="50000"/>
                </a:schemeClr>
              </a:buClr>
              <a:buFont typeface="Arial" panose="020B0604020202020204" pitchFamily="34" charset="0"/>
              <a:buChar char="•"/>
            </a:pPr>
            <a:endParaRPr lang="el-GR" b="1"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Arial" panose="020B0604020202020204" pitchFamily="34" charset="0"/>
              <a:buChar char="•"/>
            </a:pPr>
            <a:endParaRPr lang="el-GR" b="1" dirty="0">
              <a:latin typeface="Trebuchet MS" pitchFamily="34" charset="0"/>
            </a:endParaRPr>
          </a:p>
          <a:p>
            <a:pPr marL="0" indent="0">
              <a:buClr>
                <a:schemeClr val="accent2">
                  <a:lumMod val="50000"/>
                </a:schemeClr>
              </a:buClr>
              <a:buNone/>
            </a:pPr>
            <a:endParaRPr lang="el-GR" dirty="0">
              <a:latin typeface="Arial" charset="0"/>
              <a:ea typeface="Arial" charset="0"/>
              <a:cs typeface="Arial" charset="0"/>
            </a:endParaRPr>
          </a:p>
          <a:p>
            <a:pPr marL="0" indent="0">
              <a:buClr>
                <a:schemeClr val="accent2">
                  <a:lumMod val="50000"/>
                </a:schemeClr>
              </a:buClr>
              <a:buNone/>
            </a:pPr>
            <a:endParaRPr lang="el-GR" dirty="0">
              <a:latin typeface="Arial" charset="0"/>
              <a:ea typeface="Arial" charset="0"/>
              <a:cs typeface="Arial" charset="0"/>
            </a:endParaRPr>
          </a:p>
          <a:p>
            <a:pPr marL="0" indent="0">
              <a:buClr>
                <a:schemeClr val="accent2">
                  <a:lumMod val="50000"/>
                </a:schemeClr>
              </a:buClr>
              <a:buNone/>
            </a:pPr>
            <a:endParaRPr lang="el-GR" dirty="0">
              <a:latin typeface="Arial" charset="0"/>
              <a:ea typeface="Arial" charset="0"/>
              <a:cs typeface="Arial" charset="0"/>
            </a:endParaRPr>
          </a:p>
        </p:txBody>
      </p:sp>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extBox 1"/>
          <p:cNvSpPr txBox="1"/>
          <p:nvPr/>
        </p:nvSpPr>
        <p:spPr>
          <a:xfrm>
            <a:off x="1232185" y="6045195"/>
            <a:ext cx="2327484" cy="350608"/>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smtClean="0">
                <a:ln>
                  <a:noFill/>
                </a:ln>
                <a:solidFill>
                  <a:srgbClr val="FF0000"/>
                </a:solidFill>
                <a:effectLst/>
                <a:uLnTx/>
                <a:uFillTx/>
                <a:latin typeface="Trebuchet MS" panose="020B0603020202020204"/>
                <a:ea typeface="+mn-ea"/>
                <a:cs typeface="+mn-cs"/>
              </a:rPr>
              <a:t>Έντυπα ολοκλήρωσης</a:t>
            </a:r>
            <a:endParaRPr kumimoji="0" lang="en-US" sz="1600" b="1" i="0" u="none" strike="noStrike" kern="1200" cap="none" spc="0" normalizeH="0" baseline="0" noProof="0" dirty="0">
              <a:ln>
                <a:noFill/>
              </a:ln>
              <a:solidFill>
                <a:srgbClr val="FF0000"/>
              </a:solidFill>
              <a:effectLst/>
              <a:uLnTx/>
              <a:uFillTx/>
              <a:latin typeface="Trebuchet MS" panose="020B0603020202020204"/>
              <a:ea typeface="+mn-ea"/>
              <a:cs typeface="+mn-cs"/>
            </a:endParaRPr>
          </a:p>
        </p:txBody>
      </p:sp>
      <p:sp>
        <p:nvSpPr>
          <p:cNvPr id="19" name="TextBox 18"/>
          <p:cNvSpPr txBox="1"/>
          <p:nvPr/>
        </p:nvSpPr>
        <p:spPr>
          <a:xfrm>
            <a:off x="8689486" y="6014144"/>
            <a:ext cx="2591046" cy="584775"/>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smtClean="0">
                <a:ln>
                  <a:noFill/>
                </a:ln>
                <a:solidFill>
                  <a:srgbClr val="FF0000"/>
                </a:solidFill>
                <a:effectLst/>
                <a:uLnTx/>
                <a:uFillTx/>
                <a:latin typeface="Trebuchet MS" panose="020B0603020202020204"/>
                <a:ea typeface="+mn-ea"/>
                <a:cs typeface="+mn-cs"/>
              </a:rPr>
              <a:t>Ηλεκτρονικές υποβολές ολοκλήρωσης</a:t>
            </a:r>
            <a:endParaRPr kumimoji="0" lang="en-US" sz="1600" b="1" i="0" u="none" strike="noStrike" kern="1200" cap="none" spc="0" normalizeH="0" baseline="0" noProof="0" dirty="0">
              <a:ln>
                <a:noFill/>
              </a:ln>
              <a:solidFill>
                <a:srgbClr val="FF0000"/>
              </a:solidFill>
              <a:effectLst/>
              <a:uLnTx/>
              <a:uFillTx/>
              <a:latin typeface="Trebuchet MS" panose="020B0603020202020204"/>
              <a:ea typeface="+mn-ea"/>
              <a:cs typeface="+mn-cs"/>
            </a:endParaRPr>
          </a:p>
        </p:txBody>
      </p:sp>
      <p:pic>
        <p:nvPicPr>
          <p:cNvPr id="20" name="Εικόνα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600" y="5976991"/>
            <a:ext cx="4803285" cy="878046"/>
          </a:xfrm>
          <a:prstGeom prst="rect">
            <a:avLst/>
          </a:prstGeom>
        </p:spPr>
      </p:pic>
      <p:pic>
        <p:nvPicPr>
          <p:cNvPr id="21" name="Εικόνα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604" y="4970882"/>
            <a:ext cx="3361924" cy="791572"/>
          </a:xfrm>
          <a:prstGeom prst="rect">
            <a:avLst/>
          </a:prstGeom>
        </p:spPr>
      </p:pic>
      <p:pic>
        <p:nvPicPr>
          <p:cNvPr id="22" name="Εικόνα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8012" y="5038455"/>
            <a:ext cx="3361924" cy="791572"/>
          </a:xfrm>
          <a:prstGeom prst="rect">
            <a:avLst/>
          </a:prstGeom>
        </p:spPr>
      </p:pic>
      <p:pic>
        <p:nvPicPr>
          <p:cNvPr id="3" name="Εικόνα 2"/>
          <p:cNvPicPr>
            <a:picLocks noChangeAspect="1"/>
          </p:cNvPicPr>
          <p:nvPr/>
        </p:nvPicPr>
        <p:blipFill rotWithShape="1">
          <a:blip r:embed="rId6">
            <a:extLst>
              <a:ext uri="{28A0092B-C50C-407E-A947-70E740481C1C}">
                <a14:useLocalDpi xmlns:a14="http://schemas.microsoft.com/office/drawing/2010/main" val="0"/>
              </a:ext>
            </a:extLst>
          </a:blip>
          <a:srcRect l="18006" t="3730" r="24738" b="8314"/>
          <a:stretch/>
        </p:blipFill>
        <p:spPr>
          <a:xfrm>
            <a:off x="331357" y="1504720"/>
            <a:ext cx="4984760" cy="4307442"/>
          </a:xfrm>
          <a:prstGeom prst="rect">
            <a:avLst/>
          </a:prstGeom>
          <a:ln>
            <a:noFill/>
          </a:ln>
        </p:spPr>
      </p:pic>
      <p:sp>
        <p:nvSpPr>
          <p:cNvPr id="12" name="Στρογγυλεμένο ορθογώνιο 11"/>
          <p:cNvSpPr/>
          <p:nvPr/>
        </p:nvSpPr>
        <p:spPr>
          <a:xfrm>
            <a:off x="3203240" y="3790326"/>
            <a:ext cx="911559" cy="294235"/>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1" name="Στρογγυλεμένο ορθογώνιο 10"/>
          <p:cNvSpPr/>
          <p:nvPr/>
        </p:nvSpPr>
        <p:spPr>
          <a:xfrm>
            <a:off x="3203240" y="4101947"/>
            <a:ext cx="930578" cy="294235"/>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0" name="Στρογγυλεμένο ορθογώνιο 9"/>
          <p:cNvSpPr/>
          <p:nvPr/>
        </p:nvSpPr>
        <p:spPr>
          <a:xfrm>
            <a:off x="2286002" y="3808310"/>
            <a:ext cx="864486" cy="192189"/>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6" name="Στρογγυλεμένο ορθογώνιο 15"/>
          <p:cNvSpPr/>
          <p:nvPr/>
        </p:nvSpPr>
        <p:spPr>
          <a:xfrm>
            <a:off x="2277210" y="2195358"/>
            <a:ext cx="411912"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Trebuchet MS" panose="020B0603020202020204"/>
              <a:ea typeface="+mn-ea"/>
              <a:cs typeface="+mn-cs"/>
            </a:endParaRPr>
          </a:p>
        </p:txBody>
      </p:sp>
      <p:pic>
        <p:nvPicPr>
          <p:cNvPr id="4" name="Εικόνα 3"/>
          <p:cNvPicPr>
            <a:picLocks noChangeAspect="1"/>
          </p:cNvPicPr>
          <p:nvPr/>
        </p:nvPicPr>
        <p:blipFill rotWithShape="1">
          <a:blip r:embed="rId7">
            <a:extLst>
              <a:ext uri="{28A0092B-C50C-407E-A947-70E740481C1C}">
                <a14:useLocalDpi xmlns:a14="http://schemas.microsoft.com/office/drawing/2010/main" val="0"/>
              </a:ext>
            </a:extLst>
          </a:blip>
          <a:srcRect l="6747" r="16945" b="5128"/>
          <a:stretch/>
        </p:blipFill>
        <p:spPr>
          <a:xfrm>
            <a:off x="5451971" y="1504720"/>
            <a:ext cx="5019667" cy="4329316"/>
          </a:xfrm>
          <a:prstGeom prst="rect">
            <a:avLst/>
          </a:prstGeom>
        </p:spPr>
      </p:pic>
      <p:sp>
        <p:nvSpPr>
          <p:cNvPr id="15" name="Στρογγυλεμένο ορθογώνιο 14"/>
          <p:cNvSpPr/>
          <p:nvPr/>
        </p:nvSpPr>
        <p:spPr>
          <a:xfrm>
            <a:off x="8341437" y="3583172"/>
            <a:ext cx="925655" cy="259068"/>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4" name="Στρογγυλεμένο ορθογώνιο 13"/>
          <p:cNvSpPr/>
          <p:nvPr/>
        </p:nvSpPr>
        <p:spPr>
          <a:xfrm>
            <a:off x="8350229" y="3860032"/>
            <a:ext cx="925655" cy="263562"/>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3" name="Στρογγυλεμένο ορθογώνιο 12"/>
          <p:cNvSpPr/>
          <p:nvPr/>
        </p:nvSpPr>
        <p:spPr>
          <a:xfrm>
            <a:off x="7405901" y="3574381"/>
            <a:ext cx="929205" cy="222378"/>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7" name="Στρογγυλεμένο ορθογώνιο 16"/>
          <p:cNvSpPr/>
          <p:nvPr/>
        </p:nvSpPr>
        <p:spPr>
          <a:xfrm>
            <a:off x="7405901" y="2179338"/>
            <a:ext cx="411912"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3" name="Title 1"/>
          <p:cNvSpPr>
            <a:spLocks noGrp="1"/>
          </p:cNvSpPr>
          <p:nvPr>
            <p:ph type="title"/>
          </p:nvPr>
        </p:nvSpPr>
        <p:spPr>
          <a:xfrm>
            <a:off x="1568120" y="953662"/>
            <a:ext cx="8239991" cy="526906"/>
          </a:xfrm>
        </p:spPr>
        <p:txBody>
          <a:bodyPr vert="horz" lIns="91440" tIns="45720" rIns="91440" bIns="45720" rtlCol="0" anchor="ctr">
            <a:noAutofit/>
          </a:bodyPr>
          <a:lstStyle/>
          <a:p>
            <a:pPr algn="ctr"/>
            <a:r>
              <a:rPr lang="el-GR" sz="2400" b="1" u="sng" dirty="0">
                <a:latin typeface="Arial" panose="020B0604020202020204" pitchFamily="34" charset="0"/>
                <a:cs typeface="Arial" panose="020B0604020202020204" pitchFamily="34" charset="0"/>
              </a:rPr>
              <a:t>ΒΗΜΑ 7: </a:t>
            </a:r>
            <a:r>
              <a:rPr lang="el-GR" sz="2400" b="1" u="sng" dirty="0" smtClean="0">
                <a:latin typeface="Arial" panose="020B0604020202020204" pitchFamily="34" charset="0"/>
                <a:cs typeface="Arial" panose="020B0604020202020204" pitchFamily="34" charset="0"/>
              </a:rPr>
              <a:t>Ολοκλήρωση Πρακτικής Άσκησης</a:t>
            </a:r>
            <a:endParaRPr lang="en-US" sz="2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77580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68120" y="1341776"/>
            <a:ext cx="8239991" cy="526906"/>
          </a:xfrm>
        </p:spPr>
        <p:txBody>
          <a:bodyPr vert="horz" lIns="91440" tIns="45720" rIns="91440" bIns="45720" rtlCol="0" anchor="ctr">
            <a:noAutofit/>
          </a:bodyPr>
          <a:lstStyle/>
          <a:p>
            <a:pPr algn="ctr"/>
            <a:r>
              <a:rPr lang="el-GR" sz="2400" b="1" u="sng" dirty="0">
                <a:latin typeface="Arial" panose="020B0604020202020204" pitchFamily="34" charset="0"/>
                <a:cs typeface="Arial" panose="020B0604020202020204" pitchFamily="34" charset="0"/>
              </a:rPr>
              <a:t>ΒΗΜΑ 7: ΟΛΟΚΛΗΡΩΣΗ ΠΡΑΚΤΙΚΗΣ ΑΣΚΗΣΗΣ</a:t>
            </a:r>
            <a:endParaRPr lang="en-US" sz="2400" b="1" u="sng"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1749136" y="1751352"/>
            <a:ext cx="10442864" cy="4306548"/>
          </a:xfrm>
        </p:spPr>
        <p:txBody>
          <a:bodyPr>
            <a:noAutofit/>
          </a:bodyPr>
          <a:lstStyle/>
          <a:p>
            <a:pPr>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buClr>
                <a:schemeClr val="accent2">
                  <a:lumMod val="50000"/>
                </a:schemeClr>
              </a:buClr>
              <a:buFont typeface="Wingdings" panose="05000000000000000000" pitchFamily="2" charset="2"/>
              <a:buChar char="Ø"/>
            </a:pPr>
            <a:r>
              <a:rPr lang="el-GR" dirty="0" smtClean="0">
                <a:latin typeface="Arial" panose="020B0604020202020204" pitchFamily="34" charset="0"/>
                <a:cs typeface="Arial" panose="020B0604020202020204" pitchFamily="34" charset="0"/>
              </a:rPr>
              <a:t>Υποβολή εντύπων στο γραφείο Π.Α:</a:t>
            </a:r>
            <a:endParaRPr lang="el-GR" dirty="0">
              <a:latin typeface="Arial" panose="020B0604020202020204" pitchFamily="34" charset="0"/>
              <a:cs typeface="Arial" panose="020B0604020202020204" pitchFamily="34" charset="0"/>
            </a:endParaRPr>
          </a:p>
          <a:p>
            <a:pPr lvl="2">
              <a:spcBef>
                <a:spcPct val="20000"/>
              </a:spcBef>
              <a:buClr>
                <a:schemeClr val="accent2">
                  <a:lumMod val="50000"/>
                </a:schemeClr>
              </a:buClr>
              <a:buFont typeface="Wingdings" panose="05000000000000000000" pitchFamily="2" charset="2"/>
              <a:buChar char="Ø"/>
            </a:pPr>
            <a:r>
              <a:rPr lang="el-GR" sz="1800" dirty="0" smtClean="0">
                <a:latin typeface="Arial" panose="020B0604020202020204" pitchFamily="34" charset="0"/>
                <a:cs typeface="Arial" panose="020B0604020202020204" pitchFamily="34" charset="0"/>
              </a:rPr>
              <a:t>Αξιολόγησης της Πρακτικής σας από το φορέα (με υπογραφή &amp; σφραγίδα από φορέα)</a:t>
            </a:r>
            <a:endParaRPr lang="el-GR" sz="1800" dirty="0">
              <a:latin typeface="Arial" panose="020B0604020202020204" pitchFamily="34" charset="0"/>
              <a:cs typeface="Arial" panose="020B0604020202020204" pitchFamily="34" charset="0"/>
            </a:endParaRPr>
          </a:p>
          <a:p>
            <a:pPr lvl="2">
              <a:spcBef>
                <a:spcPct val="20000"/>
              </a:spcBef>
              <a:buClr>
                <a:schemeClr val="accent2">
                  <a:lumMod val="50000"/>
                </a:schemeClr>
              </a:buClr>
              <a:buFont typeface="Wingdings" panose="05000000000000000000" pitchFamily="2" charset="2"/>
              <a:buChar char="Ø"/>
            </a:pPr>
            <a:r>
              <a:rPr lang="el-GR" sz="1800" dirty="0" smtClean="0">
                <a:latin typeface="Arial" panose="020B0604020202020204" pitchFamily="34" charset="0"/>
                <a:cs typeface="Arial" panose="020B0604020202020204" pitchFamily="34" charset="0"/>
              </a:rPr>
              <a:t>Βεβαίωσης πραγματοποίησης της Πρακτικής σας εις διπλούν </a:t>
            </a:r>
            <a:r>
              <a:rPr lang="el-GR" sz="1800" dirty="0">
                <a:latin typeface="Arial" panose="020B0604020202020204" pitchFamily="34" charset="0"/>
                <a:cs typeface="Arial" panose="020B0604020202020204" pitchFamily="34" charset="0"/>
              </a:rPr>
              <a:t>(με </a:t>
            </a:r>
            <a:r>
              <a:rPr lang="el-GR" sz="1800" dirty="0" smtClean="0">
                <a:latin typeface="Arial" panose="020B0604020202020204" pitchFamily="34" charset="0"/>
                <a:cs typeface="Arial" panose="020B0604020202020204" pitchFamily="34" charset="0"/>
              </a:rPr>
              <a:t>υπογραφές από φορέα και Επιστημονικό Υπεύθυνο </a:t>
            </a:r>
            <a:r>
              <a:rPr lang="el-GR" sz="1800" dirty="0">
                <a:latin typeface="Arial" panose="020B0604020202020204" pitchFamily="34" charset="0"/>
                <a:cs typeface="Arial" panose="020B0604020202020204" pitchFamily="34" charset="0"/>
              </a:rPr>
              <a:t>&amp; </a:t>
            </a:r>
            <a:r>
              <a:rPr lang="el-GR" sz="1800" dirty="0" smtClean="0">
                <a:latin typeface="Arial" panose="020B0604020202020204" pitchFamily="34" charset="0"/>
                <a:cs typeface="Arial" panose="020B0604020202020204" pitchFamily="34" charset="0"/>
              </a:rPr>
              <a:t>σφραγίδα φορέα)</a:t>
            </a:r>
          </a:p>
          <a:p>
            <a:pPr lvl="2">
              <a:spcBef>
                <a:spcPct val="20000"/>
              </a:spcBef>
              <a:buClr>
                <a:schemeClr val="accent2">
                  <a:lumMod val="50000"/>
                </a:schemeClr>
              </a:buClr>
              <a:buFont typeface="Wingdings" panose="05000000000000000000" pitchFamily="2" charset="2"/>
              <a:buChar char="Ø"/>
            </a:pPr>
            <a:r>
              <a:rPr lang="el-GR" sz="1800" dirty="0" smtClean="0">
                <a:latin typeface="Arial" panose="020B0604020202020204" pitchFamily="34" charset="0"/>
                <a:cs typeface="Arial" panose="020B0604020202020204" pitchFamily="34" charset="0"/>
              </a:rPr>
              <a:t>Έντυπο </a:t>
            </a:r>
            <a:r>
              <a:rPr lang="el-GR" sz="1800" dirty="0"/>
              <a:t>Ε3.5</a:t>
            </a:r>
            <a:r>
              <a:rPr lang="el-GR" sz="1800" dirty="0" smtClean="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για τη λήξη </a:t>
            </a:r>
            <a:r>
              <a:rPr lang="el-GR" sz="1800" dirty="0" smtClean="0">
                <a:latin typeface="Arial" panose="020B0604020202020204" pitchFamily="34" charset="0"/>
                <a:cs typeface="Arial" panose="020B0604020202020204" pitchFamily="34" charset="0"/>
              </a:rPr>
              <a:t>της Πρακτικής </a:t>
            </a:r>
          </a:p>
          <a:p>
            <a:pPr lvl="1">
              <a:spcBef>
                <a:spcPct val="20000"/>
              </a:spcBef>
              <a:buClr>
                <a:schemeClr val="accent2">
                  <a:lumMod val="50000"/>
                </a:schemeClr>
              </a:buClr>
              <a:buFont typeface="Wingdings" panose="05000000000000000000" pitchFamily="2" charset="2"/>
              <a:buChar char="Ø"/>
            </a:pPr>
            <a:endParaRPr lang="el-GR" sz="2000" dirty="0" smtClean="0">
              <a:latin typeface="Arial" panose="020B0604020202020204" pitchFamily="34" charset="0"/>
              <a:cs typeface="Arial" panose="020B0604020202020204" pitchFamily="34" charset="0"/>
            </a:endParaRPr>
          </a:p>
          <a:p>
            <a:pPr marL="388620" lvl="1" indent="-285750">
              <a:spcBef>
                <a:spcPct val="20000"/>
              </a:spcBef>
              <a:buClr>
                <a:schemeClr val="accent2">
                  <a:lumMod val="50000"/>
                </a:schemeClr>
              </a:buClr>
              <a:buFont typeface="Wingdings" panose="05000000000000000000" pitchFamily="2" charset="2"/>
              <a:buChar char="Ø"/>
            </a:pPr>
            <a:r>
              <a:rPr lang="el-GR" sz="2000" dirty="0" smtClean="0">
                <a:latin typeface="Arial" panose="020B0604020202020204" pitchFamily="34" charset="0"/>
                <a:cs typeface="Arial" panose="020B0604020202020204" pitchFamily="34" charset="0"/>
              </a:rPr>
              <a:t>Ηλεκτρονική Υποβολή από τον φοιτητή στην ιστοσελίδα μας:</a:t>
            </a:r>
            <a:endParaRPr lang="el-GR" sz="2000" dirty="0">
              <a:latin typeface="Arial" panose="020B0604020202020204" pitchFamily="34" charset="0"/>
              <a:cs typeface="Arial" panose="020B0604020202020204" pitchFamily="34" charset="0"/>
            </a:endParaRPr>
          </a:p>
          <a:p>
            <a:pPr lvl="2">
              <a:spcBef>
                <a:spcPct val="20000"/>
              </a:spcBef>
              <a:buClr>
                <a:schemeClr val="accent2">
                  <a:lumMod val="50000"/>
                </a:schemeClr>
              </a:buClr>
              <a:buFont typeface="Wingdings" panose="05000000000000000000" pitchFamily="2" charset="2"/>
              <a:buChar char="Ø"/>
            </a:pPr>
            <a:r>
              <a:rPr lang="el-GR" sz="1800" dirty="0" smtClean="0">
                <a:latin typeface="Arial" panose="020B0604020202020204" pitchFamily="34" charset="0"/>
                <a:cs typeface="Arial" panose="020B0604020202020204" pitchFamily="34" charset="0"/>
              </a:rPr>
              <a:t>Έκθεσης Αποτίμησης</a:t>
            </a:r>
            <a:endParaRPr lang="el-GR" sz="1800" dirty="0">
              <a:latin typeface="Arial" panose="020B0604020202020204" pitchFamily="34" charset="0"/>
              <a:cs typeface="Arial" panose="020B0604020202020204" pitchFamily="34" charset="0"/>
            </a:endParaRPr>
          </a:p>
          <a:p>
            <a:pPr lvl="2">
              <a:spcBef>
                <a:spcPct val="20000"/>
              </a:spcBef>
              <a:buClr>
                <a:schemeClr val="accent2">
                  <a:lumMod val="50000"/>
                </a:schemeClr>
              </a:buClr>
              <a:buFont typeface="Wingdings" panose="05000000000000000000" pitchFamily="2" charset="2"/>
              <a:buChar char="Ø"/>
            </a:pPr>
            <a:r>
              <a:rPr lang="el-GR" sz="1800" dirty="0" smtClean="0">
                <a:latin typeface="Arial" panose="020B0604020202020204" pitchFamily="34" charset="0"/>
                <a:cs typeface="Arial" panose="020B0604020202020204" pitchFamily="34" charset="0"/>
              </a:rPr>
              <a:t>Αξιολόγησης Πρακτικής Άσκησης</a:t>
            </a:r>
          </a:p>
          <a:p>
            <a:pPr lvl="2">
              <a:spcBef>
                <a:spcPct val="20000"/>
              </a:spcBef>
              <a:buClr>
                <a:schemeClr val="accent2">
                  <a:lumMod val="50000"/>
                </a:schemeClr>
              </a:buClr>
              <a:buFont typeface="Wingdings" panose="05000000000000000000" pitchFamily="2" charset="2"/>
              <a:buChar char="Ø"/>
            </a:pPr>
            <a:r>
              <a:rPr lang="el-GR" sz="1800" dirty="0" smtClean="0">
                <a:latin typeface="Arial" panose="020B0604020202020204" pitchFamily="34" charset="0"/>
                <a:cs typeface="Arial" panose="020B0604020202020204" pitchFamily="34" charset="0"/>
              </a:rPr>
              <a:t>Απογραφικού Δελτίου Εξόδου</a:t>
            </a:r>
          </a:p>
          <a:p>
            <a:pPr marL="914400" lvl="2" indent="0">
              <a:spcBef>
                <a:spcPct val="20000"/>
              </a:spcBef>
              <a:buClr>
                <a:schemeClr val="accent2">
                  <a:lumMod val="50000"/>
                </a:schemeClr>
              </a:buClr>
              <a:buNone/>
            </a:pPr>
            <a:endParaRPr lang="el-GR" sz="1800" dirty="0" smtClean="0">
              <a:latin typeface="Arial" panose="020B0604020202020204" pitchFamily="34" charset="0"/>
              <a:cs typeface="Arial" panose="020B0604020202020204" pitchFamily="34" charset="0"/>
            </a:endParaRPr>
          </a:p>
          <a:p>
            <a:pPr lvl="1">
              <a:spcBef>
                <a:spcPct val="20000"/>
              </a:spcBef>
              <a:buClr>
                <a:schemeClr val="accent2">
                  <a:lumMod val="50000"/>
                </a:schemeClr>
              </a:buClr>
              <a:buFont typeface="Wingdings" panose="05000000000000000000" pitchFamily="2" charset="2"/>
              <a:buChar char="Ø"/>
            </a:pPr>
            <a:endParaRPr lang="el-GR" sz="2000" dirty="0">
              <a:latin typeface="Arial" panose="020B0604020202020204" pitchFamily="34" charset="0"/>
              <a:cs typeface="Arial" panose="020B0604020202020204" pitchFamily="34" charset="0"/>
            </a:endParaRPr>
          </a:p>
          <a:p>
            <a:pPr lvl="1">
              <a:spcBef>
                <a:spcPct val="20000"/>
              </a:spcBef>
              <a:buClr>
                <a:schemeClr val="accent2">
                  <a:lumMod val="50000"/>
                </a:schemeClr>
              </a:buClr>
              <a:buFont typeface="Wingdings" panose="05000000000000000000" pitchFamily="2" charset="2"/>
              <a:buChar char="Ø"/>
            </a:pPr>
            <a:endParaRPr lang="el-GR" sz="2000" dirty="0" smtClean="0">
              <a:latin typeface="Arial" panose="020B0604020202020204" pitchFamily="34" charset="0"/>
              <a:cs typeface="Arial" panose="020B0604020202020204" pitchFamily="34" charset="0"/>
            </a:endParaRPr>
          </a:p>
          <a:p>
            <a:pPr lvl="1">
              <a:spcBef>
                <a:spcPct val="20000"/>
              </a:spcBef>
              <a:buClr>
                <a:schemeClr val="accent2">
                  <a:lumMod val="50000"/>
                </a:schemeClr>
              </a:buClr>
              <a:buFont typeface="Wingdings" panose="05000000000000000000" pitchFamily="2" charset="2"/>
              <a:buChar char="Ø"/>
            </a:pPr>
            <a:endParaRPr lang="el-GR" sz="2000" dirty="0">
              <a:latin typeface="Arial" panose="020B0604020202020204" pitchFamily="34" charset="0"/>
              <a:cs typeface="Arial" panose="020B0604020202020204" pitchFamily="34" charset="0"/>
            </a:endParaRPr>
          </a:p>
          <a:p>
            <a:pPr lvl="1">
              <a:spcBef>
                <a:spcPct val="20000"/>
              </a:spcBef>
              <a:buClr>
                <a:schemeClr val="accent2">
                  <a:lumMod val="50000"/>
                </a:schemeClr>
              </a:buClr>
              <a:buFont typeface="Wingdings" panose="05000000000000000000" pitchFamily="2" charset="2"/>
              <a:buChar char="Ø"/>
            </a:pPr>
            <a:endParaRPr lang="el-GR" sz="2000"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Trebuchet MS" pitchFamily="34" charset="0"/>
            </a:endParaRPr>
          </a:p>
          <a:p>
            <a:pPr>
              <a:buClr>
                <a:schemeClr val="accent2">
                  <a:lumMod val="50000"/>
                </a:schemeClr>
              </a:buClr>
              <a:buFont typeface="Wingdings" panose="05000000000000000000" pitchFamily="2" charset="2"/>
              <a:buChar char="Ø"/>
            </a:pPr>
            <a:endParaRPr lang="el-GR" dirty="0">
              <a:latin typeface="Arial" charset="0"/>
              <a:ea typeface="Arial" charset="0"/>
              <a:cs typeface="Arial" charset="0"/>
            </a:endParaRPr>
          </a:p>
          <a:p>
            <a:pPr>
              <a:buClr>
                <a:schemeClr val="accent2">
                  <a:lumMod val="50000"/>
                </a:schemeClr>
              </a:buClr>
              <a:buFont typeface="Wingdings" panose="05000000000000000000" pitchFamily="2" charset="2"/>
              <a:buChar char="Ø"/>
            </a:pPr>
            <a:endParaRPr lang="el-GR" dirty="0">
              <a:latin typeface="Arial" charset="0"/>
              <a:ea typeface="Arial" charset="0"/>
              <a:cs typeface="Arial" charset="0"/>
            </a:endParaRPr>
          </a:p>
          <a:p>
            <a:pPr>
              <a:buClr>
                <a:schemeClr val="accent2">
                  <a:lumMod val="50000"/>
                </a:schemeClr>
              </a:buClr>
              <a:buFont typeface="Wingdings" panose="05000000000000000000" pitchFamily="2" charset="2"/>
              <a:buChar char="Ø"/>
            </a:pPr>
            <a:endParaRPr lang="el-GR" dirty="0">
              <a:latin typeface="Arial" charset="0"/>
              <a:ea typeface="Arial" charset="0"/>
              <a:cs typeface="Arial" charset="0"/>
            </a:endParaRPr>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Tree>
    <p:extLst>
      <p:ext uri="{BB962C8B-B14F-4D97-AF65-F5344CB8AC3E}">
        <p14:creationId xmlns:p14="http://schemas.microsoft.com/office/powerpoint/2010/main" val="38643198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880754" y="1132991"/>
            <a:ext cx="8239991" cy="526906"/>
          </a:xfrm>
        </p:spPr>
        <p:txBody>
          <a:bodyPr vert="horz" lIns="91440" tIns="45720" rIns="91440" bIns="45720" rtlCol="0" anchor="ctr">
            <a:noAutofit/>
          </a:bodyPr>
          <a:lstStyle/>
          <a:p>
            <a:pPr algn="ctr"/>
            <a:r>
              <a:rPr lang="el-GR" sz="2400" b="1" dirty="0" smtClean="0">
                <a:solidFill>
                  <a:schemeClr val="accent2">
                    <a:lumMod val="50000"/>
                  </a:schemeClr>
                </a:solidFill>
                <a:latin typeface="Arial" charset="0"/>
                <a:ea typeface="Arial" charset="0"/>
                <a:cs typeface="Arial" charset="0"/>
              </a:rPr>
              <a:t>ΣΤΟΙΧΕΙΑ ΕΠΙΚΟΙΝΩΝΙΑΣ </a:t>
            </a:r>
            <a:endParaRPr lang="en-US" sz="2400" b="1" dirty="0">
              <a:solidFill>
                <a:schemeClr val="accent2">
                  <a:lumMod val="50000"/>
                </a:schemeClr>
              </a:solidFill>
              <a:latin typeface="Arial" charset="0"/>
              <a:ea typeface="Arial" charset="0"/>
              <a:cs typeface="Arial" charset="0"/>
            </a:endParaRPr>
          </a:p>
        </p:txBody>
      </p:sp>
      <p:sp>
        <p:nvSpPr>
          <p:cNvPr id="8" name="Content Placeholder 2"/>
          <p:cNvSpPr>
            <a:spLocks noGrp="1"/>
          </p:cNvSpPr>
          <p:nvPr>
            <p:ph idx="1"/>
          </p:nvPr>
        </p:nvSpPr>
        <p:spPr>
          <a:xfrm>
            <a:off x="24848" y="1651102"/>
            <a:ext cx="6824360" cy="4398008"/>
          </a:xfrm>
        </p:spPr>
        <p:txBody>
          <a:bodyPr>
            <a:noAutofit/>
          </a:bodyPr>
          <a:lstStyle/>
          <a:p>
            <a:pPr>
              <a:spcBef>
                <a:spcPct val="20000"/>
              </a:spcBef>
              <a:buClr>
                <a:schemeClr val="accent2">
                  <a:lumMod val="50000"/>
                </a:schemeClr>
              </a:buClr>
              <a:buFont typeface="Arial" panose="020B0604020202020204" pitchFamily="34" charset="0"/>
              <a:buChar char="•"/>
            </a:pPr>
            <a:r>
              <a:rPr lang="el-GR" sz="1800" b="1" smtClean="0">
                <a:latin typeface="Arial" panose="020B0604020202020204" pitchFamily="34" charset="0"/>
                <a:cs typeface="Arial" panose="020B0604020202020204" pitchFamily="34" charset="0"/>
              </a:rPr>
              <a:t>Επιστημονικά Υπεύθυνος: </a:t>
            </a:r>
            <a:r>
              <a:rPr lang="el-GR" sz="1800" dirty="0" err="1" smtClean="0">
                <a:latin typeface="Arial" panose="020B0604020202020204" pitchFamily="34" charset="0"/>
                <a:cs typeface="Arial" panose="020B0604020202020204" pitchFamily="34" charset="0"/>
              </a:rPr>
              <a:t>Θεοκλής</a:t>
            </a:r>
            <a:r>
              <a:rPr lang="el-GR" sz="1800" dirty="0" smtClean="0">
                <a:latin typeface="Arial" panose="020B0604020202020204" pitchFamily="34" charset="0"/>
                <a:cs typeface="Arial" panose="020B0604020202020204" pitchFamily="34" charset="0"/>
              </a:rPr>
              <a:t> </a:t>
            </a:r>
            <a:r>
              <a:rPr lang="el-GR" sz="1800" dirty="0" err="1" smtClean="0">
                <a:latin typeface="Arial" panose="020B0604020202020204" pitchFamily="34" charset="0"/>
                <a:cs typeface="Arial" panose="020B0604020202020204" pitchFamily="34" charset="0"/>
              </a:rPr>
              <a:t>Καναρέλης</a:t>
            </a:r>
            <a:endParaRPr lang="en-US" sz="1800" b="1"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Arial" panose="020B0604020202020204" pitchFamily="34" charset="0"/>
              <a:buChar char="•"/>
            </a:pPr>
            <a:r>
              <a:rPr lang="el-GR" sz="1800" b="1" dirty="0" smtClean="0">
                <a:latin typeface="Arial" panose="020B0604020202020204" pitchFamily="34" charset="0"/>
                <a:cs typeface="Arial" panose="020B0604020202020204" pitchFamily="34" charset="0"/>
              </a:rPr>
              <a:t>Διοικητική Υποστήριξη: </a:t>
            </a:r>
            <a:r>
              <a:rPr lang="el-GR" sz="1800" dirty="0" smtClean="0">
                <a:latin typeface="Arial" panose="020B0604020202020204" pitchFamily="34" charset="0"/>
                <a:cs typeface="Arial" panose="020B0604020202020204" pitchFamily="34" charset="0"/>
              </a:rPr>
              <a:t>Γραφείο Πρακτικής Άσκησης</a:t>
            </a:r>
            <a:endParaRPr lang="en-US" sz="1800" dirty="0" smtClean="0">
              <a:latin typeface="Arial" panose="020B0604020202020204" pitchFamily="34" charset="0"/>
              <a:cs typeface="Arial" panose="020B0604020202020204" pitchFamily="34" charset="0"/>
            </a:endParaRPr>
          </a:p>
          <a:p>
            <a:pPr>
              <a:spcBef>
                <a:spcPct val="20000"/>
              </a:spcBef>
              <a:buClr>
                <a:schemeClr val="accent2">
                  <a:lumMod val="50000"/>
                </a:schemeClr>
              </a:buClr>
              <a:buFont typeface="Arial" panose="020B0604020202020204" pitchFamily="34" charset="0"/>
              <a:buChar char="•"/>
            </a:pPr>
            <a:r>
              <a:rPr lang="el-GR" sz="1800" b="1" dirty="0" smtClean="0">
                <a:latin typeface="Arial" panose="020B0604020202020204" pitchFamily="34" charset="0"/>
                <a:cs typeface="Arial" panose="020B0604020202020204" pitchFamily="34" charset="0"/>
              </a:rPr>
              <a:t>Στοιχεία επικοινωνίας:</a:t>
            </a:r>
            <a:r>
              <a:rPr lang="el-GR" sz="1800" dirty="0" smtClean="0">
                <a:latin typeface="Arial" panose="020B0604020202020204" pitchFamily="34" charset="0"/>
                <a:cs typeface="Arial" panose="020B0604020202020204" pitchFamily="34" charset="0"/>
              </a:rPr>
              <a:t> </a:t>
            </a:r>
            <a:endParaRPr lang="en-US" sz="1800" dirty="0" smtClean="0">
              <a:latin typeface="Arial" panose="020B0604020202020204" pitchFamily="34" charset="0"/>
              <a:cs typeface="Arial" panose="020B0604020202020204" pitchFamily="34" charset="0"/>
            </a:endParaRPr>
          </a:p>
          <a:p>
            <a:pPr marL="0" indent="0">
              <a:spcBef>
                <a:spcPct val="20000"/>
              </a:spcBef>
              <a:buClr>
                <a:schemeClr val="accent2">
                  <a:lumMod val="50000"/>
                </a:schemeClr>
              </a:buClr>
              <a:buNone/>
            </a:pPr>
            <a:r>
              <a:rPr lang="el-GR" sz="1800" dirty="0" smtClean="0">
                <a:latin typeface="Arial" panose="020B0604020202020204" pitchFamily="34" charset="0"/>
                <a:cs typeface="Arial" panose="020B0604020202020204" pitchFamily="34" charset="0"/>
              </a:rPr>
              <a:t> </a:t>
            </a:r>
            <a:r>
              <a:rPr lang="el-GR" sz="1800" b="1" dirty="0">
                <a:latin typeface="Yu Gothic UI Semibold" panose="020B0700000000000000" pitchFamily="34" charset="-128"/>
                <a:ea typeface="Yu Gothic UI Semibold" panose="020B0700000000000000" pitchFamily="34" charset="-128"/>
              </a:rPr>
              <a:t>☎ </a:t>
            </a:r>
            <a:r>
              <a:rPr lang="el-GR" sz="1800" dirty="0" smtClean="0">
                <a:latin typeface="Arial" panose="020B0604020202020204" pitchFamily="34" charset="0"/>
                <a:cs typeface="Arial" panose="020B0604020202020204" pitchFamily="34" charset="0"/>
              </a:rPr>
              <a:t>24210-06382</a:t>
            </a:r>
            <a:endParaRPr lang="el-GR" sz="1800" dirty="0">
              <a:latin typeface="Arial" panose="020B0604020202020204" pitchFamily="34" charset="0"/>
              <a:cs typeface="Arial" panose="020B0604020202020204" pitchFamily="34" charset="0"/>
            </a:endParaRPr>
          </a:p>
          <a:p>
            <a:pPr marL="0" indent="0">
              <a:spcBef>
                <a:spcPct val="20000"/>
              </a:spcBef>
              <a:buClr>
                <a:schemeClr val="accent2">
                  <a:lumMod val="50000"/>
                </a:schemeClr>
              </a:buClr>
              <a:buNone/>
            </a:pPr>
            <a:r>
              <a:rPr lang="el-GR" sz="1800" b="1" dirty="0" smtClean="0">
                <a:latin typeface="Yu Gothic UI Semibold" panose="020B0700000000000000" pitchFamily="34" charset="-128"/>
                <a:ea typeface="Yu Gothic UI Semibold" panose="020B0700000000000000" pitchFamily="34" charset="-128"/>
              </a:rPr>
              <a:t> @</a:t>
            </a:r>
            <a:r>
              <a:rPr lang="el-GR" sz="180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hlinkClick r:id="rId4"/>
              </a:rPr>
              <a:t>praktiki.arch@uth.gr</a:t>
            </a:r>
            <a:endParaRPr lang="en-US" sz="1800" dirty="0">
              <a:latin typeface="Arial" panose="020B0604020202020204" pitchFamily="34" charset="0"/>
              <a:cs typeface="Arial" panose="020B0604020202020204" pitchFamily="34" charset="0"/>
            </a:endParaRPr>
          </a:p>
          <a:p>
            <a:pPr marL="0" indent="0">
              <a:spcBef>
                <a:spcPct val="20000"/>
              </a:spcBef>
              <a:buClr>
                <a:schemeClr val="accent2">
                  <a:lumMod val="50000"/>
                </a:schemeClr>
              </a:buClr>
              <a:buNone/>
            </a:pPr>
            <a:r>
              <a:rPr lang="en-US" sz="1800" b="1" dirty="0" smtClean="0">
                <a:latin typeface="Arial" panose="020B0604020202020204" pitchFamily="34" charset="0"/>
                <a:cs typeface="Arial" panose="020B0604020202020204" pitchFamily="34" charset="0"/>
              </a:rPr>
              <a:t> Site </a:t>
            </a:r>
            <a:r>
              <a:rPr lang="en-US" sz="1800" dirty="0">
                <a:solidFill>
                  <a:prstClr val="black"/>
                </a:solidFill>
                <a:latin typeface="Arial" charset="0"/>
                <a:ea typeface="Arial" charset="0"/>
                <a:cs typeface="Arial" charset="0"/>
                <a:hlinkClick r:id="rId5"/>
              </a:rPr>
              <a:t>pa.uth.gr</a:t>
            </a:r>
            <a:r>
              <a:rPr lang="en-US" sz="180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pPr marL="0" indent="0">
              <a:spcBef>
                <a:spcPct val="20000"/>
              </a:spcBef>
              <a:buClr>
                <a:schemeClr val="accent2">
                  <a:lumMod val="50000"/>
                </a:schemeClr>
              </a:buClr>
              <a:buNone/>
            </a:pPr>
            <a:r>
              <a:rPr lang="en-US" sz="1800" b="1" dirty="0" smtClean="0">
                <a:latin typeface="Arial" panose="020B0604020202020204" pitchFamily="34" charset="0"/>
                <a:cs typeface="Arial" panose="020B0604020202020204" pitchFamily="34" charset="0"/>
              </a:rPr>
              <a:t> Facebook </a:t>
            </a:r>
            <a:r>
              <a:rPr lang="el-GR" sz="1800" dirty="0">
                <a:solidFill>
                  <a:prstClr val="black"/>
                </a:solidFill>
                <a:latin typeface="Arial" charset="0"/>
                <a:ea typeface="Arial" charset="0"/>
                <a:cs typeface="Arial" charset="0"/>
                <a:hlinkClick r:id="rId6"/>
              </a:rPr>
              <a:t>Γραφείο Πρακτικής Άσκησης Πανεπιστημίου </a:t>
            </a:r>
            <a:r>
              <a:rPr lang="el-GR" sz="1800" dirty="0" smtClean="0">
                <a:solidFill>
                  <a:prstClr val="black"/>
                </a:solidFill>
                <a:latin typeface="Arial" charset="0"/>
                <a:ea typeface="Arial" charset="0"/>
                <a:cs typeface="Arial" charset="0"/>
                <a:hlinkClick r:id="rId6"/>
              </a:rPr>
              <a:t>Θεσσαλίας</a:t>
            </a:r>
            <a:endParaRPr lang="el-GR" sz="1800" dirty="0" smtClean="0">
              <a:solidFill>
                <a:prstClr val="black"/>
              </a:solidFill>
              <a:latin typeface="Arial" charset="0"/>
              <a:ea typeface="Arial" charset="0"/>
              <a:cs typeface="Arial" charset="0"/>
            </a:endParaRPr>
          </a:p>
          <a:p>
            <a:pPr marL="0" indent="0">
              <a:spcBef>
                <a:spcPct val="20000"/>
              </a:spcBef>
              <a:buClr>
                <a:schemeClr val="accent2">
                  <a:lumMod val="50000"/>
                </a:schemeClr>
              </a:buClr>
              <a:buNone/>
            </a:pPr>
            <a:r>
              <a:rPr lang="el-GR" sz="1800" b="1" dirty="0" smtClean="0">
                <a:latin typeface="Arial" panose="020B0604020202020204" pitchFamily="34" charset="0"/>
                <a:cs typeface="Arial" panose="020B0604020202020204" pitchFamily="34" charset="0"/>
              </a:rPr>
              <a:t> Διεύθυνση </a:t>
            </a:r>
            <a:r>
              <a:rPr lang="el-GR" sz="1800" dirty="0">
                <a:latin typeface="Arial" panose="020B0604020202020204" pitchFamily="34" charset="0"/>
                <a:cs typeface="Arial" panose="020B0604020202020204" pitchFamily="34" charset="0"/>
              </a:rPr>
              <a:t>Γιαννιτσών με </a:t>
            </a:r>
            <a:r>
              <a:rPr lang="el-GR" sz="1800" dirty="0" err="1">
                <a:latin typeface="Arial" panose="020B0604020202020204" pitchFamily="34" charset="0"/>
                <a:cs typeface="Arial" panose="020B0604020202020204" pitchFamily="34" charset="0"/>
              </a:rPr>
              <a:t>Λαχανά</a:t>
            </a:r>
            <a:r>
              <a:rPr lang="en-US" sz="1800" dirty="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Συγκρότημα Τσαλαπάτα</a:t>
            </a:r>
          </a:p>
          <a:p>
            <a:pPr>
              <a:spcBef>
                <a:spcPct val="20000"/>
              </a:spcBef>
              <a:buClr>
                <a:schemeClr val="accent2">
                  <a:lumMod val="50000"/>
                </a:schemeClr>
              </a:buClr>
              <a:buFont typeface="Arial" panose="020B0604020202020204" pitchFamily="34" charset="0"/>
              <a:buChar char="•"/>
            </a:pPr>
            <a:r>
              <a:rPr lang="el-GR" sz="1800" b="1" dirty="0" smtClean="0">
                <a:latin typeface="Arial" panose="020B0604020202020204" pitchFamily="34" charset="0"/>
                <a:cs typeface="Arial" panose="020B0604020202020204" pitchFamily="34" charset="0"/>
              </a:rPr>
              <a:t>Ημέρες </a:t>
            </a:r>
            <a:r>
              <a:rPr lang="el-GR" sz="1800" b="1" dirty="0">
                <a:latin typeface="Arial" panose="020B0604020202020204" pitchFamily="34" charset="0"/>
                <a:cs typeface="Arial" panose="020B0604020202020204" pitchFamily="34" charset="0"/>
              </a:rPr>
              <a:t>και ώρες </a:t>
            </a:r>
            <a:r>
              <a:rPr lang="el-GR" sz="1800" b="1" dirty="0" smtClean="0">
                <a:latin typeface="Arial" panose="020B0604020202020204" pitchFamily="34" charset="0"/>
                <a:cs typeface="Arial" panose="020B0604020202020204" pitchFamily="34" charset="0"/>
              </a:rPr>
              <a:t>επικοινωνίας γραφείου: </a:t>
            </a:r>
            <a:endParaRPr lang="el-GR" sz="1800" b="1" dirty="0">
              <a:latin typeface="Arial" panose="020B0604020202020204" pitchFamily="34" charset="0"/>
              <a:cs typeface="Arial" panose="020B0604020202020204" pitchFamily="34" charset="0"/>
            </a:endParaRPr>
          </a:p>
          <a:p>
            <a:pPr marL="0" indent="0">
              <a:spcBef>
                <a:spcPct val="20000"/>
              </a:spcBef>
              <a:buClr>
                <a:schemeClr val="accent2">
                  <a:lumMod val="50000"/>
                </a:schemeClr>
              </a:buClr>
              <a:buNone/>
            </a:pPr>
            <a:r>
              <a:rPr lang="el-GR" sz="1800" b="1" dirty="0" smtClean="0">
                <a:latin typeface="Arial" panose="020B0604020202020204" pitchFamily="34" charset="0"/>
                <a:cs typeface="Arial" panose="020B0604020202020204" pitchFamily="34" charset="0"/>
              </a:rPr>
              <a:t>  </a:t>
            </a:r>
            <a:r>
              <a:rPr lang="el-GR" sz="1800" dirty="0" smtClean="0">
                <a:latin typeface="Arial" panose="020B0604020202020204" pitchFamily="34" charset="0"/>
                <a:cs typeface="Arial" panose="020B0604020202020204" pitchFamily="34" charset="0"/>
              </a:rPr>
              <a:t>Δευτέρα - Παρασκευή 09:00 - 15:00</a:t>
            </a:r>
          </a:p>
          <a:p>
            <a:pPr marL="0" indent="0">
              <a:spcBef>
                <a:spcPct val="20000"/>
              </a:spcBef>
              <a:buClr>
                <a:schemeClr val="accent2">
                  <a:lumMod val="50000"/>
                </a:schemeClr>
              </a:buClr>
              <a:buNone/>
            </a:pPr>
            <a:r>
              <a:rPr lang="el-GR" b="1" dirty="0">
                <a:latin typeface="Arial" panose="020B0604020202020204" pitchFamily="34" charset="0"/>
                <a:cs typeface="Arial" panose="020B0604020202020204" pitchFamily="34" charset="0"/>
              </a:rPr>
              <a:t>Ημέρες και ώρες </a:t>
            </a:r>
            <a:r>
              <a:rPr lang="el-GR" b="1" dirty="0" smtClean="0">
                <a:latin typeface="Arial" panose="020B0604020202020204" pitchFamily="34" charset="0"/>
                <a:cs typeface="Arial" panose="020B0604020202020204" pitchFamily="34" charset="0"/>
              </a:rPr>
              <a:t>υποδοχής φοιτητών: </a:t>
            </a:r>
            <a:endParaRPr lang="el-GR" b="1" dirty="0">
              <a:latin typeface="Arial" panose="020B0604020202020204" pitchFamily="34" charset="0"/>
              <a:cs typeface="Arial" panose="020B0604020202020204" pitchFamily="34" charset="0"/>
            </a:endParaRPr>
          </a:p>
          <a:p>
            <a:pPr marL="0" indent="0">
              <a:spcBef>
                <a:spcPct val="20000"/>
              </a:spcBef>
              <a:buClr>
                <a:schemeClr val="accent2">
                  <a:lumMod val="50000"/>
                </a:schemeClr>
              </a:buClr>
              <a:buNone/>
            </a:pPr>
            <a:r>
              <a:rPr lang="el-GR" dirty="0">
                <a:latin typeface="Arial" panose="020B0604020202020204" pitchFamily="34" charset="0"/>
                <a:cs typeface="Arial" panose="020B0604020202020204" pitchFamily="34" charset="0"/>
              </a:rPr>
              <a:t>Δευτέρα - Παρασκευή </a:t>
            </a:r>
            <a:r>
              <a:rPr lang="el-GR" dirty="0" smtClean="0">
                <a:latin typeface="Arial" panose="020B0604020202020204" pitchFamily="34" charset="0"/>
                <a:cs typeface="Arial" panose="020B0604020202020204" pitchFamily="34" charset="0"/>
              </a:rPr>
              <a:t>10:00 </a:t>
            </a:r>
            <a:r>
              <a:rPr lang="el-GR" dirty="0">
                <a:latin typeface="Arial" panose="020B0604020202020204" pitchFamily="34" charset="0"/>
                <a:cs typeface="Arial" panose="020B0604020202020204" pitchFamily="34" charset="0"/>
              </a:rPr>
              <a:t>- </a:t>
            </a:r>
            <a:r>
              <a:rPr lang="el-GR" dirty="0" smtClean="0">
                <a:latin typeface="Arial" panose="020B0604020202020204" pitchFamily="34" charset="0"/>
                <a:cs typeface="Arial" panose="020B0604020202020204" pitchFamily="34" charset="0"/>
              </a:rPr>
              <a:t>14:00</a:t>
            </a:r>
            <a:endParaRPr lang="el-GR" dirty="0">
              <a:latin typeface="Arial" panose="020B0604020202020204" pitchFamily="34" charset="0"/>
              <a:cs typeface="Arial" panose="020B0604020202020204" pitchFamily="34" charset="0"/>
            </a:endParaRPr>
          </a:p>
          <a:p>
            <a:pPr marL="0" indent="0">
              <a:spcBef>
                <a:spcPct val="20000"/>
              </a:spcBef>
              <a:buClr>
                <a:schemeClr val="accent2">
                  <a:lumMod val="50000"/>
                </a:schemeClr>
              </a:buClr>
              <a:buNone/>
            </a:pPr>
            <a:endParaRPr lang="el-GR" sz="1800" dirty="0" smtClean="0">
              <a:latin typeface="Arial" panose="020B0604020202020204" pitchFamily="34" charset="0"/>
              <a:cs typeface="Arial" panose="020B0604020202020204" pitchFamily="34" charset="0"/>
            </a:endParaRPr>
          </a:p>
          <a:p>
            <a:pPr marL="0" indent="0">
              <a:spcBef>
                <a:spcPct val="20000"/>
              </a:spcBef>
              <a:buClr>
                <a:schemeClr val="accent2">
                  <a:lumMod val="50000"/>
                </a:schemeClr>
              </a:buClr>
              <a:buNone/>
            </a:pPr>
            <a:endParaRPr lang="el-GR" sz="1800" dirty="0" smtClean="0">
              <a:latin typeface="Arial" panose="020B0604020202020204" pitchFamily="34" charset="0"/>
              <a:cs typeface="Arial" panose="020B0604020202020204" pitchFamily="34" charset="0"/>
            </a:endParaRPr>
          </a:p>
          <a:p>
            <a:pPr>
              <a:spcBef>
                <a:spcPct val="20000"/>
              </a:spcBef>
              <a:buClr>
                <a:schemeClr val="accent2">
                  <a:lumMod val="50000"/>
                </a:schemeClr>
              </a:buClr>
              <a:buFont typeface="Arial" panose="020B0604020202020204" pitchFamily="34" charset="0"/>
              <a:buChar char="•"/>
            </a:pPr>
            <a:endParaRPr lang="el-GR" sz="1800" dirty="0">
              <a:latin typeface="Arial" panose="020B0604020202020204" pitchFamily="34" charset="0"/>
              <a:cs typeface="Arial" panose="020B0604020202020204" pitchFamily="34" charset="0"/>
            </a:endParaRPr>
          </a:p>
          <a:p>
            <a:pPr marL="0" indent="0">
              <a:buClr>
                <a:schemeClr val="accent2">
                  <a:lumMod val="50000"/>
                </a:schemeClr>
              </a:buClr>
              <a:buNone/>
            </a:pPr>
            <a:endParaRPr lang="el-GR" sz="1800" dirty="0">
              <a:latin typeface="Arial" panose="020B0604020202020204" pitchFamily="34" charset="0"/>
              <a:ea typeface="Arial" charset="0"/>
              <a:cs typeface="Arial" panose="020B0604020202020204" pitchFamily="34" charset="0"/>
            </a:endParaRPr>
          </a:p>
        </p:txBody>
      </p:sp>
      <p:pic>
        <p:nvPicPr>
          <p:cNvPr id="5" name="Εικόνα 4"/>
          <p:cNvPicPr/>
          <p:nvPr/>
        </p:nvPicPr>
        <p:blipFill rotWithShape="1">
          <a:blip r:embed="rId7"/>
          <a:srcRect l="25939" t="27778" r="44025" b="28241"/>
          <a:stretch/>
        </p:blipFill>
        <p:spPr>
          <a:xfrm>
            <a:off x="6849208" y="1835737"/>
            <a:ext cx="5127444" cy="3943904"/>
          </a:xfrm>
          <a:prstGeom prst="rect">
            <a:avLst/>
          </a:prstGeom>
        </p:spPr>
      </p:pic>
      <p:pic>
        <p:nvPicPr>
          <p:cNvPr id="7" name="Εικόνα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Εικόνα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Tree>
    <p:extLst>
      <p:ext uri="{BB962C8B-B14F-4D97-AF65-F5344CB8AC3E}">
        <p14:creationId xmlns:p14="http://schemas.microsoft.com/office/powerpoint/2010/main" val="11023792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t="-9000" b="-9000"/>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5117034" y="2315660"/>
            <a:ext cx="5621484" cy="747350"/>
          </a:xfrm>
        </p:spPr>
        <p:txBody>
          <a:bodyPr>
            <a:noAutofit/>
          </a:bodyPr>
          <a:lstStyle/>
          <a:p>
            <a:pPr marL="0" indent="0">
              <a:spcBef>
                <a:spcPct val="20000"/>
              </a:spcBef>
              <a:buClr>
                <a:schemeClr val="accent2">
                  <a:lumMod val="50000"/>
                </a:schemeClr>
              </a:buClr>
              <a:buNone/>
            </a:pPr>
            <a:r>
              <a:rPr lang="el-GR" sz="3600" b="1" i="1" dirty="0" smtClean="0">
                <a:solidFill>
                  <a:schemeClr val="bg1"/>
                </a:solidFill>
                <a:latin typeface="Arial" panose="020B0604020202020204" pitchFamily="34" charset="0"/>
                <a:cs typeface="Arial" panose="020B0604020202020204" pitchFamily="34" charset="0"/>
              </a:rPr>
              <a:t>Καλή Αρχή!</a:t>
            </a:r>
            <a:endParaRPr lang="el-GR" sz="3600" b="1" i="1" dirty="0">
              <a:solidFill>
                <a:schemeClr val="bg1"/>
              </a:solidFill>
              <a:latin typeface="Arial" panose="020B0604020202020204" pitchFamily="34" charset="0"/>
              <a:cs typeface="Arial" panose="020B0604020202020204" pitchFamily="34" charset="0"/>
            </a:endParaRPr>
          </a:p>
          <a:p>
            <a:pPr marL="0" indent="0">
              <a:buClr>
                <a:schemeClr val="accent2">
                  <a:lumMod val="50000"/>
                </a:schemeClr>
              </a:buClr>
              <a:buNone/>
            </a:pPr>
            <a:endParaRPr lang="el-GR" sz="3600" b="1" dirty="0">
              <a:solidFill>
                <a:schemeClr val="bg1"/>
              </a:solidFill>
              <a:latin typeface="Arial" panose="020B0604020202020204" pitchFamily="34" charset="0"/>
              <a:ea typeface="Arial" charset="0"/>
              <a:cs typeface="Arial" panose="020B0604020202020204" pitchFamily="34" charset="0"/>
            </a:endParaRPr>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97193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87753" y="1427453"/>
            <a:ext cx="9467361" cy="603569"/>
          </a:xfrm>
        </p:spPr>
        <p:txBody>
          <a:bodyPr vert="horz" lIns="91440" tIns="45720" rIns="91440" bIns="45720" rtlCol="0" anchor="ctr">
            <a:noAutofit/>
          </a:bodyPr>
          <a:lstStyle/>
          <a:p>
            <a:pPr algn="ctr"/>
            <a:r>
              <a:rPr lang="el-GR" sz="2400" b="1" dirty="0">
                <a:solidFill>
                  <a:schemeClr val="accent2">
                    <a:lumMod val="50000"/>
                  </a:schemeClr>
                </a:solidFill>
                <a:latin typeface="Arial" charset="0"/>
                <a:ea typeface="Arial" charset="0"/>
                <a:cs typeface="Arial" charset="0"/>
              </a:rPr>
              <a:t>ΧΑΡΑΚΤΗΡΙΣΤΙΚΑ </a:t>
            </a:r>
            <a:r>
              <a:rPr lang="el-GR" sz="2400" b="1" dirty="0" smtClean="0">
                <a:solidFill>
                  <a:schemeClr val="accent2">
                    <a:lumMod val="50000"/>
                  </a:schemeClr>
                </a:solidFill>
                <a:latin typeface="Arial" charset="0"/>
                <a:ea typeface="Arial" charset="0"/>
                <a:cs typeface="Arial" charset="0"/>
              </a:rPr>
              <a:t>Π</a:t>
            </a:r>
            <a:r>
              <a:rPr lang="en-US" sz="2400" b="1" dirty="0" smtClean="0">
                <a:solidFill>
                  <a:schemeClr val="accent2">
                    <a:lumMod val="50000"/>
                  </a:schemeClr>
                </a:solidFill>
                <a:latin typeface="Arial" charset="0"/>
                <a:ea typeface="Arial" charset="0"/>
                <a:cs typeface="Arial" charset="0"/>
              </a:rPr>
              <a:t>.</a:t>
            </a:r>
            <a:r>
              <a:rPr lang="el-GR" sz="2400" b="1" dirty="0" smtClean="0">
                <a:solidFill>
                  <a:schemeClr val="accent2">
                    <a:lumMod val="50000"/>
                  </a:schemeClr>
                </a:solidFill>
                <a:latin typeface="Arial" charset="0"/>
                <a:ea typeface="Arial" charset="0"/>
                <a:cs typeface="Arial" charset="0"/>
              </a:rPr>
              <a:t>Α</a:t>
            </a:r>
            <a:r>
              <a:rPr lang="en-US" sz="2400" b="1" dirty="0" smtClean="0">
                <a:solidFill>
                  <a:schemeClr val="accent2">
                    <a:lumMod val="50000"/>
                  </a:schemeClr>
                </a:solidFill>
                <a:latin typeface="Arial" charset="0"/>
                <a:ea typeface="Arial" charset="0"/>
                <a:cs typeface="Arial" charset="0"/>
              </a:rPr>
              <a:t>.</a:t>
            </a:r>
            <a:r>
              <a:rPr lang="el-GR" sz="2400" b="1" dirty="0" smtClean="0">
                <a:solidFill>
                  <a:schemeClr val="accent2">
                    <a:lumMod val="50000"/>
                  </a:schemeClr>
                </a:solidFill>
                <a:latin typeface="Arial" charset="0"/>
                <a:ea typeface="Arial" charset="0"/>
                <a:cs typeface="Arial" charset="0"/>
              </a:rPr>
              <a:t> ΚΑΙ </a:t>
            </a:r>
            <a:r>
              <a:rPr lang="el-GR" sz="2400" b="1" dirty="0">
                <a:solidFill>
                  <a:schemeClr val="accent2">
                    <a:lumMod val="50000"/>
                  </a:schemeClr>
                </a:solidFill>
                <a:latin typeface="Arial" charset="0"/>
                <a:ea typeface="Arial" charset="0"/>
                <a:cs typeface="Arial" charset="0"/>
              </a:rPr>
              <a:t>ΠΡΟΫΠΟΘΕΣΕΙΣ ΣΥΜΜΕΤΟΧΗΣ</a:t>
            </a: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1093528" y="1860543"/>
            <a:ext cx="10585938" cy="4276786"/>
          </a:xfrm>
        </p:spPr>
        <p:txBody>
          <a:bodyPr>
            <a:noAutofit/>
          </a:bodyPr>
          <a:lstStyle/>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Είναι προαιρετική και λαμβάνει 2 μονάδες ECTS που αναγράφονται στο Παράρτημα</a:t>
            </a:r>
          </a:p>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Διαρκεί 2 μήνες και πραγματοποιείται από Ιούλιο έως και Σεπτέμβριο</a:t>
            </a:r>
          </a:p>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Συμμετέχουν φοιτητές έχουν συμπληρώσει το 2ο έτος σπουδών ή έχουν συγκεντρώσει τουλάχιστον 60 ECTS </a:t>
            </a:r>
          </a:p>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Πραγματοποιείται κυρίως σε ιδιωτικούς φορείς (γραφεία αρχιτεκτονικής, γραφιστικής, εργαστήρια καλλιτεχνών, βίντεο </a:t>
            </a:r>
            <a:r>
              <a:rPr lang="el-GR" dirty="0" err="1">
                <a:latin typeface="Arial" panose="020B0604020202020204" pitchFamily="34" charset="0"/>
                <a:cs typeface="Arial" panose="020B0604020202020204" pitchFamily="34" charset="0"/>
              </a:rPr>
              <a:t>κ.α</a:t>
            </a:r>
            <a:r>
              <a:rPr lang="el-GR" dirty="0">
                <a:latin typeface="Arial" panose="020B0604020202020204" pitchFamily="34" charset="0"/>
                <a:cs typeface="Arial" panose="020B0604020202020204" pitchFamily="34" charset="0"/>
              </a:rPr>
              <a:t>)</a:t>
            </a:r>
          </a:p>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Δεν συμμετέχουν εργαζόμενοι στο δημόσιο τομέα και σε σώματα ασφαλείας και όσοι έχουν συμμετάσχει σε άλλη Πράξη του Επιχειρησιακού Προγράμματος  «Ανταγωνιστικότητα, Επιχειρηματικότητα  και Καινοτομία, 2014-2020» (</a:t>
            </a:r>
            <a:r>
              <a:rPr lang="el-GR" dirty="0" err="1">
                <a:latin typeface="Arial" panose="020B0604020202020204" pitchFamily="34" charset="0"/>
                <a:cs typeface="Arial" panose="020B0604020202020204" pitchFamily="34" charset="0"/>
              </a:rPr>
              <a:t>ΕΠΑνΕΚ</a:t>
            </a:r>
            <a:r>
              <a:rPr lang="el-GR" dirty="0">
                <a:latin typeface="Arial" panose="020B0604020202020204" pitchFamily="34" charset="0"/>
                <a:cs typeface="Arial" panose="020B0604020202020204" pitchFamily="34" charset="0"/>
              </a:rPr>
              <a:t> 2014-2020)</a:t>
            </a:r>
          </a:p>
          <a:p>
            <a:pPr marL="0" indent="0">
              <a:lnSpc>
                <a:spcPct val="150000"/>
              </a:lnSpc>
              <a:spcBef>
                <a:spcPct val="20000"/>
              </a:spcBef>
              <a:buClr>
                <a:schemeClr val="accent2">
                  <a:lumMod val="50000"/>
                </a:schemeClr>
              </a:buClr>
              <a:buNone/>
            </a:pPr>
            <a:r>
              <a:rPr lang="el-GR" sz="1800" dirty="0" smtClean="0">
                <a:latin typeface="Arial" panose="020B0604020202020204" pitchFamily="34" charset="0"/>
                <a:cs typeface="Arial" panose="020B0604020202020204" pitchFamily="34" charset="0"/>
              </a:rPr>
              <a:t> </a:t>
            </a:r>
            <a:endParaRPr lang="el-GR" sz="1800" dirty="0">
              <a:latin typeface="Arial" panose="020B0604020202020204" pitchFamily="34" charset="0"/>
              <a:cs typeface="Arial" panose="020B0604020202020204" pitchFamily="34" charset="0"/>
            </a:endParaRPr>
          </a:p>
          <a:p>
            <a:pPr>
              <a:lnSpc>
                <a:spcPct val="150000"/>
              </a:lnSpc>
              <a:spcBef>
                <a:spcPct val="20000"/>
              </a:spcBef>
              <a:buClr>
                <a:schemeClr val="accent2">
                  <a:lumMod val="50000"/>
                </a:schemeClr>
              </a:buClr>
              <a:buFont typeface="Wingdings" panose="05000000000000000000" pitchFamily="2" charset="2"/>
              <a:buChar char="Ø"/>
            </a:pPr>
            <a:endParaRPr lang="el-GR" sz="1800" dirty="0" smtClean="0">
              <a:latin typeface="Arial" panose="020B0604020202020204" pitchFamily="34" charset="0"/>
              <a:cs typeface="Arial" panose="020B0604020202020204" pitchFamily="34" charset="0"/>
            </a:endParaRPr>
          </a:p>
          <a:p>
            <a:pPr>
              <a:lnSpc>
                <a:spcPct val="150000"/>
              </a:lnSpc>
              <a:spcBef>
                <a:spcPct val="20000"/>
              </a:spcBef>
              <a:buClr>
                <a:schemeClr val="accent2">
                  <a:lumMod val="50000"/>
                </a:schemeClr>
              </a:buClr>
              <a:buFont typeface="Wingdings" panose="05000000000000000000" pitchFamily="2" charset="2"/>
              <a:buChar char="Ø"/>
            </a:pPr>
            <a:endParaRPr lang="el-GR" sz="1800" dirty="0">
              <a:latin typeface="Arial" panose="020B0604020202020204" pitchFamily="34"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Εικόνα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7608" y="6007987"/>
            <a:ext cx="7045112" cy="878046"/>
          </a:xfrm>
          <a:prstGeom prst="rect">
            <a:avLst/>
          </a:prstGeom>
        </p:spPr>
      </p:pic>
    </p:spTree>
    <p:extLst>
      <p:ext uri="{BB962C8B-B14F-4D97-AF65-F5344CB8AC3E}">
        <p14:creationId xmlns:p14="http://schemas.microsoft.com/office/powerpoint/2010/main" val="563257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87753" y="1031799"/>
            <a:ext cx="9467361" cy="603569"/>
          </a:xfrm>
        </p:spPr>
        <p:txBody>
          <a:bodyPr vert="horz" lIns="91440" tIns="45720" rIns="91440" bIns="45720" rtlCol="0" anchor="ctr">
            <a:noAutofit/>
          </a:bodyPr>
          <a:lstStyle/>
          <a:p>
            <a:pPr algn="ctr"/>
            <a:r>
              <a:rPr lang="el-GR" sz="2400" b="1" dirty="0" smtClean="0">
                <a:solidFill>
                  <a:schemeClr val="accent2">
                    <a:lumMod val="50000"/>
                  </a:schemeClr>
                </a:solidFill>
                <a:latin typeface="Arial" charset="0"/>
                <a:ea typeface="Arial" charset="0"/>
                <a:cs typeface="Arial" charset="0"/>
              </a:rPr>
              <a:t>ΓΙΑΤΙ ΝΑ ΚΑΝΩ ΠΡΑΚΤΙΚΗ;</a:t>
            </a: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1093528" y="1477108"/>
            <a:ext cx="10585938" cy="4739054"/>
          </a:xfrm>
        </p:spPr>
        <p:txBody>
          <a:bodyPr>
            <a:noAutofit/>
          </a:bodyPr>
          <a:lstStyle/>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Εφαρμογή στην πράξη των ακαδημαϊκών γνώσεων</a:t>
            </a:r>
          </a:p>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Παρέχει τα κατάλληλα ερεθίσματα για τον προγραμματισμό των επόμενων βημάτων αναφορικά με την μετεκπαίδευσή και την εξειδίκευσή</a:t>
            </a:r>
          </a:p>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«Οικοδομείται» από προπτυχιακό επίπεδο το βιογραφικό σας</a:t>
            </a:r>
          </a:p>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«Επίσημη» εμπειρία στο χώρο της εργασίας</a:t>
            </a:r>
            <a:endParaRPr lang="en-US" dirty="0">
              <a:latin typeface="Arial" panose="020B0604020202020204" pitchFamily="34" charset="0"/>
              <a:cs typeface="Arial" panose="020B0604020202020204" pitchFamily="34" charset="0"/>
            </a:endParaRPr>
          </a:p>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Ανάπτυξη επαγγελματικής συνείδησης, δεξιοτήτων συνεργασίας, επικοινωνίας, ανάληψης πρωτοβουλίας</a:t>
            </a:r>
          </a:p>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Εξοικείωση με τη διαδικασία εύρεσης εργασίας (συνεντεύξεις, αποστολή βιογραφικών)</a:t>
            </a:r>
          </a:p>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 Ορισμένοι φορείς επιλέγουν να απασχολήσουν τους φοιτητές και μετά την Πρακτική τους</a:t>
            </a:r>
          </a:p>
          <a:p>
            <a:pPr>
              <a:lnSpc>
                <a:spcPct val="150000"/>
              </a:lnSpc>
              <a:spcBef>
                <a:spcPct val="20000"/>
              </a:spcBef>
              <a:buClr>
                <a:schemeClr val="accent2">
                  <a:lumMod val="50000"/>
                </a:schemeClr>
              </a:buClr>
              <a:buFont typeface="Wingdings" panose="05000000000000000000" pitchFamily="2" charset="2"/>
              <a:buChar char="Ø"/>
            </a:pPr>
            <a:endParaRPr lang="el-GR" sz="1800" dirty="0" smtClean="0">
              <a:latin typeface="Arial" panose="020B0604020202020204" pitchFamily="34" charset="0"/>
              <a:cs typeface="Arial" panose="020B0604020202020204" pitchFamily="34" charset="0"/>
            </a:endParaRPr>
          </a:p>
          <a:p>
            <a:pPr>
              <a:lnSpc>
                <a:spcPct val="150000"/>
              </a:lnSpc>
              <a:spcBef>
                <a:spcPct val="20000"/>
              </a:spcBef>
              <a:buClr>
                <a:schemeClr val="accent2">
                  <a:lumMod val="50000"/>
                </a:schemeClr>
              </a:buClr>
              <a:buFont typeface="Wingdings" panose="05000000000000000000" pitchFamily="2" charset="2"/>
              <a:buChar char="Ø"/>
            </a:pPr>
            <a:endParaRPr lang="el-GR" sz="1800" dirty="0">
              <a:latin typeface="Arial" panose="020B0604020202020204" pitchFamily="34"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Εικόνα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7608" y="6007987"/>
            <a:ext cx="7045112" cy="878046"/>
          </a:xfrm>
          <a:prstGeom prst="rect">
            <a:avLst/>
          </a:prstGeom>
        </p:spPr>
      </p:pic>
    </p:spTree>
    <p:extLst>
      <p:ext uri="{BB962C8B-B14F-4D97-AF65-F5344CB8AC3E}">
        <p14:creationId xmlns:p14="http://schemas.microsoft.com/office/powerpoint/2010/main" val="3204748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
        <p:nvSpPr>
          <p:cNvPr id="8" name="TextBox 7"/>
          <p:cNvSpPr txBox="1"/>
          <p:nvPr/>
        </p:nvSpPr>
        <p:spPr>
          <a:xfrm>
            <a:off x="1725301" y="887158"/>
            <a:ext cx="8271101" cy="461665"/>
          </a:xfrm>
          <a:prstGeom prst="rect">
            <a:avLst/>
          </a:prstGeom>
          <a:noFill/>
        </p:spPr>
        <p:txBody>
          <a:bodyPr wrap="square" rtlCol="0">
            <a:spAutoFit/>
          </a:bodyPr>
          <a:lstStyle/>
          <a:p>
            <a:pPr marL="274320" marR="0" lvl="1" indent="0" algn="ctr" defTabSz="914400" rtl="0" eaLnBrk="1" fontAlgn="auto" latinLnBrk="0" hangingPunct="1">
              <a:lnSpc>
                <a:spcPct val="100000"/>
              </a:lnSpc>
              <a:spcBef>
                <a:spcPct val="20000"/>
              </a:spcBef>
              <a:spcAft>
                <a:spcPts val="0"/>
              </a:spcAft>
              <a:buClr>
                <a:srgbClr val="009DD9">
                  <a:lumMod val="50000"/>
                </a:srgbClr>
              </a:buClr>
              <a:buSzTx/>
              <a:buFontTx/>
              <a:buNone/>
              <a:tabLst/>
              <a:defRPr/>
            </a:pPr>
            <a: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ΒΗΜΑ 1: Αίτηση Εκδήλωσης Ενδιαφέροντος</a:t>
            </a:r>
          </a:p>
        </p:txBody>
      </p:sp>
      <p:sp>
        <p:nvSpPr>
          <p:cNvPr id="9" name="Ορθογώνιο 8"/>
          <p:cNvSpPr/>
          <p:nvPr/>
        </p:nvSpPr>
        <p:spPr>
          <a:xfrm>
            <a:off x="1745938" y="5658488"/>
            <a:ext cx="109517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pa.uth.gr</a:t>
            </a: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10" name="TextBox 9"/>
          <p:cNvSpPr txBox="1"/>
          <p:nvPr/>
        </p:nvSpPr>
        <p:spPr>
          <a:xfrm>
            <a:off x="569277" y="5680821"/>
            <a:ext cx="1628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Πάτα εδώ:</a:t>
            </a: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pic>
        <p:nvPicPr>
          <p:cNvPr id="2" name="Εικόνα 1"/>
          <p:cNvPicPr>
            <a:picLocks noChangeAspect="1"/>
          </p:cNvPicPr>
          <p:nvPr/>
        </p:nvPicPr>
        <p:blipFill rotWithShape="1">
          <a:blip r:embed="rId6">
            <a:extLst>
              <a:ext uri="{28A0092B-C50C-407E-A947-70E740481C1C}">
                <a14:useLocalDpi xmlns:a14="http://schemas.microsoft.com/office/drawing/2010/main" val="0"/>
              </a:ext>
            </a:extLst>
          </a:blip>
          <a:srcRect r="17158"/>
          <a:stretch/>
        </p:blipFill>
        <p:spPr>
          <a:xfrm>
            <a:off x="3125875" y="1341018"/>
            <a:ext cx="5710396" cy="4776645"/>
          </a:xfrm>
          <a:prstGeom prst="rect">
            <a:avLst/>
          </a:prstGeom>
        </p:spPr>
      </p:pic>
      <p:sp>
        <p:nvSpPr>
          <p:cNvPr id="12" name="Στρογγυλεμένο ορθογώνιο 11"/>
          <p:cNvSpPr/>
          <p:nvPr/>
        </p:nvSpPr>
        <p:spPr>
          <a:xfrm>
            <a:off x="5623495" y="2549641"/>
            <a:ext cx="1014664" cy="290271"/>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13" name="Στρογγυλεμένο ορθογώνιο 12"/>
          <p:cNvSpPr/>
          <p:nvPr/>
        </p:nvSpPr>
        <p:spPr>
          <a:xfrm>
            <a:off x="8183128" y="2055580"/>
            <a:ext cx="653143"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2243553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155935" y="1461439"/>
            <a:ext cx="8239991" cy="526906"/>
          </a:xfrm>
        </p:spPr>
        <p:txBody>
          <a:bodyPr vert="horz" lIns="91440" tIns="45720" rIns="91440" bIns="45720" rtlCol="0" anchor="ctr">
            <a:noAutofit/>
          </a:bodyPr>
          <a:lstStyle/>
          <a:p>
            <a:pPr algn="ctr"/>
            <a:r>
              <a:rPr lang="el-GR" sz="2400" b="1" dirty="0" smtClean="0">
                <a:solidFill>
                  <a:schemeClr val="accent2">
                    <a:lumMod val="50000"/>
                  </a:schemeClr>
                </a:solidFill>
                <a:latin typeface="Arial" charset="0"/>
                <a:ea typeface="Arial" charset="0"/>
                <a:cs typeface="Arial" charset="0"/>
              </a:rPr>
              <a:t>ΒΗΜΑΤΑ ΠΡΑΚΤΙΚΗΣ ΑΣΚΗΣΗΣ</a:t>
            </a: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112598" y="1988345"/>
            <a:ext cx="12095018" cy="4304501"/>
          </a:xfrm>
        </p:spPr>
        <p:txBody>
          <a:bodyPr>
            <a:noAutofit/>
          </a:bodyPr>
          <a:lstStyle/>
          <a:p>
            <a:pPr marL="274320" lvl="1" indent="0" algn="ctr">
              <a:spcBef>
                <a:spcPct val="20000"/>
              </a:spcBef>
              <a:buClr>
                <a:schemeClr val="accent2">
                  <a:lumMod val="50000"/>
                </a:schemeClr>
              </a:buClr>
              <a:buNone/>
            </a:pPr>
            <a:r>
              <a:rPr lang="el-GR" sz="2400" b="1" u="sng" dirty="0">
                <a:solidFill>
                  <a:schemeClr val="accent1"/>
                </a:solidFill>
                <a:latin typeface="Arial" panose="020B0604020202020204" pitchFamily="34" charset="0"/>
                <a:ea typeface="+mj-ea"/>
                <a:cs typeface="Arial" panose="020B0604020202020204" pitchFamily="34" charset="0"/>
              </a:rPr>
              <a:t>ΒΗΜΑ 1: Αίτηση </a:t>
            </a:r>
            <a:r>
              <a:rPr lang="el-GR" sz="2400" b="1" u="sng" dirty="0" smtClean="0">
                <a:solidFill>
                  <a:schemeClr val="accent1"/>
                </a:solidFill>
                <a:latin typeface="Arial" panose="020B0604020202020204" pitchFamily="34" charset="0"/>
                <a:ea typeface="+mj-ea"/>
                <a:cs typeface="Arial" panose="020B0604020202020204" pitchFamily="34" charset="0"/>
              </a:rPr>
              <a:t>Εκδήλωσης </a:t>
            </a:r>
            <a:r>
              <a:rPr lang="el-GR" sz="2400" b="1" u="sng" dirty="0">
                <a:solidFill>
                  <a:schemeClr val="accent1"/>
                </a:solidFill>
                <a:latin typeface="Arial" panose="020B0604020202020204" pitchFamily="34" charset="0"/>
                <a:ea typeface="+mj-ea"/>
                <a:cs typeface="Arial" panose="020B0604020202020204" pitchFamily="34" charset="0"/>
              </a:rPr>
              <a:t>Ενδιαφέροντος</a:t>
            </a:r>
          </a:p>
          <a:p>
            <a:pPr>
              <a:buClr>
                <a:schemeClr val="accent2">
                  <a:lumMod val="50000"/>
                </a:schemeClr>
              </a:buClr>
              <a:buFont typeface="Wingdings" panose="05000000000000000000" pitchFamily="2" charset="2"/>
              <a:buChar char="Ø"/>
            </a:pPr>
            <a:r>
              <a:rPr lang="el-GR" dirty="0">
                <a:latin typeface="Arial" panose="020B0604020202020204" pitchFamily="34" charset="0"/>
                <a:ea typeface="Arial" charset="0"/>
                <a:cs typeface="Arial" panose="020B0604020202020204" pitchFamily="34" charset="0"/>
              </a:rPr>
              <a:t>Είσοδος στο www.pa.uth.gr με τα στοιχεία του </a:t>
            </a:r>
            <a:r>
              <a:rPr lang="el-GR" dirty="0" err="1">
                <a:latin typeface="Arial" panose="020B0604020202020204" pitchFamily="34" charset="0"/>
                <a:ea typeface="Arial" charset="0"/>
                <a:cs typeface="Arial" panose="020B0604020202020204" pitchFamily="34" charset="0"/>
              </a:rPr>
              <a:t>Ευδόξου</a:t>
            </a:r>
            <a:r>
              <a:rPr lang="el-GR" dirty="0">
                <a:latin typeface="Arial" panose="020B0604020202020204" pitchFamily="34" charset="0"/>
                <a:ea typeface="Arial" charset="0"/>
                <a:cs typeface="Arial" panose="020B0604020202020204" pitchFamily="34" charset="0"/>
              </a:rPr>
              <a:t> &amp; ηλεκτρονική συμπλήρωση της </a:t>
            </a:r>
            <a:r>
              <a:rPr lang="el-GR" b="1" dirty="0">
                <a:latin typeface="Arial" panose="020B0604020202020204" pitchFamily="34" charset="0"/>
                <a:ea typeface="Arial" charset="0"/>
                <a:cs typeface="Arial" panose="020B0604020202020204" pitchFamily="34" charset="0"/>
              </a:rPr>
              <a:t>«Αίτηση –Εκδήλωση Ενδιαφέροντος» </a:t>
            </a:r>
            <a:r>
              <a:rPr lang="el-GR" dirty="0">
                <a:latin typeface="Arial" panose="020B0604020202020204" pitchFamily="34" charset="0"/>
                <a:ea typeface="Arial" charset="0"/>
                <a:cs typeface="Arial" panose="020B0604020202020204" pitchFamily="34" charset="0"/>
              </a:rPr>
              <a:t>από το μενού </a:t>
            </a:r>
            <a:r>
              <a:rPr lang="el-GR" b="1" dirty="0">
                <a:latin typeface="Arial" panose="020B0604020202020204" pitchFamily="34" charset="0"/>
                <a:ea typeface="Arial" charset="0"/>
                <a:cs typeface="Arial" panose="020B0604020202020204" pitchFamily="34" charset="0"/>
              </a:rPr>
              <a:t>«Φοιτητές». </a:t>
            </a:r>
            <a:r>
              <a:rPr lang="el-GR" b="1" u="sng" dirty="0">
                <a:solidFill>
                  <a:srgbClr val="FF0000"/>
                </a:solidFill>
                <a:latin typeface="Arial" panose="020B0604020202020204" pitchFamily="34" charset="0"/>
                <a:ea typeface="Arial" charset="0"/>
                <a:cs typeface="Arial" panose="020B0604020202020204" pitchFamily="34" charset="0"/>
              </a:rPr>
              <a:t>Προθεσμία υποβολής </a:t>
            </a:r>
            <a:r>
              <a:rPr lang="el-GR" b="1" u="sng" dirty="0" smtClean="0">
                <a:solidFill>
                  <a:srgbClr val="FF0000"/>
                </a:solidFill>
                <a:latin typeface="Arial" panose="020B0604020202020204" pitchFamily="34" charset="0"/>
                <a:ea typeface="Arial" charset="0"/>
                <a:cs typeface="Arial" panose="020B0604020202020204" pitchFamily="34" charset="0"/>
              </a:rPr>
              <a:t>από 27 Φεβρουαρίου </a:t>
            </a:r>
            <a:r>
              <a:rPr lang="el-GR" b="1" u="sng" dirty="0" smtClean="0">
                <a:solidFill>
                  <a:srgbClr val="FF0000"/>
                </a:solidFill>
                <a:latin typeface="Arial" panose="020B0604020202020204" pitchFamily="34" charset="0"/>
                <a:ea typeface="Arial" charset="0"/>
                <a:cs typeface="Arial" panose="020B0604020202020204" pitchFamily="34" charset="0"/>
              </a:rPr>
              <a:t>και </a:t>
            </a:r>
            <a:r>
              <a:rPr lang="el-GR" b="1" u="sng" dirty="0">
                <a:solidFill>
                  <a:srgbClr val="FF0000"/>
                </a:solidFill>
                <a:latin typeface="Arial" panose="020B0604020202020204" pitchFamily="34" charset="0"/>
                <a:ea typeface="Arial" charset="0"/>
                <a:cs typeface="Arial" panose="020B0604020202020204" pitchFamily="34" charset="0"/>
              </a:rPr>
              <a:t>ώρα 9:00 έως </a:t>
            </a:r>
            <a:r>
              <a:rPr lang="el-GR" b="1" u="sng" dirty="0" smtClean="0">
                <a:solidFill>
                  <a:srgbClr val="FF0000"/>
                </a:solidFill>
                <a:latin typeface="Arial" panose="020B0604020202020204" pitchFamily="34" charset="0"/>
                <a:ea typeface="Arial" charset="0"/>
                <a:cs typeface="Arial" panose="020B0604020202020204" pitchFamily="34" charset="0"/>
              </a:rPr>
              <a:t> 12 Μαρτίου </a:t>
            </a:r>
            <a:r>
              <a:rPr lang="el-GR" b="1" u="sng" dirty="0" smtClean="0">
                <a:solidFill>
                  <a:srgbClr val="FF0000"/>
                </a:solidFill>
                <a:latin typeface="Arial" panose="020B0604020202020204" pitchFamily="34" charset="0"/>
                <a:ea typeface="Arial" charset="0"/>
                <a:cs typeface="Arial" panose="020B0604020202020204" pitchFamily="34" charset="0"/>
              </a:rPr>
              <a:t>και </a:t>
            </a:r>
            <a:r>
              <a:rPr lang="el-GR" b="1" u="sng" dirty="0">
                <a:solidFill>
                  <a:srgbClr val="FF0000"/>
                </a:solidFill>
                <a:latin typeface="Arial" panose="020B0604020202020204" pitchFamily="34" charset="0"/>
                <a:ea typeface="Arial" charset="0"/>
                <a:cs typeface="Arial" panose="020B0604020202020204" pitchFamily="34" charset="0"/>
              </a:rPr>
              <a:t>ώρα </a:t>
            </a:r>
            <a:r>
              <a:rPr lang="el-GR" b="1" u="sng" dirty="0" smtClean="0">
                <a:solidFill>
                  <a:srgbClr val="FF0000"/>
                </a:solidFill>
                <a:latin typeface="Arial" panose="020B0604020202020204" pitchFamily="34" charset="0"/>
                <a:ea typeface="Arial" charset="0"/>
                <a:cs typeface="Arial" panose="020B0604020202020204" pitchFamily="34" charset="0"/>
              </a:rPr>
              <a:t>14:00</a:t>
            </a:r>
            <a:r>
              <a:rPr lang="el-GR" b="1" u="sng" dirty="0">
                <a:solidFill>
                  <a:srgbClr val="FF0000"/>
                </a:solidFill>
                <a:latin typeface="Arial" panose="020B0604020202020204" pitchFamily="34" charset="0"/>
                <a:ea typeface="Arial" charset="0"/>
                <a:cs typeface="Arial" panose="020B0604020202020204" pitchFamily="34" charset="0"/>
              </a:rPr>
              <a:t>.</a:t>
            </a:r>
          </a:p>
          <a:p>
            <a:pPr>
              <a:buClr>
                <a:schemeClr val="accent2">
                  <a:lumMod val="50000"/>
                </a:schemeClr>
              </a:buClr>
              <a:buFont typeface="Wingdings" panose="05000000000000000000" pitchFamily="2" charset="2"/>
              <a:buChar char="Ø"/>
            </a:pPr>
            <a:r>
              <a:rPr lang="el-GR" dirty="0" smtClean="0">
                <a:latin typeface="Arial" panose="020B0604020202020204" pitchFamily="34" charset="0"/>
                <a:ea typeface="Arial" charset="0"/>
                <a:cs typeface="Arial" panose="020B0604020202020204" pitchFamily="34" charset="0"/>
              </a:rPr>
              <a:t>Αξιολόγηση </a:t>
            </a:r>
            <a:r>
              <a:rPr lang="el-GR" dirty="0">
                <a:latin typeface="Arial" panose="020B0604020202020204" pitchFamily="34" charset="0"/>
                <a:ea typeface="Arial" charset="0"/>
                <a:cs typeface="Arial" panose="020B0604020202020204" pitchFamily="34" charset="0"/>
              </a:rPr>
              <a:t>αιτήσεων από την Επιτροπή Αξιολόγησης του Τμήματος</a:t>
            </a:r>
            <a:r>
              <a:rPr lang="el-GR" b="1" dirty="0">
                <a:latin typeface="Arial" panose="020B0604020202020204" pitchFamily="34" charset="0"/>
                <a:ea typeface="Arial" charset="0"/>
                <a:cs typeface="Arial" panose="020B0604020202020204" pitchFamily="34" charset="0"/>
              </a:rPr>
              <a:t>, Ανακοίνωση αποτελεσμάτων </a:t>
            </a:r>
            <a:r>
              <a:rPr lang="el-GR" dirty="0" smtClean="0">
                <a:latin typeface="Arial" panose="020B0604020202020204" pitchFamily="34" charset="0"/>
                <a:ea typeface="Arial" charset="0"/>
                <a:cs typeface="Arial" panose="020B0604020202020204" pitchFamily="34" charset="0"/>
              </a:rPr>
              <a:t>στην </a:t>
            </a:r>
            <a:r>
              <a:rPr lang="el-GR" dirty="0">
                <a:latin typeface="Arial" panose="020B0604020202020204" pitchFamily="34" charset="0"/>
                <a:ea typeface="Arial" charset="0"/>
                <a:cs typeface="Arial" panose="020B0604020202020204" pitchFamily="34" charset="0"/>
              </a:rPr>
              <a:t>Ιστοσελίδα Τμήματος και του Γραφείου Πρακτικής. Περίοδος ενστάσεων </a:t>
            </a:r>
            <a:r>
              <a:rPr lang="el-GR" dirty="0" smtClean="0">
                <a:latin typeface="Arial" panose="020B0604020202020204" pitchFamily="34" charset="0"/>
                <a:ea typeface="Arial" charset="0"/>
                <a:cs typeface="Arial" panose="020B0604020202020204" pitchFamily="34" charset="0"/>
              </a:rPr>
              <a:t>5 εργάσιμες μέρες από την ανακοίνωση των αποτελεσμάτων.</a:t>
            </a:r>
          </a:p>
          <a:p>
            <a:pPr marL="0" indent="0">
              <a:buClr>
                <a:schemeClr val="accent2">
                  <a:lumMod val="50000"/>
                </a:schemeClr>
              </a:buClr>
              <a:buNone/>
            </a:pPr>
            <a:r>
              <a:rPr lang="el-GR" i="1" dirty="0" err="1">
                <a:latin typeface="Arial" panose="020B0604020202020204" pitchFamily="34" charset="0"/>
                <a:cs typeface="Arial" panose="020B0604020202020204" pitchFamily="34" charset="0"/>
              </a:rPr>
              <a:t>Μοριοδότηση</a:t>
            </a:r>
            <a:r>
              <a:rPr lang="el-GR" i="1" dirty="0">
                <a:latin typeface="Arial" panose="020B0604020202020204" pitchFamily="34" charset="0"/>
                <a:cs typeface="Arial" panose="020B0604020202020204" pitchFamily="34" charset="0"/>
              </a:rPr>
              <a:t> με βάση τα ECTS και το Μ.Ο βαθμολογίας (</a:t>
            </a:r>
            <a:r>
              <a:rPr lang="en-US" sz="1800" i="1" dirty="0" smtClean="0">
                <a:latin typeface="Arial" panose="020B0604020202020204" pitchFamily="34" charset="0"/>
                <a:cs typeface="Arial" panose="020B0604020202020204" pitchFamily="34" charset="0"/>
              </a:rPr>
              <a:t>70</a:t>
            </a:r>
            <a:r>
              <a:rPr lang="el-GR" sz="1800" i="1" dirty="0" smtClean="0">
                <a:latin typeface="Arial" panose="020B0604020202020204" pitchFamily="34" charset="0"/>
                <a:cs typeface="Arial" panose="020B0604020202020204" pitchFamily="34" charset="0"/>
              </a:rPr>
              <a:t> </a:t>
            </a:r>
            <a:r>
              <a:rPr lang="el-GR" sz="1800" i="1" dirty="0">
                <a:latin typeface="Arial" panose="020B0604020202020204" pitchFamily="34" charset="0"/>
                <a:cs typeface="Arial" panose="020B0604020202020204" pitchFamily="34" charset="0"/>
              </a:rPr>
              <a:t>θέσεις διαθέσιμες). Δίνεται προτεραιότητα στους φοιτητές-</a:t>
            </a:r>
            <a:r>
              <a:rPr lang="el-GR" sz="1800" i="1" dirty="0" err="1">
                <a:latin typeface="Arial" panose="020B0604020202020204" pitchFamily="34" charset="0"/>
                <a:cs typeface="Arial" panose="020B0604020202020204" pitchFamily="34" charset="0"/>
              </a:rPr>
              <a:t>τριες</a:t>
            </a:r>
            <a:r>
              <a:rPr lang="el-GR" sz="1800" i="1" dirty="0">
                <a:latin typeface="Arial" panose="020B0604020202020204" pitchFamily="34" charset="0"/>
                <a:cs typeface="Arial" panose="020B0604020202020204" pitchFamily="34" charset="0"/>
              </a:rPr>
              <a:t> </a:t>
            </a:r>
            <a:r>
              <a:rPr lang="el-GR" sz="1800" i="1" dirty="0" err="1">
                <a:latin typeface="Arial" panose="020B0604020202020204" pitchFamily="34" charset="0"/>
                <a:cs typeface="Arial" panose="020B0604020202020204" pitchFamily="34" charset="0"/>
              </a:rPr>
              <a:t>ΑμεΑ</a:t>
            </a:r>
            <a:r>
              <a:rPr lang="el-GR" sz="1800" i="1" dirty="0">
                <a:latin typeface="Arial" panose="020B0604020202020204" pitchFamily="34" charset="0"/>
                <a:cs typeface="Arial" panose="020B0604020202020204" pitchFamily="34" charset="0"/>
              </a:rPr>
              <a:t> ή/και που ανήκουν σε μονοπρόσωπη οικογένεια με προστατευόμενα ανήλικα</a:t>
            </a:r>
          </a:p>
          <a:p>
            <a:pPr marL="0" indent="0">
              <a:buClr>
                <a:schemeClr val="accent2">
                  <a:lumMod val="50000"/>
                </a:schemeClr>
              </a:buClr>
              <a:buNone/>
            </a:pPr>
            <a:r>
              <a:rPr lang="el-GR" sz="1900" i="1" dirty="0">
                <a:latin typeface="Arial" panose="020B0604020202020204" pitchFamily="34" charset="0"/>
                <a:cs typeface="Arial" panose="020B0604020202020204" pitchFamily="34" charset="0"/>
              </a:rPr>
              <a:t>Σε περίπτωση ισοβαθμίας δίνεται προτεραιότητα σε φοιτητές που ανήκουν σε μονογονεϊκή οικογένεια, έπειτα σε πολύτεκνη και τέλος σε φοιτητές που είναι οι ίδιοι άποροι γονείς ή είναι προστατευόμενα μέλη άπορων </a:t>
            </a:r>
            <a:r>
              <a:rPr lang="el-GR" sz="1900" i="1" dirty="0" smtClean="0">
                <a:latin typeface="Arial" panose="020B0604020202020204" pitchFamily="34" charset="0"/>
                <a:cs typeface="Arial" panose="020B0604020202020204" pitchFamily="34" charset="0"/>
              </a:rPr>
              <a:t>οικογενειών</a:t>
            </a:r>
            <a:r>
              <a:rPr lang="en-US" sz="1900" i="1" dirty="0">
                <a:latin typeface="Arial" panose="020B0604020202020204" pitchFamily="34" charset="0"/>
                <a:cs typeface="Arial" panose="020B0604020202020204" pitchFamily="34" charset="0"/>
              </a:rPr>
              <a:t> </a:t>
            </a:r>
            <a:r>
              <a:rPr lang="el-GR" sz="1900" i="1" dirty="0">
                <a:latin typeface="Arial" panose="020B0604020202020204" pitchFamily="34" charset="0"/>
                <a:cs typeface="Arial" panose="020B0604020202020204" pitchFamily="34" charset="0"/>
              </a:rPr>
              <a:t>(η πληροφορία αυτή και τα αντίστοιχα δικαιολογητικά θα ζητηθούν από τους φοιτητές μόνο σε περίπτωση ισοβαθμίας</a:t>
            </a:r>
            <a:r>
              <a:rPr lang="el-GR" sz="1900" i="1" dirty="0" smtClean="0">
                <a:latin typeface="Arial" panose="020B0604020202020204" pitchFamily="34" charset="0"/>
                <a:cs typeface="Arial" panose="020B0604020202020204" pitchFamily="34" charset="0"/>
              </a:rPr>
              <a:t>)</a:t>
            </a:r>
            <a:r>
              <a:rPr lang="en-US" sz="1900" i="1" dirty="0" smtClean="0">
                <a:latin typeface="Arial" panose="020B0604020202020204" pitchFamily="34" charset="0"/>
                <a:cs typeface="Arial" panose="020B0604020202020204" pitchFamily="34" charset="0"/>
              </a:rPr>
              <a:t>.</a:t>
            </a:r>
            <a:endParaRPr lang="el-GR" sz="1900" i="1" dirty="0">
              <a:latin typeface="Arial" panose="020B0604020202020204" pitchFamily="34" charset="0"/>
              <a:cs typeface="Arial" panose="020B0604020202020204" pitchFamily="34" charset="0"/>
            </a:endParaRPr>
          </a:p>
          <a:p>
            <a:pPr marL="0" indent="0">
              <a:buClr>
                <a:schemeClr val="accent2">
                  <a:lumMod val="50000"/>
                </a:schemeClr>
              </a:buClr>
              <a:buNone/>
            </a:pPr>
            <a:endParaRPr lang="el-GR" i="1" dirty="0">
              <a:latin typeface="Arial" panose="020B0604020202020204" pitchFamily="34" charset="0"/>
              <a:cs typeface="Arial" panose="020B0604020202020204" pitchFamily="34" charset="0"/>
            </a:endParaRPr>
          </a:p>
          <a:p>
            <a:pPr marL="0" indent="0">
              <a:buClr>
                <a:schemeClr val="accent2">
                  <a:lumMod val="50000"/>
                </a:schemeClr>
              </a:buClr>
              <a:buNone/>
            </a:pPr>
            <a:endParaRPr lang="el-GR"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Εικόνα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7608" y="5987934"/>
            <a:ext cx="6745670" cy="870065"/>
          </a:xfrm>
          <a:prstGeom prst="rect">
            <a:avLst/>
          </a:prstGeom>
        </p:spPr>
      </p:pic>
    </p:spTree>
    <p:extLst>
      <p:ext uri="{BB962C8B-B14F-4D97-AF65-F5344CB8AC3E}">
        <p14:creationId xmlns:p14="http://schemas.microsoft.com/office/powerpoint/2010/main" val="1372569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393700" y="1637052"/>
            <a:ext cx="10442864" cy="4509748"/>
          </a:xfrm>
        </p:spPr>
        <p:txBody>
          <a:bodyPr>
            <a:noAutofit/>
          </a:bodyPr>
          <a:lstStyle/>
          <a:p>
            <a:pPr marL="0" indent="0">
              <a:buClr>
                <a:schemeClr val="accent2">
                  <a:lumMod val="50000"/>
                </a:schemeClr>
              </a:buClr>
              <a:buNone/>
            </a:pPr>
            <a:endParaRPr lang="el-GR" dirty="0">
              <a:latin typeface="Arial" charset="0"/>
              <a:ea typeface="Arial" charset="0"/>
              <a:cs typeface="Arial" charset="0"/>
            </a:endParaRPr>
          </a:p>
          <a:p>
            <a:pPr marL="0" indent="0">
              <a:buClr>
                <a:schemeClr val="accent2">
                  <a:lumMod val="50000"/>
                </a:schemeClr>
              </a:buClr>
              <a:buNone/>
            </a:pPr>
            <a:endParaRPr lang="el-GR" dirty="0">
              <a:latin typeface="Arial" charset="0"/>
              <a:ea typeface="Arial" charset="0"/>
              <a:cs typeface="Arial" charset="0"/>
            </a:endParaRPr>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Ορθογώνιο 1"/>
          <p:cNvSpPr/>
          <p:nvPr/>
        </p:nvSpPr>
        <p:spPr>
          <a:xfrm>
            <a:off x="1935512" y="5658488"/>
            <a:ext cx="109517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pa.uth.gr</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4" name="TextBox 13"/>
          <p:cNvSpPr txBox="1"/>
          <p:nvPr/>
        </p:nvSpPr>
        <p:spPr>
          <a:xfrm>
            <a:off x="569277" y="5680821"/>
            <a:ext cx="1628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Πάτα εδώ:</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15" name="Εικόνα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16" name="Εικόνα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9141" y="4959798"/>
            <a:ext cx="3361924" cy="791572"/>
          </a:xfrm>
          <a:prstGeom prst="rect">
            <a:avLst/>
          </a:prstGeom>
        </p:spPr>
      </p:pic>
      <p:pic>
        <p:nvPicPr>
          <p:cNvPr id="3" name="Εικόνα 2"/>
          <p:cNvPicPr>
            <a:picLocks noChangeAspect="1"/>
          </p:cNvPicPr>
          <p:nvPr/>
        </p:nvPicPr>
        <p:blipFill rotWithShape="1">
          <a:blip r:embed="rId6">
            <a:extLst>
              <a:ext uri="{28A0092B-C50C-407E-A947-70E740481C1C}">
                <a14:useLocalDpi xmlns:a14="http://schemas.microsoft.com/office/drawing/2010/main" val="0"/>
              </a:ext>
            </a:extLst>
          </a:blip>
          <a:srcRect r="17258" b="5648"/>
          <a:stretch/>
        </p:blipFill>
        <p:spPr>
          <a:xfrm>
            <a:off x="3107940" y="1350653"/>
            <a:ext cx="6045774" cy="4775802"/>
          </a:xfrm>
          <a:prstGeom prst="rect">
            <a:avLst/>
          </a:prstGeom>
        </p:spPr>
      </p:pic>
      <p:sp>
        <p:nvSpPr>
          <p:cNvPr id="11" name="Στρογγυλεμένο ορθογώνιο 10"/>
          <p:cNvSpPr/>
          <p:nvPr/>
        </p:nvSpPr>
        <p:spPr>
          <a:xfrm>
            <a:off x="8500571" y="2156181"/>
            <a:ext cx="653143"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2" name="Στρογγυλεμένο ορθογώνιο 11"/>
          <p:cNvSpPr/>
          <p:nvPr/>
        </p:nvSpPr>
        <p:spPr>
          <a:xfrm>
            <a:off x="6800495" y="2981767"/>
            <a:ext cx="1014664" cy="278449"/>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3" name="Title 1"/>
          <p:cNvSpPr>
            <a:spLocks noGrp="1"/>
          </p:cNvSpPr>
          <p:nvPr>
            <p:ph type="title"/>
          </p:nvPr>
        </p:nvSpPr>
        <p:spPr>
          <a:xfrm>
            <a:off x="881451" y="1138988"/>
            <a:ext cx="9467361" cy="347175"/>
          </a:xfrm>
        </p:spPr>
        <p:txBody>
          <a:bodyPr vert="horz" lIns="91440" tIns="45720" rIns="91440" bIns="45720" rtlCol="0" anchor="ctr">
            <a:noAutofit/>
          </a:bodyPr>
          <a:lstStyle/>
          <a:p>
            <a:pPr algn="ctr"/>
            <a:r>
              <a:rPr lang="el-GR" sz="2400" b="1" u="sng" dirty="0">
                <a:latin typeface="Arial" panose="020B0604020202020204" pitchFamily="34" charset="0"/>
                <a:cs typeface="Arial" panose="020B0604020202020204" pitchFamily="34" charset="0"/>
              </a:rPr>
              <a:t>ΒΗΜΑ 2: </a:t>
            </a:r>
            <a:r>
              <a:rPr lang="el-GR" sz="2400" b="1" u="sng" dirty="0" smtClean="0">
                <a:latin typeface="Arial" panose="020B0604020202020204" pitchFamily="34" charset="0"/>
                <a:cs typeface="Arial" panose="020B0604020202020204" pitchFamily="34" charset="0"/>
              </a:rPr>
              <a:t>Αίτηση Εγγραφής &amp; Δικαιολογητικά</a:t>
            </a:r>
            <a:r>
              <a:rPr lang="el-GR" sz="2400" b="1" u="sng" dirty="0">
                <a:latin typeface="Arial" panose="020B0604020202020204" pitchFamily="34" charset="0"/>
                <a:cs typeface="Arial" panose="020B0604020202020204" pitchFamily="34" charset="0"/>
              </a:rPr>
              <a:t/>
            </a:r>
            <a:br>
              <a:rPr lang="el-GR" sz="2400" b="1" u="sng" dirty="0">
                <a:latin typeface="Arial" panose="020B0604020202020204" pitchFamily="34" charset="0"/>
                <a:cs typeface="Arial" panose="020B0604020202020204" pitchFamily="34" charset="0"/>
              </a:rPr>
            </a:br>
            <a:endParaRPr lang="en-US" sz="2400" b="1" dirty="0">
              <a:solidFill>
                <a:schemeClr val="accent2">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2947611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87753" y="1289877"/>
            <a:ext cx="9467361" cy="603569"/>
          </a:xfrm>
        </p:spPr>
        <p:txBody>
          <a:bodyPr vert="horz" lIns="91440" tIns="45720" rIns="91440" bIns="45720" rtlCol="0" anchor="ctr">
            <a:noAutofit/>
          </a:bodyPr>
          <a:lstStyle/>
          <a:p>
            <a:pPr algn="ctr"/>
            <a:r>
              <a:rPr lang="el-GR" sz="2400" b="1" u="sng" dirty="0">
                <a:latin typeface="Arial" panose="020B0604020202020204" pitchFamily="34" charset="0"/>
                <a:cs typeface="Arial" panose="020B0604020202020204" pitchFamily="34" charset="0"/>
              </a:rPr>
              <a:t>ΒΗΜΑ 2: Αίτηση Εγγραφής &amp; Δικαιολογητικά</a:t>
            </a:r>
            <a:br>
              <a:rPr lang="el-GR" sz="2400" b="1" u="sng" dirty="0">
                <a:latin typeface="Arial" panose="020B0604020202020204" pitchFamily="34" charset="0"/>
                <a:cs typeface="Arial" panose="020B0604020202020204" pitchFamily="34" charset="0"/>
              </a:rPr>
            </a:b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1248508" y="2306566"/>
            <a:ext cx="10585938" cy="3513942"/>
          </a:xfrm>
        </p:spPr>
        <p:txBody>
          <a:bodyPr>
            <a:noAutofit/>
          </a:bodyPr>
          <a:lstStyle/>
          <a:p>
            <a:pPr>
              <a:spcBef>
                <a:spcPct val="20000"/>
              </a:spcBef>
              <a:buClr>
                <a:schemeClr val="accent2">
                  <a:lumMod val="50000"/>
                </a:schemeClr>
              </a:buClr>
              <a:buFont typeface="Wingdings" panose="05000000000000000000" pitchFamily="2" charset="2"/>
              <a:buChar char="Ø"/>
            </a:pPr>
            <a:endParaRPr lang="el-GR" dirty="0" smtClean="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smtClean="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Θέση περιεχομένου 2"/>
          <p:cNvSpPr txBox="1">
            <a:spLocks/>
          </p:cNvSpPr>
          <p:nvPr/>
        </p:nvSpPr>
        <p:spPr>
          <a:xfrm>
            <a:off x="1069848" y="2121408"/>
            <a:ext cx="10058400"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Char char="§"/>
              <a:tabLst/>
              <a:defRPr/>
            </a:pPr>
            <a:endParaRPr kumimoji="0" lang="el-GR" sz="1800" b="1" i="0" u="none" strike="noStrike" kern="1200" cap="none" spc="0" normalizeH="0" baseline="0" noProof="0" dirty="0">
              <a:ln>
                <a:noFill/>
              </a:ln>
              <a:solidFill>
                <a:prstClr val="black"/>
              </a:solidFill>
              <a:effectLst/>
              <a:uLnTx/>
              <a:uFillTx/>
              <a:latin typeface="Trebuchet MS" panose="020B0603020202020204"/>
              <a:ea typeface="Arial" charset="0"/>
              <a:cs typeface="Arial" charset="0"/>
            </a:endParaRPr>
          </a:p>
        </p:txBody>
      </p:sp>
      <p:sp>
        <p:nvSpPr>
          <p:cNvPr id="8" name="Θέση περιεχομένου 2"/>
          <p:cNvSpPr txBox="1">
            <a:spLocks/>
          </p:cNvSpPr>
          <p:nvPr/>
        </p:nvSpPr>
        <p:spPr>
          <a:xfrm>
            <a:off x="1169377" y="1749674"/>
            <a:ext cx="9267092" cy="4308230"/>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anose="05000000000000000000" pitchFamily="2" charset="2"/>
              <a:buChar char="Ø"/>
              <a:tabLst/>
              <a:defRPr/>
            </a:pPr>
            <a:r>
              <a:rPr kumimoji="0" lang="el-GR"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Είσοδος </a:t>
            </a:r>
            <a:r>
              <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στο www.pa.uth.gr με τα στοιχεία του </a:t>
            </a:r>
            <a:r>
              <a:rPr kumimoji="0" lang="el-GR"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Ευδόξου</a:t>
            </a:r>
            <a:r>
              <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&amp; ηλεκτρονική συμπλήρωση της </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«Αίτηση – Εγγραφή» </a:t>
            </a:r>
            <a:r>
              <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από το μενού </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«Φοιτητές». </a:t>
            </a:r>
            <a:r>
              <a:rPr kumimoji="0" lang="el-GR" sz="16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Για την</a:t>
            </a:r>
            <a:r>
              <a:rPr kumimoji="0" lang="el-GR"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6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Προθεσμία </a:t>
            </a:r>
            <a:r>
              <a:rPr kumimoji="0" lang="el-GR"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Υ</a:t>
            </a:r>
            <a:r>
              <a:rPr kumimoji="0" lang="el-GR" sz="16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ποβολής θα ενημερωθείτε αμέσως μετά τον Οριστικό </a:t>
            </a:r>
            <a:r>
              <a:rPr kumimoji="0" lang="el-GR"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Π</a:t>
            </a:r>
            <a:r>
              <a:rPr kumimoji="0" lang="el-GR" sz="16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ίνακα </a:t>
            </a:r>
            <a:r>
              <a:rPr kumimoji="0" lang="el-GR"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Α</a:t>
            </a:r>
            <a:r>
              <a:rPr kumimoji="0" lang="el-GR" sz="16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ποτελεσμάτων</a:t>
            </a:r>
            <a:r>
              <a:rPr kumimoji="0" lang="el-GR"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anose="05000000000000000000" pitchFamily="2" charset="2"/>
              <a:buChar char="Ø"/>
              <a:tabLst/>
              <a:defRPr/>
            </a:pPr>
            <a:r>
              <a:rPr kumimoji="0" lang="el-GR"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Συγκέντρωση </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&amp; κατάθεση </a:t>
            </a:r>
            <a:r>
              <a:rPr kumimoji="0" lang="el-GR"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δικαιολογητικών. </a:t>
            </a:r>
            <a:r>
              <a:rPr kumimoji="0" lang="el-GR"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Για την</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Προθεσμία Υποβολής θα ενημερωθείτε αμέσως μετά τον Οριστικό Πίνακα Αποτελεσμάτων</a:t>
            </a:r>
            <a:r>
              <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457200" marR="0" lvl="1" indent="-182880" algn="l" defTabSz="914400" rtl="0" eaLnBrk="1" fontAlgn="auto" latinLnBrk="0" hangingPunct="1">
              <a:lnSpc>
                <a:spcPct val="90000"/>
              </a:lnSpc>
              <a:spcBef>
                <a:spcPts val="400"/>
              </a:spcBef>
              <a:spcAft>
                <a:spcPts val="200"/>
              </a:spcAft>
              <a:buClr>
                <a:srgbClr val="0F6FC6">
                  <a:lumMod val="75000"/>
                </a:srgbClr>
              </a:buClr>
              <a:buSzPct val="85000"/>
              <a:buFont typeface="Wingdings" pitchFamily="2" charset="2"/>
              <a:buChar char="§"/>
              <a:tabLst/>
              <a:defRPr/>
            </a:pPr>
            <a:r>
              <a:rPr kumimoji="0" lang="el-GR"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φωτοτυπίες της Ταυτότητας </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1" indent="-182880" algn="l" defTabSz="914400" rtl="0" eaLnBrk="1" fontAlgn="auto" latinLnBrk="0" hangingPunct="1">
              <a:lnSpc>
                <a:spcPct val="90000"/>
              </a:lnSpc>
              <a:spcBef>
                <a:spcPts val="400"/>
              </a:spcBef>
              <a:spcAft>
                <a:spcPts val="200"/>
              </a:spcAft>
              <a:buClr>
                <a:srgbClr val="0F6FC6">
                  <a:lumMod val="75000"/>
                </a:srgbClr>
              </a:buClr>
              <a:buSzPct val="85000"/>
              <a:buFont typeface="Wingdings" pitchFamily="2" charset="2"/>
              <a:buChar char="§"/>
              <a:tabLst/>
              <a:defRPr/>
            </a:pPr>
            <a:r>
              <a:rPr kumimoji="0" lang="el-GR"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φωτοτυπίες του Αριθμού Μητρώου Ασφαλισμένου ΙΚΑ (ΑΜΑ-ΙΚΑ) που εκδίδετε στο Μητρώο ΙΚΑ με την ταυτότητα σας</a:t>
            </a:r>
          </a:p>
          <a:p>
            <a:pPr marL="457200" marR="0" lvl="1" indent="-182880" algn="l" defTabSz="914400" rtl="0" eaLnBrk="1" fontAlgn="auto" latinLnBrk="0" hangingPunct="1">
              <a:lnSpc>
                <a:spcPct val="90000"/>
              </a:lnSpc>
              <a:spcBef>
                <a:spcPts val="400"/>
              </a:spcBef>
              <a:spcAft>
                <a:spcPts val="200"/>
              </a:spcAft>
              <a:buClr>
                <a:srgbClr val="0F6FC6">
                  <a:lumMod val="75000"/>
                </a:srgbClr>
              </a:buClr>
              <a:buSzPct val="85000"/>
              <a:buFont typeface="Wingdings" pitchFamily="2" charset="2"/>
              <a:buChar char="§"/>
              <a:tabLst/>
              <a:defRPr/>
            </a:pPr>
            <a:r>
              <a:rPr kumimoji="0" lang="el-GR"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φωτοτυπίες  Ασφαλιστικής ικανότητας (είτε ηλεκτρονικά</a:t>
            </a:r>
            <a:r>
              <a:rPr kumimoji="0" lang="el-GR" sz="1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είτε από τον φορέα ασφάλισης σας)</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1" indent="-182880" algn="l" defTabSz="914400" rtl="0" eaLnBrk="1" fontAlgn="auto" latinLnBrk="0" hangingPunct="1">
              <a:lnSpc>
                <a:spcPct val="90000"/>
              </a:lnSpc>
              <a:spcBef>
                <a:spcPts val="400"/>
              </a:spcBef>
              <a:spcAft>
                <a:spcPts val="200"/>
              </a:spcAft>
              <a:buClr>
                <a:srgbClr val="0F6FC6">
                  <a:lumMod val="75000"/>
                </a:srgbClr>
              </a:buClr>
              <a:buSzPct val="85000"/>
              <a:buFont typeface="Wingdings" pitchFamily="2" charset="2"/>
              <a:buChar char="§"/>
              <a:tabLst/>
              <a:defRPr/>
            </a:pPr>
            <a:r>
              <a:rPr kumimoji="0" lang="el-GR"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φωτοτυπίες ενός ενεργού λογαριασμού τραπέζης, όπου ο πρώτος δικαιούχος θα είναι ο φοιτητής</a:t>
            </a:r>
          </a:p>
          <a:p>
            <a:pPr marL="457200" marR="0" lvl="1" indent="-182880" algn="l" defTabSz="914400" rtl="0" eaLnBrk="1" fontAlgn="auto" latinLnBrk="0" hangingPunct="1">
              <a:lnSpc>
                <a:spcPct val="90000"/>
              </a:lnSpc>
              <a:spcBef>
                <a:spcPts val="400"/>
              </a:spcBef>
              <a:spcAft>
                <a:spcPts val="200"/>
              </a:spcAft>
              <a:buClr>
                <a:srgbClr val="0F6FC6">
                  <a:lumMod val="75000"/>
                </a:srgbClr>
              </a:buClr>
              <a:buSzPct val="85000"/>
              <a:buFont typeface="Wingdings" pitchFamily="2" charset="2"/>
              <a:buChar char="§"/>
              <a:tabLst/>
              <a:defRPr/>
            </a:pPr>
            <a:r>
              <a:rPr kumimoji="0" lang="el-GR"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φωτοτυπία ΑΜΚΑ</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από το </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www.amka.gr</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1" indent="-182880" algn="l" defTabSz="914400" rtl="0" eaLnBrk="1" fontAlgn="auto" latinLnBrk="0" hangingPunct="1">
              <a:lnSpc>
                <a:spcPct val="90000"/>
              </a:lnSpc>
              <a:spcBef>
                <a:spcPts val="400"/>
              </a:spcBef>
              <a:spcAft>
                <a:spcPts val="200"/>
              </a:spcAft>
              <a:buClr>
                <a:srgbClr val="0F6FC6">
                  <a:lumMod val="75000"/>
                </a:srgbClr>
              </a:buClr>
              <a:buSzPct val="85000"/>
              <a:buFont typeface="Wingdings" pitchFamily="2" charset="2"/>
              <a:buChar char="§"/>
              <a:tabLst/>
              <a:defRPr/>
            </a:pPr>
            <a:r>
              <a:rPr kumimoji="0" lang="el-GR"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φωτοτυπία Βεβαίωσης Απόδοσης ΑΦΜ </a:t>
            </a:r>
          </a:p>
          <a:p>
            <a:pPr marL="457200" marR="0" lvl="1" indent="-182880" algn="l" defTabSz="914400" rtl="0" eaLnBrk="1" fontAlgn="auto" latinLnBrk="0" hangingPunct="1">
              <a:lnSpc>
                <a:spcPct val="90000"/>
              </a:lnSpc>
              <a:spcBef>
                <a:spcPts val="400"/>
              </a:spcBef>
              <a:spcAft>
                <a:spcPts val="200"/>
              </a:spcAft>
              <a:buClr>
                <a:srgbClr val="0F6FC6">
                  <a:lumMod val="75000"/>
                </a:srgbClr>
              </a:buClr>
              <a:buSzPct val="85000"/>
              <a:buFont typeface="Wingdings" pitchFamily="2" charset="2"/>
              <a:buChar char="§"/>
              <a:tabLst/>
              <a:defRPr/>
            </a:pP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Υπεύθυνη Δήλωση (από το </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www.pa.uth.gr</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457200" marR="0" lvl="1" indent="-182880" algn="l" defTabSz="914400" rtl="0" eaLnBrk="1" fontAlgn="auto" latinLnBrk="0" hangingPunct="1">
              <a:lnSpc>
                <a:spcPct val="90000"/>
              </a:lnSpc>
              <a:spcBef>
                <a:spcPts val="400"/>
              </a:spcBef>
              <a:spcAft>
                <a:spcPts val="200"/>
              </a:spcAft>
              <a:buClr>
                <a:srgbClr val="0F6FC6">
                  <a:lumMod val="75000"/>
                </a:srgbClr>
              </a:buClr>
              <a:buSzPct val="85000"/>
              <a:buFont typeface="Wingdings" pitchFamily="2" charset="2"/>
              <a:buChar char="§"/>
              <a:tabLst/>
              <a:defRPr/>
            </a:pPr>
            <a:endParaRPr kumimoji="0" lang="el-GR"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74320" marR="0" lvl="1" indent="0" algn="l" defTabSz="914400" rtl="0" eaLnBrk="1" fontAlgn="auto" latinLnBrk="0" hangingPunct="1">
              <a:lnSpc>
                <a:spcPct val="90000"/>
              </a:lnSpc>
              <a:spcBef>
                <a:spcPts val="400"/>
              </a:spcBef>
              <a:spcAft>
                <a:spcPts val="200"/>
              </a:spcAft>
              <a:buClr>
                <a:srgbClr val="0F6FC6">
                  <a:lumMod val="75000"/>
                </a:srgbClr>
              </a:buClr>
              <a:buSzPct val="85000"/>
              <a:buFont typeface="Wingdings" pitchFamily="2" charset="2"/>
              <a:buNone/>
              <a:tabLst/>
              <a:defRPr/>
            </a:pPr>
            <a:r>
              <a:rPr kumimoji="0" lang="el-GR" sz="14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Η Ασφαλιστική Ικανότητα φαίνεται ηλεκτρονικά από το Πληροφοριακό Σύστημα «Άτλας» στο σύνδεσμο: </a:t>
            </a:r>
            <a:r>
              <a:rPr kumimoji="0" lang="en-US" sz="14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hlinkClick r:id="rId7"/>
              </a:rPr>
              <a:t>https</a:t>
            </a: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a:t>
            </a:r>
            <a:r>
              <a:rPr kumimoji="0" lang="en-US" sz="14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hlinkClick r:id="rId7"/>
              </a:rPr>
              <a:t>www.atlas.gov.gr/ATLAS/Atlas/Login2.aspx</a:t>
            </a:r>
            <a:r>
              <a:rPr kumimoji="0" lang="el-GR" sz="14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Για την είσοδο απαιτούνται οι κωδικοί του </a:t>
            </a:r>
            <a:r>
              <a:rPr kumimoji="0" lang="en-US" sz="14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taxisnet</a:t>
            </a:r>
            <a:r>
              <a:rPr kumimoji="0" lang="en-US" sz="14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4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οι δικοί σας ή των γονιών σας αν είστε έμμεσα ασφαλισμένοι.</a:t>
            </a:r>
          </a:p>
        </p:txBody>
      </p:sp>
      <p:pic>
        <p:nvPicPr>
          <p:cNvPr id="9" name="Εικόνα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Tree>
    <p:extLst>
      <p:ext uri="{BB962C8B-B14F-4D97-AF65-F5344CB8AC3E}">
        <p14:creationId xmlns:p14="http://schemas.microsoft.com/office/powerpoint/2010/main" val="868081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87753" y="1024505"/>
            <a:ext cx="9467361" cy="603569"/>
          </a:xfrm>
        </p:spPr>
        <p:txBody>
          <a:bodyPr vert="horz" lIns="91440" tIns="45720" rIns="91440" bIns="45720" rtlCol="0" anchor="ctr">
            <a:noAutofit/>
          </a:bodyPr>
          <a:lstStyle/>
          <a:p>
            <a:pPr algn="ctr"/>
            <a:r>
              <a:rPr lang="el-GR" sz="2400" b="1" u="sng" dirty="0" smtClean="0">
                <a:latin typeface="Arial" panose="020B0604020202020204" pitchFamily="34" charset="0"/>
                <a:cs typeface="Arial" panose="020B0604020202020204" pitchFamily="34" charset="0"/>
              </a:rPr>
              <a:t>Ασφαλιστική Ικανότητα από ΙΚΑ</a:t>
            </a:r>
            <a:endParaRPr lang="el-GR" sz="2400" b="1" u="sng"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1248508" y="2306566"/>
            <a:ext cx="10585938" cy="3513942"/>
          </a:xfrm>
        </p:spPr>
        <p:txBody>
          <a:bodyPr>
            <a:noAutofit/>
          </a:bodyPr>
          <a:lstStyle/>
          <a:p>
            <a:pPr>
              <a:spcBef>
                <a:spcPct val="20000"/>
              </a:spcBef>
              <a:buClr>
                <a:schemeClr val="accent2">
                  <a:lumMod val="50000"/>
                </a:schemeClr>
              </a:buClr>
              <a:buFont typeface="Wingdings" panose="05000000000000000000" pitchFamily="2" charset="2"/>
              <a:buChar char="Ø"/>
            </a:pPr>
            <a:endParaRPr lang="el-GR" dirty="0" smtClean="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smtClean="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Εικόνα 6"/>
          <p:cNvPicPr>
            <a:picLocks noChangeAspect="1"/>
          </p:cNvPicPr>
          <p:nvPr/>
        </p:nvPicPr>
        <p:blipFill rotWithShape="1">
          <a:blip r:embed="rId6"/>
          <a:srcRect l="2770" r="5038" b="8894"/>
          <a:stretch/>
        </p:blipFill>
        <p:spPr bwMode="auto">
          <a:xfrm>
            <a:off x="2572719" y="1724986"/>
            <a:ext cx="5997844" cy="4255821"/>
          </a:xfrm>
          <a:prstGeom prst="rect">
            <a:avLst/>
          </a:prstGeom>
          <a:noFill/>
          <a:ln w="9525">
            <a:noFill/>
            <a:miter lim="800000"/>
            <a:headEnd/>
            <a:tailEnd/>
          </a:ln>
        </p:spPr>
      </p:pic>
      <p:sp>
        <p:nvSpPr>
          <p:cNvPr id="9" name="TextBox 8"/>
          <p:cNvSpPr txBox="1"/>
          <p:nvPr/>
        </p:nvSpPr>
        <p:spPr>
          <a:xfrm>
            <a:off x="4912677" y="3316852"/>
            <a:ext cx="1628800" cy="369332"/>
          </a:xfrm>
          <a:prstGeom prst="rect">
            <a:avLst/>
          </a:prstGeom>
          <a:noFill/>
        </p:spPr>
        <p:txBody>
          <a:bodyPr wrap="square" rtlCol="0">
            <a:spAutoFit/>
          </a:bodyPr>
          <a:lstStyle/>
          <a:p>
            <a:r>
              <a:rPr lang="el-GR" dirty="0"/>
              <a:t>Πάτα εδώ:</a:t>
            </a:r>
            <a:endParaRPr lang="en-US" dirty="0"/>
          </a:p>
        </p:txBody>
      </p:sp>
      <p:sp>
        <p:nvSpPr>
          <p:cNvPr id="10" name="Ορθογώνιο 7"/>
          <p:cNvSpPr>
            <a:spLocks noChangeArrowheads="1"/>
          </p:cNvSpPr>
          <p:nvPr/>
        </p:nvSpPr>
        <p:spPr bwMode="auto">
          <a:xfrm>
            <a:off x="6019452" y="3303816"/>
            <a:ext cx="3103563" cy="338138"/>
          </a:xfrm>
          <a:prstGeom prst="rect">
            <a:avLst/>
          </a:prstGeom>
          <a:noFill/>
          <a:ln w="9525">
            <a:noFill/>
            <a:miter lim="800000"/>
            <a:headEnd/>
            <a:tailEnd/>
          </a:ln>
        </p:spPr>
        <p:txBody>
          <a:bodyPr wrap="none">
            <a:spAutoFit/>
          </a:bodyPr>
          <a:lstStyle/>
          <a:p>
            <a:pPr defTabSz="457200">
              <a:spcBef>
                <a:spcPts val="1000"/>
              </a:spcBef>
              <a:buClr>
                <a:srgbClr val="002060"/>
              </a:buClr>
            </a:pPr>
            <a:r>
              <a:rPr lang="en-US" sz="1600" dirty="0">
                <a:solidFill>
                  <a:srgbClr val="1155CC"/>
                </a:solidFill>
                <a:hlinkClick r:id="rId7"/>
              </a:rPr>
              <a:t>https://apps.ika.gr/eInsEligibility/</a:t>
            </a:r>
            <a:endParaRPr lang="el-GR" sz="1600" dirty="0">
              <a:solidFill>
                <a:srgbClr val="404040"/>
              </a:solidFill>
              <a:latin typeface="Century Gothic" pitchFamily="34" charset="0"/>
            </a:endParaRPr>
          </a:p>
        </p:txBody>
      </p:sp>
      <p:pic>
        <p:nvPicPr>
          <p:cNvPr id="11" name="Εικόνα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Tree>
    <p:extLst>
      <p:ext uri="{BB962C8B-B14F-4D97-AF65-F5344CB8AC3E}">
        <p14:creationId xmlns:p14="http://schemas.microsoft.com/office/powerpoint/2010/main" val="352770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Όψη">
  <a:themeElements>
    <a:clrScheme name="Μπλε">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Όψη">
  <a:themeElements>
    <a:clrScheme name="Μπλε">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2663</TotalTime>
  <Words>1790</Words>
  <Application>Microsoft Office PowerPoint</Application>
  <PresentationFormat>Ευρεία οθόνη</PresentationFormat>
  <Paragraphs>215</Paragraphs>
  <Slides>26</Slides>
  <Notes>9</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2</vt:i4>
      </vt:variant>
      <vt:variant>
        <vt:lpstr>Τίτλοι διαφανειών</vt:lpstr>
      </vt:variant>
      <vt:variant>
        <vt:i4>26</vt:i4>
      </vt:variant>
    </vt:vector>
  </HeadingPairs>
  <TitlesOfParts>
    <vt:vector size="38" baseType="lpstr">
      <vt:lpstr>Yu Gothic UI Semibold</vt:lpstr>
      <vt:lpstr>Arial</vt:lpstr>
      <vt:lpstr>Arial Rounded MT Bold</vt:lpstr>
      <vt:lpstr>Calibri</vt:lpstr>
      <vt:lpstr>Cambria</vt:lpstr>
      <vt:lpstr>Century Gothic</vt:lpstr>
      <vt:lpstr>Rockwell</vt:lpstr>
      <vt:lpstr>Trebuchet MS</vt:lpstr>
      <vt:lpstr>Wingdings</vt:lpstr>
      <vt:lpstr>Wingdings 3</vt:lpstr>
      <vt:lpstr>Όψη</vt:lpstr>
      <vt:lpstr>1_Όψη</vt:lpstr>
      <vt:lpstr>Παρουσίαση του PowerPoint</vt:lpstr>
      <vt:lpstr>ΤΟ ΠΡΟΓΡΑΜΜΑ ΤΗΣ ΠΡΑΚΤΙΚΗΣ ΑΣΚΗΣΗΣ</vt:lpstr>
      <vt:lpstr>ΧΑΡΑΚΤΗΡΙΣΤΙΚΑ Π.Α. ΚΑΙ ΠΡΟΫΠΟΘΕΣΕΙΣ ΣΥΜΜΕΤΟΧΗΣ</vt:lpstr>
      <vt:lpstr>ΓΙΑΤΙ ΝΑ ΚΑΝΩ ΠΡΑΚΤΙΚΗ;</vt:lpstr>
      <vt:lpstr>Παρουσίαση του PowerPoint</vt:lpstr>
      <vt:lpstr>ΒΗΜΑΤΑ ΠΡΑΚΤΙΚΗΣ ΑΣΚΗΣΗΣ</vt:lpstr>
      <vt:lpstr>ΒΗΜΑ 2: Αίτηση Εγγραφής &amp; Δικαιολογητικά </vt:lpstr>
      <vt:lpstr>ΒΗΜΑ 2: Αίτηση Εγγραφής &amp; Δικαιολογητικά </vt:lpstr>
      <vt:lpstr>Ασφαλιστική Ικανότητα από ΙΚΑ</vt:lpstr>
      <vt:lpstr>Ασφαλιστική Ικανότητα από Π.Σ. «ΑΤΛΑΣ»</vt:lpstr>
      <vt:lpstr>Παρουσίαση του PowerPoint</vt:lpstr>
      <vt:lpstr>Παρουσίαση του PowerPoint</vt:lpstr>
      <vt:lpstr>Παρουσίαση του PowerPoint</vt:lpstr>
      <vt:lpstr>ΒΗΜΑ 4: Καρτέλα Πρακτικής </vt:lpstr>
      <vt:lpstr>ΒΗΜΑ 4: Καρτέλα Πρακτικής </vt:lpstr>
      <vt:lpstr>Παρουσίαση του PowerPoint</vt:lpstr>
      <vt:lpstr>Παρουσίαση του PowerPoint</vt:lpstr>
      <vt:lpstr>Παρουσίαση του PowerPoint</vt:lpstr>
      <vt:lpstr>ΣΥΣΤΗΜΑ ΕΡΓΑΝΗ</vt:lpstr>
      <vt:lpstr>ΒΗΜΑ 6: Συμπλήρωση Απογραφικού Δελτίου Εισόδου</vt:lpstr>
      <vt:lpstr>Συχνές Ερωτήσεις</vt:lpstr>
      <vt:lpstr>Συνοπτικά για να ξεκινήσετε την Πρακτική</vt:lpstr>
      <vt:lpstr>ΒΗΜΑ 7: Ολοκλήρωση Πρακτικής Άσκησης</vt:lpstr>
      <vt:lpstr>ΒΗΜΑ 7: ΟΛΟΚΛΗΡΩΣΗ ΠΡΑΚΤΙΚΗΣ ΑΣΚΗΣΗΣ</vt:lpstr>
      <vt:lpstr>ΣΤΟΙΧΕΙΑ ΕΠΙΚΟΙΝΩΝΙΑΣ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praktiki-user</cp:lastModifiedBy>
  <cp:revision>390</cp:revision>
  <dcterms:created xsi:type="dcterms:W3CDTF">2016-05-08T17:16:24Z</dcterms:created>
  <dcterms:modified xsi:type="dcterms:W3CDTF">2020-02-20T09:02:18Z</dcterms:modified>
</cp:coreProperties>
</file>