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4" r:id="rId3"/>
    <p:sldId id="258" r:id="rId4"/>
    <p:sldId id="296" r:id="rId5"/>
    <p:sldId id="259" r:id="rId6"/>
    <p:sldId id="287" r:id="rId7"/>
    <p:sldId id="305" r:id="rId8"/>
    <p:sldId id="306" r:id="rId9"/>
    <p:sldId id="319" r:id="rId10"/>
    <p:sldId id="316" r:id="rId11"/>
    <p:sldId id="317" r:id="rId12"/>
    <p:sldId id="308" r:id="rId13"/>
    <p:sldId id="309" r:id="rId14"/>
    <p:sldId id="311" r:id="rId15"/>
    <p:sldId id="314" r:id="rId16"/>
    <p:sldId id="312" r:id="rId17"/>
    <p:sldId id="320" r:id="rId18"/>
    <p:sldId id="318" r:id="rId19"/>
    <p:sldId id="293" r:id="rId20"/>
    <p:sldId id="315" r:id="rId21"/>
    <p:sldId id="270" r:id="rId22"/>
    <p:sldId id="294" r:id="rId23"/>
  </p:sldIdLst>
  <p:sldSz cx="9144000" cy="6858000" type="screen4x3"/>
  <p:notesSz cx="6788150" cy="992346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846"/>
    <a:srgbClr val="003399"/>
    <a:srgbClr val="2C2066"/>
    <a:srgbClr val="3B2B89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EBC18E-5413-4D7E-A6E7-299210E4C55D}" type="datetimeFigureOut">
              <a:rPr lang="el-GR"/>
              <a:pPr>
                <a:defRPr/>
              </a:pPr>
              <a:t>8/3/2021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ED6823-3CF8-4937-9E57-471A07F7BB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τίτλο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340B-8748-47D5-91AF-932008739DC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1E45-6FA9-4538-88E9-8822118BF66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7359-6BA0-456F-A0E7-3FC268FE47E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AA84-0456-48CE-96F5-FFF4F9AD2BF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9167-2F21-468F-BD85-6DC503DC578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0F65-7BE8-4B3C-B947-2ACF99F85F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A69C-E841-48DC-9DF7-0FFE336D08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5847-6BD3-4A13-8471-7C72060E03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1727-BEA3-482A-BB20-7DC18791B5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09BE-1230-426C-890A-B0779126E03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6F52D-BB47-4FAF-B41C-741A3BD9A3B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τον τίτλο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6E78979-C828-4A6D-B046-BD5DF8ED9A6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ka.gr/eInsEligibility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a.uth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.uth.gr/" TargetMode="External"/><Relationship Id="rId2" Type="http://schemas.openxmlformats.org/officeDocument/2006/relationships/hyperlink" Target="mailto:praktiki.diae@uth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diae.uth.g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ki.diae@uth.gr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ka.gr/" TargetMode="External"/><Relationship Id="rId2" Type="http://schemas.openxmlformats.org/officeDocument/2006/relationships/hyperlink" Target="http://www.pa.uth.g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924944"/>
            <a:ext cx="6243637" cy="250032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Tahoma" pitchFamily="34" charset="0"/>
              </a:rPr>
              <a:t/>
            </a:r>
            <a:br>
              <a:rPr lang="el-GR" sz="2400" dirty="0" smtClean="0">
                <a:latin typeface="Tahoma" pitchFamily="34" charset="0"/>
              </a:rPr>
            </a:b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Ιδρυματικός Υπεύθυνος: Καθ. Θεοδωράκης Ιωάννης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Επιστημονικός Υπεύθυνος ΤΓΙΥΠ:  Καθ. </a:t>
            </a:r>
            <a:r>
              <a:rPr lang="el-GR" sz="2400" kern="1200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Βαφείδης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Δημήτριος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Υπεύθυνος στο Τμήμα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l-GR" sz="2000" kern="1200" dirty="0" smtClean="0">
                <a:solidFill>
                  <a:schemeClr val="tx2"/>
                </a:solidFill>
                <a:latin typeface="Tahoma" pitchFamily="34" charset="0"/>
              </a:rPr>
              <a:t>κος. </a:t>
            </a:r>
            <a:r>
              <a:rPr lang="el-GR" sz="2400" kern="1200" dirty="0" smtClean="0">
                <a:solidFill>
                  <a:schemeClr val="tx2"/>
                </a:solidFill>
                <a:latin typeface="Tahoma" pitchFamily="34" charset="0"/>
              </a:rPr>
              <a:t>Σοφοκλής </a:t>
            </a:r>
            <a:r>
              <a:rPr lang="el-GR" sz="2400" kern="1200" dirty="0" err="1" smtClean="0">
                <a:solidFill>
                  <a:schemeClr val="tx2"/>
                </a:solidFill>
                <a:latin typeface="Tahoma" pitchFamily="34" charset="0"/>
              </a:rPr>
              <a:t>Δρίτσας</a:t>
            </a:r>
            <a:endParaRPr lang="el-GR" sz="2400" kern="1200" dirty="0" smtClean="0">
              <a:solidFill>
                <a:schemeClr val="tx2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  <a:defRPr/>
            </a:pPr>
            <a:endParaRPr lang="el-GR" sz="2400" kern="12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00113" y="1341438"/>
            <a:ext cx="6335712" cy="1439862"/>
          </a:xfrm>
          <a:prstGeom prst="rect">
            <a:avLst/>
          </a:prstGeom>
          <a:ln/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2000" b="1" dirty="0">
              <a:latin typeface="Tahoma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l-G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rPr>
              <a:t>Πρακτική Άσκηση Φοιτητών</a:t>
            </a:r>
          </a:p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l-GR" sz="1600" dirty="0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1143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1430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7358063" y="2214563"/>
            <a:ext cx="17859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9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9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8 - TextBox"/>
          <p:cNvSpPr txBox="1">
            <a:spLocks noChangeArrowheads="1"/>
          </p:cNvSpPr>
          <p:nvPr/>
        </p:nvSpPr>
        <p:spPr bwMode="auto">
          <a:xfrm>
            <a:off x="1142976" y="571480"/>
            <a:ext cx="71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i="1" dirty="0" smtClean="0">
                <a:solidFill>
                  <a:srgbClr val="00B0F0"/>
                </a:solidFill>
                <a:latin typeface="Comic Sans MS" pitchFamily="66" charset="0"/>
              </a:rPr>
              <a:t>Τμήμα Ιχθυολογίας και Υδάτινου Περιβάλλοντος </a:t>
            </a:r>
            <a:endParaRPr lang="el-GR" sz="2400" b="1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9" name="8 - Εικόνα" descr="PRAKTIKI_NEO LOGO_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45224"/>
            <a:ext cx="7128792" cy="11915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89050"/>
            <a:ext cx="7358063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Ορθογώνιο 7"/>
          <p:cNvSpPr>
            <a:spLocks noChangeArrowheads="1"/>
          </p:cNvSpPr>
          <p:nvPr/>
        </p:nvSpPr>
        <p:spPr bwMode="auto">
          <a:xfrm>
            <a:off x="4876800" y="3429000"/>
            <a:ext cx="3103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spcBef>
                <a:spcPts val="1000"/>
              </a:spcBef>
              <a:buClr>
                <a:srgbClr val="002060"/>
              </a:buClr>
            </a:pPr>
            <a:r>
              <a:rPr lang="en-US" sz="1600">
                <a:solidFill>
                  <a:srgbClr val="1155CC"/>
                </a:solidFill>
                <a:hlinkClick r:id="rId3"/>
              </a:rPr>
              <a:t>https://apps.ika.gr/eInsEligibility/</a:t>
            </a:r>
            <a:endParaRPr lang="el-GR" sz="1600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64633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003399"/>
                </a:solidFill>
              </a:rPr>
              <a:t>Ασφαλιστική Ικανότητα ΙΚΑ </a:t>
            </a:r>
            <a:r>
              <a:rPr lang="el-GR" dirty="0" smtClean="0"/>
              <a:t>(οπότε το ΑΜΚΑ σε αυτήν την περίπτωση δεν χρειάζεται)   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- TextBox"/>
          <p:cNvSpPr txBox="1">
            <a:spLocks noChangeArrowheads="1"/>
          </p:cNvSpPr>
          <p:nvPr/>
        </p:nvSpPr>
        <p:spPr bwMode="auto">
          <a:xfrm>
            <a:off x="1143000" y="285750"/>
            <a:ext cx="6143625" cy="36933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rgbClr val="003399"/>
                </a:solidFill>
              </a:rPr>
              <a:t>Ασφαλιστική Ικανότητα </a:t>
            </a:r>
            <a:r>
              <a:rPr lang="el-GR" dirty="0" smtClean="0"/>
              <a:t>για όλους τους φορείς ασφάλισης</a:t>
            </a:r>
            <a:endParaRPr lang="el-GR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το </a:t>
            </a:r>
            <a:r>
              <a:rPr lang="en-US" sz="4000" dirty="0" smtClean="0"/>
              <a:t>site </a:t>
            </a:r>
            <a:r>
              <a:rPr lang="el-GR" sz="4000" dirty="0" smtClean="0"/>
              <a:t>μας</a:t>
            </a:r>
            <a:r>
              <a:rPr lang="el-GR" sz="3600" dirty="0" smtClean="0"/>
              <a:t>_ *</a:t>
            </a:r>
            <a:r>
              <a:rPr lang="el-GR" sz="2400" dirty="0" smtClean="0"/>
              <a:t>Υπάρχουν Οδηγίες για φορείς (καθώς και για φοιτητές κ.α.)</a:t>
            </a:r>
            <a:endParaRPr lang="el-GR" sz="3200" dirty="0"/>
          </a:p>
        </p:txBody>
      </p:sp>
      <p:pic>
        <p:nvPicPr>
          <p:cNvPr id="6" name="5 - Θέση περιεχομένου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920880" cy="4749392"/>
          </a:xfrm>
        </p:spPr>
      </p:pic>
      <p:sp>
        <p:nvSpPr>
          <p:cNvPr id="5" name="Τίτλος 1"/>
          <p:cNvSpPr txBox="1">
            <a:spLocks/>
          </p:cNvSpPr>
          <p:nvPr/>
        </p:nvSpPr>
        <p:spPr bwMode="auto">
          <a:xfrm>
            <a:off x="457200" y="0"/>
            <a:ext cx="7543800" cy="1417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el-GR" altLang="el-G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543800" cy="13843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Πότε είμαι έτοιμος-η να ξεκινήσω Πρακτική Άσκηση?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3"/>
            <a:ext cx="7931224" cy="4584551"/>
          </a:xfrm>
        </p:spPr>
        <p:txBody>
          <a:bodyPr/>
          <a:lstStyle/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έχετε ενημερωθεί για την Πρακτική ΕΣΠΑ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κάνει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Αίτηση Εκδήλωσης Ενδιαφέροντος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κάνει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Αίτηση Εγγραφής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(ηλεκτρονικά) &amp; </a:t>
            </a:r>
            <a:r>
              <a:rPr lang="el-GR" sz="2000" i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αποστείλει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με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mail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λόγω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covid19)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τα δικαιολογητικά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Όταν έχετε συμπληρώσει την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Καρτέλα Πρακτικής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– Απαραίτητα με κωδικό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θέσης ΑΤΛΑΝΤΑ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συμπληρώσει το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Απογραφικό Δελτίο Εισόδου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>
                <a:solidFill>
                  <a:schemeClr val="tx2"/>
                </a:solidFill>
                <a:latin typeface="Tahoma" pitchFamily="34" charset="0"/>
              </a:rPr>
              <a:t>Όταν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έχετε τη σύμβαση υπογεγραμμένη</a:t>
            </a:r>
          </a:p>
          <a:p>
            <a:pPr marL="801687" lvl="1" indent="-45720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Όταν ο φορέας Π.Α. σας έχει δηλώσει στο </a:t>
            </a:r>
            <a:r>
              <a:rPr lang="el-GR" sz="20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+mj-cs"/>
              </a:rPr>
              <a:t>ΕΡΓΑΝΗ</a:t>
            </a:r>
            <a:endParaRPr lang="el-GR" sz="2000" dirty="0" smtClean="0">
              <a:solidFill>
                <a:srgbClr val="FF0000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Tahoma" pitchFamily="34" charset="0"/>
                <a:cs typeface="Tahoma" pitchFamily="34" charset="0"/>
              </a:rPr>
              <a:t>Επιπρόσθετες </a:t>
            </a:r>
            <a:r>
              <a:rPr lang="el-GR" sz="3600" dirty="0" smtClean="0">
                <a:latin typeface="Tahoma" pitchFamily="34" charset="0"/>
                <a:cs typeface="Tahoma" pitchFamily="34" charset="0"/>
              </a:rPr>
              <a:t>πληροφορίες </a:t>
            </a:r>
            <a:r>
              <a:rPr lang="el-GR" sz="2000" dirty="0" smtClean="0">
                <a:latin typeface="Tahoma" pitchFamily="34" charset="0"/>
                <a:cs typeface="Tahoma" pitchFamily="34" charset="0"/>
              </a:rPr>
              <a:t>(1/2)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Άδεια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-2 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μέρες/μήνα σε συνεννόηση με το φορέα)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Λογαριασμός τράπεζας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(μοναδικός δικαιούχος ή πρώτο όνομα)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Έξοδα ταχυμεταφορών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(επιβαρύνουν το φοιτητή- </a:t>
            </a:r>
            <a:r>
              <a:rPr lang="el-GR" sz="2400" dirty="0" err="1" smtClean="0">
                <a:latin typeface="Tahoma" pitchFamily="34" charset="0"/>
                <a:cs typeface="Tahoma" pitchFamily="34" charset="0"/>
              </a:rPr>
              <a:t>τρια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Ακύρωση Πρακτικής Άσκησης</a:t>
            </a:r>
            <a:r>
              <a:rPr lang="en-US" sz="28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(πριν υπογραφτούν οι συμβάσεις, ενημερώνω φορέα και Γραφείο Π.Α.)</a:t>
            </a:r>
            <a:endParaRPr lang="el-GR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Η Π.Α. σε εργαστήρια και δομές του ΠΘ δεν ενδείκνυται 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Κοινωνικά κριτήρια στη </a:t>
            </a:r>
            <a:r>
              <a:rPr lang="el-GR" sz="2800" dirty="0" err="1" smtClean="0"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_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Α.Μ.Ε.Α/Ε.Κ.Ο</a:t>
            </a: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Αμειβόμενη Πρακτική Άσκηση δεν κάνουν οι: δημόσιοι υπάλληλοι,  ένστολοι  και όσοι έχουν εξαρτημένη εργασία.</a:t>
            </a:r>
            <a:endParaRPr lang="el-GR" sz="3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0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 smtClean="0"/>
          </a:p>
          <a:p>
            <a:pPr>
              <a:lnSpc>
                <a:spcPct val="80000"/>
              </a:lnSpc>
            </a:pPr>
            <a:endParaRPr lang="el-GR" sz="19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548680"/>
            <a:ext cx="7543800" cy="9515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7543800" cy="1084982"/>
          </a:xfrm>
        </p:spPr>
        <p:txBody>
          <a:bodyPr/>
          <a:lstStyle/>
          <a:p>
            <a:r>
              <a:rPr lang="el-GR" sz="3600" dirty="0" smtClean="0">
                <a:latin typeface="Tahoma" pitchFamily="34" charset="0"/>
                <a:cs typeface="Tahoma" pitchFamily="34" charset="0"/>
              </a:rPr>
              <a:t>Επιπρόσθετες πληροφορίες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(2/2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)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Δήλωση στο </a:t>
            </a:r>
            <a:r>
              <a:rPr lang="el-GR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ΕΡΓΑΝΗ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από το φορέα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σας (υπενθύμιση)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Γ.Π.Α αποδίδει μεγάλη σημασία στην σύννομη και ασφαλή επεξεργασία των Προσωπικών σας Δεδομένων (σύμφωνα με </a:t>
            </a:r>
            <a:r>
              <a:rPr lang="el-GR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τον Κανονισμό Προστασίας Προσωπικών Δεδομένων 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(ΕΕ) 2016/679 του Ευρωπαϊκού Κοινοβουλίου</a:t>
            </a:r>
            <a:r>
              <a:rPr lang="el-G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Για αυτούς που υπάγονται σε κατηγορίες ΑΜΕΑ/ΕΚΟ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400" b="1" dirty="0" smtClean="0"/>
              <a:t>αποστέλλετε το δικαιολογητικό </a:t>
            </a:r>
            <a:r>
              <a:rPr lang="el-GR" sz="2400" dirty="0" smtClean="0"/>
              <a:t>με </a:t>
            </a:r>
            <a:r>
              <a:rPr lang="el-GR" sz="2400" dirty="0" err="1" smtClean="0"/>
              <a:t>mail</a:t>
            </a:r>
            <a:r>
              <a:rPr lang="el-GR" sz="2400" dirty="0" smtClean="0"/>
              <a:t> </a:t>
            </a:r>
            <a:r>
              <a:rPr lang="el-GR" sz="2400" dirty="0" smtClean="0"/>
              <a:t>(φέτος </a:t>
            </a:r>
            <a:r>
              <a:rPr lang="el-GR" sz="2400" dirty="0" smtClean="0"/>
              <a:t>λόγω </a:t>
            </a:r>
            <a:r>
              <a:rPr lang="el-GR" sz="2400" dirty="0" smtClean="0"/>
              <a:t>covid19) και θέμα μηνύματος </a:t>
            </a:r>
            <a:r>
              <a:rPr lang="el-GR" sz="2400" dirty="0" smtClean="0"/>
              <a:t>: </a:t>
            </a:r>
            <a:r>
              <a:rPr lang="el-GR" sz="2400" dirty="0" smtClean="0"/>
              <a:t>«Πρακτική Άσκηση» </a:t>
            </a:r>
            <a:r>
              <a:rPr lang="el-GR" sz="2400" b="1" dirty="0" smtClean="0"/>
              <a:t>στο </a:t>
            </a:r>
            <a:r>
              <a:rPr lang="el-GR" sz="2400" b="1" dirty="0" smtClean="0"/>
              <a:t>κεντρικό </a:t>
            </a:r>
            <a:r>
              <a:rPr lang="el-GR" sz="2400" b="1" dirty="0" err="1" smtClean="0"/>
              <a:t>mail</a:t>
            </a:r>
            <a:r>
              <a:rPr lang="el-GR" sz="2400" b="1" dirty="0" smtClean="0"/>
              <a:t> της </a:t>
            </a:r>
            <a:r>
              <a:rPr lang="el-GR" sz="2400" b="1" dirty="0" smtClean="0"/>
              <a:t>Γραμματείας του Τμήματός σας </a:t>
            </a:r>
            <a:r>
              <a:rPr lang="el-GR" sz="2400" dirty="0" smtClean="0"/>
              <a:t>ώστε να εκτυπώνονται και παίρνουν  αριθμό </a:t>
            </a:r>
            <a:r>
              <a:rPr lang="el-GR" sz="2400" dirty="0" smtClean="0"/>
              <a:t>πρωτοκόλλου (μέχρι 18/3/2021)</a:t>
            </a: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19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endParaRPr lang="el-GR" sz="1900" dirty="0" smtClean="0"/>
          </a:p>
          <a:p>
            <a:pPr>
              <a:lnSpc>
                <a:spcPct val="80000"/>
              </a:lnSpc>
            </a:pPr>
            <a:endParaRPr lang="el-GR" sz="19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14313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836712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l-GR" altLang="el-GR" sz="3200" dirty="0" smtClean="0">
                <a:latin typeface="Tahoma" pitchFamily="34" charset="0"/>
                <a:cs typeface="Tahoma" pitchFamily="34" charset="0"/>
              </a:rPr>
            </a:br>
            <a:r>
              <a:rPr lang="el-GR" altLang="el-GR" sz="3200" dirty="0" smtClean="0">
                <a:latin typeface="Tahoma" pitchFamily="34" charset="0"/>
                <a:cs typeface="Tahoma" pitchFamily="34" charset="0"/>
              </a:rPr>
              <a:t>Σημεία που πρέπει να προσέξετε…</a:t>
            </a:r>
            <a:r>
              <a:rPr lang="en-US" altLang="el-GR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el-GR" sz="2800" dirty="0" smtClean="0">
                <a:latin typeface="Tahoma" pitchFamily="34" charset="0"/>
                <a:cs typeface="Tahoma" pitchFamily="34" charset="0"/>
              </a:rPr>
            </a:br>
            <a:endParaRPr lang="el-GR" altLang="el-GR" sz="2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80728"/>
            <a:ext cx="8075240" cy="544750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Συμπληρώνετε τα στοιχεία σας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σωστά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στις Αιτήσεις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(Εκδήλωσης Ενδιαφέροντος και Εγγραφής)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και στην Καρτέλα Πρακτικής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Παρακολουθείτε συχνά το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email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σας (πανεπιστημιακό) και την ιστοσελίδα μας (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  <a:hlinkClick r:id="rId2"/>
              </a:rPr>
              <a:t>pa.uth.gr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 </a:t>
            </a: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Δημιουργία Καρτέλας Πρακτικής. Μέχρι τότε πρέπει να έχετε τον κωδικό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group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θέσης στον ΑΤΛΑΝΤΑ (μοναδικός αριθμός που αντιστοιχεί στη-</a:t>
            </a:r>
            <a:r>
              <a:rPr lang="el-GR" sz="2000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ις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θέση-εις Π.Α. που θα αναρτήσει ο φορέας σας)</a:t>
            </a:r>
            <a:endParaRPr lang="en-US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σύμβαση 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να εκτυπώνεται σε 4 αντίτυπα εμπρός – πίσω. Δεν επιτρέπεται η χρήση διορθωτικού και η συμπλήρωση των πεδίων ΑΔΑ και Ημερομηνία. Σε διαφορετική περίπτωση η σύμβαση καθίσταται άκυρη.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endParaRPr lang="el-GR" sz="24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285750" y="142875"/>
            <a:ext cx="7543800" cy="83785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solidFill>
                  <a:srgbClr val="835E01"/>
                </a:solidFill>
                <a:latin typeface="Tahoma" pitchFamily="34" charset="0"/>
                <a:cs typeface="Tahoma" pitchFamily="34" charset="0"/>
              </a:rPr>
              <a:t>ΓΙΑ ΝΑ ΟΛΟΚΛΗΡΩΘΕΙ Η Π.Α. ΚΑΙ ΝΑ ΠΛΗΡΩΘΕΙΤΕ</a:t>
            </a:r>
            <a:endParaRPr lang="el-GR" altLang="el-GR" sz="2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Υποβολή εντύπων στο γραφείο Π.Α: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Αξιολόγησης της Πρακτικής σας από το φορέα (με υπογραφή &amp; σφραγίδα από φορέα)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Βεβαίωσης πραγματοποίησης της Πρακτικής σας (με υπογραφές από φορέα και Επιστημονικό Υπεύθυνο &amp; σφραγίδα φορέα) ΕΠΙ ΔΥΟ</a:t>
            </a:r>
            <a:endParaRPr lang="en-US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Προσκομίζει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το/τα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έντυπο από ΕΡΓΑΝΗ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(έναρξης/ διακοπής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</a:t>
            </a:r>
          </a:p>
          <a:p>
            <a:pPr lvl="1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02870" lvl="1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Ηλεκτρονική Υποβολή από τον φοιτητή στην ιστοσελίδα μας: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Αποτίμηση ΠΑ από φοιτητή/-</a:t>
            </a:r>
            <a:r>
              <a:rPr lang="el-GR" sz="1800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τρια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1150937" lvl="2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Απογραφικού Δελτίου Εξόδου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el-GR" sz="2000" dirty="0" smtClean="0"/>
          </a:p>
        </p:txBody>
      </p:sp>
      <p:sp>
        <p:nvSpPr>
          <p:cNvPr id="4" name="Τίτλος 1"/>
          <p:cNvSpPr txBox="1">
            <a:spLocks/>
          </p:cNvSpPr>
          <p:nvPr/>
        </p:nvSpPr>
        <p:spPr bwMode="auto">
          <a:xfrm>
            <a:off x="357188" y="285750"/>
            <a:ext cx="7543800" cy="1214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Διευκολύνετε τον φορέα σας (το 1</a:t>
            </a:r>
            <a:r>
              <a:rPr lang="el-GR" sz="2000" u="sng" baseline="30000" dirty="0" smtClean="0">
                <a:solidFill>
                  <a:schemeClr val="tx2"/>
                </a:solidFill>
                <a:latin typeface="Tahoma" pitchFamily="34" charset="0"/>
              </a:rPr>
              <a:t>ο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 μόνο σε περίπτωση που δεν είναι εγγεγραμμένος στον Άτλαντα) ενημερώνοντας τον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για τα παρακάτω βήματα: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Είσοδος και Εγγραφή στον ΑΤΛΑΝΤΑ </a:t>
            </a:r>
            <a:r>
              <a:rPr lang="el-GR" sz="2000" b="1" u="sng" dirty="0" err="1" smtClean="0">
                <a:solidFill>
                  <a:schemeClr val="tx2"/>
                </a:solidFill>
                <a:latin typeface="Tahoma" pitchFamily="34" charset="0"/>
              </a:rPr>
              <a:t>atlas.grnet.gr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n-US" sz="2000" u="sng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u="sng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Εισαγωγή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Θέσης/</a:t>
            </a:r>
            <a:r>
              <a:rPr lang="el-GR" sz="2000" dirty="0" err="1" smtClean="0">
                <a:solidFill>
                  <a:schemeClr val="tx2"/>
                </a:solidFill>
                <a:latin typeface="Tahoma" pitchFamily="34" charset="0"/>
              </a:rPr>
              <a:t>εων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Πρακτικής Άσκησης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Σας γνωστοποιεί τον 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κωδικό </a:t>
            </a:r>
            <a:r>
              <a:rPr lang="en-US" sz="2000" u="sng" dirty="0" smtClean="0">
                <a:solidFill>
                  <a:schemeClr val="tx2"/>
                </a:solidFill>
                <a:latin typeface="Tahoma" pitchFamily="34" charset="0"/>
              </a:rPr>
              <a:t>group </a:t>
            </a:r>
            <a:r>
              <a:rPr lang="el-GR" sz="2000" u="sng" dirty="0" smtClean="0">
                <a:solidFill>
                  <a:schemeClr val="tx2"/>
                </a:solidFill>
                <a:latin typeface="Tahoma" pitchFamily="34" charset="0"/>
              </a:rPr>
              <a:t>θέσης ΑΤΛΑ για τη συμπλήρωσή του από εσάς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στην Καρτέλα Πρακτικής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*Εκτυπώνω τις </a:t>
            </a:r>
            <a:r>
              <a:rPr lang="el-GR" sz="1800" b="1" dirty="0" smtClean="0">
                <a:solidFill>
                  <a:schemeClr val="tx2"/>
                </a:solidFill>
                <a:latin typeface="Tahoma" pitchFamily="34" charset="0"/>
              </a:rPr>
              <a:t>Υποχρεώσεις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για φορείς Υποδοχής (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pa.uth.gr)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και τους τις δίνω και επίσης ενημερώνω για το ΕΡΓΑΝΗ και ότι υπάρχουν αναλυτικές οδηγίες στο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pa.uth (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αρχική σελίδα)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* Για οποιαδήποτε κώλυμα στη διαδικασία επικοινωνείτε με το Γραφείο Αρωγής του ΑΤΛΑΝΤΑ. ☎ 215 </a:t>
            </a:r>
            <a:r>
              <a:rPr lang="el-GR" sz="1800" dirty="0" err="1" smtClean="0">
                <a:solidFill>
                  <a:schemeClr val="tx2"/>
                </a:solidFill>
                <a:latin typeface="Tahoma" pitchFamily="34" charset="0"/>
              </a:rPr>
              <a:t>215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</a:rPr>
              <a:t> 7860. Ώρες λειτουργίας: Δευτέρα έως Παρασκευή 09:00 πμ - 17:00 μμ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1600" dirty="0"/>
          </a:p>
        </p:txBody>
      </p:sp>
      <p:sp>
        <p:nvSpPr>
          <p:cNvPr id="12291" name="Τίτλος 1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sz="2800" dirty="0" smtClean="0">
                <a:latin typeface="Tahoma" pitchFamily="34" charset="0"/>
              </a:rPr>
              <a:t>Διευκόλυνση φορέα για ΑΤΛΑΝΤΑ και γενικές </a:t>
            </a:r>
            <a:r>
              <a:rPr lang="el-GR" sz="2800" i="1" dirty="0" smtClean="0">
                <a:latin typeface="Tahoma" pitchFamily="34" charset="0"/>
              </a:rPr>
              <a:t>Ο</a:t>
            </a:r>
            <a:r>
              <a:rPr lang="el-GR" sz="2400" i="1" dirty="0" smtClean="0">
                <a:latin typeface="Tahoma" pitchFamily="34" charset="0"/>
              </a:rPr>
              <a:t>ΔΗΓΙΕΣ </a:t>
            </a:r>
            <a:endParaRPr lang="el-GR" altLang="el-GR" sz="2800" i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73580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βάλ 6"/>
          <p:cNvSpPr/>
          <p:nvPr/>
        </p:nvSpPr>
        <p:spPr>
          <a:xfrm>
            <a:off x="2143125" y="3357563"/>
            <a:ext cx="458788" cy="458787"/>
          </a:xfrm>
          <a:prstGeom prst="ellipse">
            <a:avLst/>
          </a:prstGeom>
          <a:noFill/>
          <a:ln w="571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Δεξί βέλος 7"/>
          <p:cNvSpPr/>
          <p:nvPr/>
        </p:nvSpPr>
        <p:spPr>
          <a:xfrm rot="9403813" flipV="1">
            <a:off x="5421313" y="3100388"/>
            <a:ext cx="1654175" cy="2968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 rot="-1325143">
            <a:off x="5351463" y="3006725"/>
            <a:ext cx="167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entury Gothic" pitchFamily="34" charset="0"/>
              </a:rPr>
              <a:t>  </a:t>
            </a:r>
            <a:r>
              <a:rPr lang="el-GR" sz="1200">
                <a:latin typeface="Century Gothic" pitchFamily="34" charset="0"/>
              </a:rPr>
              <a:t> Συμφωνία με φορέα</a:t>
            </a:r>
          </a:p>
        </p:txBody>
      </p:sp>
      <p:sp>
        <p:nvSpPr>
          <p:cNvPr id="10" name="Οβάλ 9"/>
          <p:cNvSpPr/>
          <p:nvPr/>
        </p:nvSpPr>
        <p:spPr>
          <a:xfrm>
            <a:off x="2071688" y="3143250"/>
            <a:ext cx="611187" cy="222250"/>
          </a:xfrm>
          <a:prstGeom prst="ellipse">
            <a:avLst/>
          </a:prstGeom>
          <a:noFill/>
          <a:ln w="19050">
            <a:solidFill>
              <a:srgbClr val="FF75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439" name="10 - TextBox"/>
          <p:cNvSpPr txBox="1">
            <a:spLocks noChangeArrowheads="1"/>
          </p:cNvSpPr>
          <p:nvPr/>
        </p:nvSpPr>
        <p:spPr bwMode="auto">
          <a:xfrm>
            <a:off x="1000125" y="285750"/>
            <a:ext cx="6072188" cy="4619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/>
              <a:t>Κωδικός ΑΤΛΑ _ Τοποθέτηση φοιτητή-τριας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520825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el-GR" altLang="el-GR" sz="3200" i="1" smtClean="0">
                <a:latin typeface="Tahoma" pitchFamily="34" charset="0"/>
                <a:cs typeface="Tahoma" pitchFamily="34" charset="0"/>
              </a:rPr>
              <a:t>Πρόγραμμα Πρακτικής Άσκησης Φοιτητών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384376"/>
          </a:xfrm>
        </p:spPr>
        <p:txBody>
          <a:bodyPr/>
          <a:lstStyle/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Επιδοτούμενο πρόγραμμα στο πλαίσιο του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ΕΣΠΑ (201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4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– 2020)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n-US" sz="24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Διάρκεια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της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Π.Α. ορίζεται σε (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2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κύκλους μόνο για το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τμ. Ιχθυολογίας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8 εβδομάδες (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άρα 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8+8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εβδομάδες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) </a:t>
            </a:r>
          </a:p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Δύναται να πραγματοποιηθεί σε φορείς της επιλογής σας,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ιδιωτικούς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 και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δημόσιους</a:t>
            </a:r>
            <a:r>
              <a:rPr lang="en-US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.</a:t>
            </a:r>
            <a:endParaRPr lang="el-GR" sz="2400" b="1" dirty="0" smtClean="0">
              <a:solidFill>
                <a:schemeClr val="tx2"/>
              </a:solidFill>
              <a:latin typeface="Tahoma" pitchFamily="34" charset="0"/>
              <a:ea typeface="+mj-ea"/>
              <a:cs typeface="+mj-cs"/>
            </a:endParaRPr>
          </a:p>
          <a:p>
            <a:pPr marL="0" indent="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v"/>
              <a:defRPr/>
            </a:pP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Αμοιβή της είναι </a:t>
            </a:r>
            <a:r>
              <a:rPr lang="el-GR" sz="24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255,66€/δίμηνο 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>( περίπου 510 ευρώ μετά την ολοκλήρωση και των δύο διμήνων)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pic>
        <p:nvPicPr>
          <p:cNvPr id="4" name="3 - Εικόνα" descr="PRAKTIKI_NEO LOGO_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500702"/>
            <a:ext cx="7959778" cy="11360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576064"/>
          </a:xfrm>
        </p:spPr>
        <p:txBody>
          <a:bodyPr/>
          <a:lstStyle/>
          <a:p>
            <a:pPr algn="ctr"/>
            <a:r>
              <a:rPr lang="el-GR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Πλάνο δράσης </a:t>
            </a:r>
            <a:r>
              <a:rPr lang="el-GR" sz="3600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(έναρξη Π.Α.)</a:t>
            </a:r>
            <a:endParaRPr lang="el-GR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222424"/>
            <a:ext cx="7670626" cy="54469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  Εκδήλωσης Ενδιαφέροντος»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(από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05.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.20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 </a:t>
            </a:r>
            <a:r>
              <a:rPr lang="el-GR" sz="20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14</a:t>
            </a:r>
            <a:r>
              <a:rPr lang="en-US" sz="20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:00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 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18.03.2021_</a:t>
            </a:r>
            <a:r>
              <a:rPr lang="el-GR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</a:t>
            </a:r>
            <a:r>
              <a:rPr lang="el-GR" sz="20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00</a:t>
            </a:r>
            <a:r>
              <a:rPr lang="el-GR" sz="2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b="1" i="1" baseline="300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«Αίτηση/Εγγραφή»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 και Κατάθεση Δικαιολογητικών </a:t>
            </a:r>
            <a:r>
              <a:rPr lang="el-GR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mail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λόγω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covid19 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στο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2"/>
              </a:rPr>
              <a:t>praktiki.diae@uth.gr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σε ένα </a:t>
            </a:r>
            <a:r>
              <a:rPr lang="en-US" sz="1700" b="1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pdf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αρχείο επισυναπτόμενο</a:t>
            </a:r>
            <a:r>
              <a:rPr lang="en-US" sz="17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l-GR" sz="2800" i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«Καρτέλα Πρακτικής </a:t>
            </a:r>
            <a:r>
              <a:rPr lang="el-GR" sz="2800" i="1" dirty="0" err="1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Άσκησης»_</a:t>
            </a:r>
            <a:r>
              <a:rPr lang="el-GR" sz="1300" b="1" i="1" u="sng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</a:t>
            </a:r>
            <a:r>
              <a:rPr lang="el-GR" sz="1300" b="1" i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περίπου </a:t>
            </a:r>
            <a:r>
              <a:rPr lang="el-GR" sz="13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μέσα/τέλη Απριλίου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202</a:t>
            </a:r>
            <a:r>
              <a:rPr lang="el-GR" sz="1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</a:t>
            </a:r>
            <a:endParaRPr lang="el-GR" sz="2800" b="1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Ø"/>
              <a:defRPr/>
            </a:pPr>
            <a:r>
              <a:rPr lang="el-GR" sz="2800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«Απογραφικό Εισόδου»_</a:t>
            </a:r>
            <a:r>
              <a:rPr lang="el-GR" sz="2800" b="1" i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θα δοθεί προθεσμία                                                                με την αποστολή των συμβάσεων</a:t>
            </a:r>
            <a:endParaRPr lang="el-GR" sz="1800" dirty="0" smtClean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sz="1900" dirty="0" smtClean="0">
                <a:latin typeface="Tahoma" pitchFamily="34" charset="0"/>
                <a:cs typeface="Tahoma" pitchFamily="34" charset="0"/>
              </a:rPr>
              <a:t>Παρακολουθώ τις </a:t>
            </a:r>
            <a:r>
              <a:rPr lang="el-GR" sz="1900" b="1" dirty="0" smtClean="0">
                <a:latin typeface="Tahoma" pitchFamily="34" charset="0"/>
                <a:cs typeface="Tahoma" pitchFamily="34" charset="0"/>
              </a:rPr>
              <a:t>ανακοινώσεις </a:t>
            </a:r>
            <a:r>
              <a:rPr lang="el-GR" sz="1900" dirty="0" smtClean="0">
                <a:latin typeface="Tahoma" pitchFamily="34" charset="0"/>
                <a:cs typeface="Tahoma" pitchFamily="34" charset="0"/>
              </a:rPr>
              <a:t>στα ακόλουθα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site: </a:t>
            </a:r>
            <a:r>
              <a:rPr lang="el-GR" sz="19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www.pa.uth.gr</a:t>
            </a:r>
            <a:endParaRPr lang="en-US" sz="15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4"/>
              </a:rPr>
              <a:t>www.diae.uth.gr</a:t>
            </a:r>
            <a:endParaRPr lang="en-US" sz="15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500" b="1" dirty="0" err="1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fb</a:t>
            </a:r>
            <a:r>
              <a:rPr lang="en-US" sz="1500" b="1" dirty="0" smtClean="0">
                <a:solidFill>
                  <a:srgbClr val="1C485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«Γραφείο Πρακτικής Άσκησης Π.Θ.»</a:t>
            </a:r>
            <a:r>
              <a:rPr lang="en-US" sz="15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3"/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b="1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600" dirty="0" smtClean="0"/>
          </a:p>
        </p:txBody>
      </p:sp>
      <p:sp>
        <p:nvSpPr>
          <p:cNvPr id="5" name="Τίτλος 1"/>
          <p:cNvSpPr txBox="1">
            <a:spLocks/>
          </p:cNvSpPr>
          <p:nvPr/>
        </p:nvSpPr>
        <p:spPr bwMode="auto">
          <a:xfrm>
            <a:off x="285750" y="142875"/>
            <a:ext cx="7543800" cy="90986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  <a:t/>
            </a:r>
            <a:br>
              <a:rPr lang="el-GR" sz="2800" b="1" kern="0" dirty="0">
                <a:solidFill>
                  <a:schemeClr val="tx2"/>
                </a:solidFill>
                <a:latin typeface="Tahoma" pitchFamily="34" charset="0"/>
                <a:ea typeface="+mj-ea"/>
                <a:cs typeface="+mj-cs"/>
              </a:rPr>
            </a:br>
            <a:endParaRPr lang="el-GR" altLang="el-GR" sz="2800" b="1" kern="0" dirty="0">
              <a:solidFill>
                <a:schemeClr val="tx2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486" name="5 - Εικόνα" descr="like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423025"/>
            <a:ext cx="3206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9"/>
            <a:ext cx="7499350" cy="4320480"/>
          </a:xfrm>
        </p:spPr>
        <p:txBody>
          <a:bodyPr/>
          <a:lstStyle/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i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Γραφείο Πρακτικής Άσκησης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i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συγκρότημα Τσαλαπάτα ,Γιαννιτσών και Λαχανά, Βόλος.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b="1" dirty="0" smtClean="0">
                <a:solidFill>
                  <a:schemeClr val="tx2"/>
                </a:solidFill>
                <a:latin typeface="Tahoma" pitchFamily="34" charset="0"/>
                <a:cs typeface="Aharoni" pitchFamily="2" charset="-79"/>
              </a:rPr>
              <a:t>Υπεύθυνη Διοικητικής Υποστήριξης Γραφείου Πρακτικής Άσκησης Π.Θ για το ΤΓΙΥΠ: </a:t>
            </a:r>
            <a:endParaRPr lang="en-US" sz="1800" b="1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Κούρτη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Aharoni" pitchFamily="2" charset="-79"/>
              </a:rPr>
              <a:t>Χρύσα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2C2066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endParaRPr lang="en-US" sz="1800" b="1" dirty="0" smtClean="0">
              <a:solidFill>
                <a:srgbClr val="2C2066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E-mail</a:t>
            </a:r>
            <a:r>
              <a:rPr lang="el-GR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  <a:hlinkClick r:id="rId3"/>
              </a:rPr>
              <a:t>praktiki.diae@uth.gr</a:t>
            </a:r>
            <a:endParaRPr lang="en-US" sz="2400" dirty="0" smtClean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2000" b="1" dirty="0" err="1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Τηλ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. 24 21 00 64 75                                    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Ημέρες και ώρες επικοινωνίας:                       </a:t>
            </a:r>
          </a:p>
          <a:p>
            <a:pPr marL="0" indent="0" eaLnBrk="1" hangingPunct="1"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Δευτέρα -Τρίτη- Πέμπτη 10:30 – 14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:30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(λόγω μέτρων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covid19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 προτιμήστε  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mail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_αφού έχετε διαβάσει την παρουσίαση και τις οδηγίες στο 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site </a:t>
            </a:r>
            <a:r>
              <a:rPr lang="el-GR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μας</a:t>
            </a:r>
            <a:r>
              <a:rPr lang="en-US" sz="1800" dirty="0" smtClean="0">
                <a:solidFill>
                  <a:schemeClr val="tx2"/>
                </a:solidFill>
                <a:latin typeface="Tahoma" pitchFamily="34" charset="0"/>
                <a:ea typeface="+mj-ea"/>
                <a:cs typeface="Aharoni" pitchFamily="2" charset="-79"/>
              </a:rPr>
              <a:t>) </a:t>
            </a:r>
            <a:endParaRPr lang="el-GR" sz="1800" dirty="0" smtClean="0">
              <a:solidFill>
                <a:schemeClr val="tx2"/>
              </a:solidFill>
              <a:latin typeface="Tahoma" pitchFamily="34" charset="0"/>
              <a:ea typeface="+mj-ea"/>
              <a:cs typeface="Aharoni" pitchFamily="2" charset="-79"/>
            </a:endParaRPr>
          </a:p>
          <a:p>
            <a:pPr eaLnBrk="1" hangingPunct="1">
              <a:buNone/>
              <a:defRPr/>
            </a:pPr>
            <a:endParaRPr lang="el-GR" sz="2400" dirty="0" smtClean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42938"/>
            <a:ext cx="1357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6000750" y="1500188"/>
            <a:ext cx="2133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07000"/>
              </a:lnSpc>
            </a:pPr>
            <a:r>
              <a:rPr lang="el-GR" altLang="el-GR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Γραφείο Πρακτικής Άσκησης 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l-G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l-GR" altLang="el-G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42875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2000250" y="142875"/>
            <a:ext cx="3857625" cy="769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4400" dirty="0"/>
              <a:t>Επικοινωνία</a:t>
            </a:r>
          </a:p>
        </p:txBody>
      </p:sp>
      <p:pic>
        <p:nvPicPr>
          <p:cNvPr id="8" name="7 - Εικόνα" descr="PRAKTIKI_NEO LOGO_2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4222" y="5721941"/>
            <a:ext cx="7959778" cy="11360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6 - Εικόνα" descr="πυροτεχνήματ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1214438"/>
            <a:ext cx="49831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00125" y="2857500"/>
            <a:ext cx="6786563" cy="52387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800" dirty="0"/>
              <a:t>Ευχαριστώ για την προσοχή σας!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7543800" cy="1295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600" i="1" dirty="0" smtClean="0">
                <a:latin typeface="Tahoma" pitchFamily="34" charset="0"/>
                <a:ea typeface="Tahoma" pitchFamily="34" charset="0"/>
                <a:cs typeface="Aharoni" pitchFamily="2" charset="-79"/>
              </a:rPr>
              <a:t>Π.Α. στο τμήμα Ιχθυολογίας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8001000" cy="4738687"/>
          </a:xfrm>
        </p:spPr>
        <p:txBody>
          <a:bodyPr/>
          <a:lstStyle/>
          <a:p>
            <a:pPr marL="457200" indent="-457200" eaLnBrk="1" hangingPunct="1">
              <a:buClr>
                <a:srgbClr val="835E01"/>
              </a:buClr>
            </a:pP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Υποχρεωτική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/ στο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παράρτημα διπλώματος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και είναι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εποπτευόμενη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από μέλη Δ.Ε.Π.</a:t>
            </a:r>
          </a:p>
          <a:p>
            <a:pPr marL="457200" indent="-457200" eaLnBrk="1" hangingPunct="1">
              <a:buClr>
                <a:srgbClr val="835E01"/>
              </a:buClr>
            </a:pP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Η Πρακτική Άσκηση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βαθμολογείται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και λαμβάνει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έξι (6)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πιστωτικές μονάδες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ECTS</a:t>
            </a:r>
          </a:p>
          <a:p>
            <a:pPr marL="457200" indent="-457200" eaLnBrk="1" hangingPunct="1">
              <a:buClr>
                <a:srgbClr val="835E01"/>
              </a:buClr>
            </a:pP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Η διάρκειά της είναι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τέσσερις μήνες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και διεξάγεται την περίοδο των θερινών διακοπών σε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δύο κύκλους  </a:t>
            </a:r>
            <a:r>
              <a:rPr lang="el-GR" sz="2200" i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 Ιούλιο – Αύγουστο )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8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6</a:t>
            </a:r>
            <a:r>
              <a:rPr lang="el-GR" sz="1800" baseline="30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ο</a:t>
            </a:r>
            <a:r>
              <a:rPr lang="el-GR" sz="18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εξάμηνο: 2 μήνες σε δημόσιους φορείς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sz="18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8</a:t>
            </a:r>
            <a:r>
              <a:rPr lang="el-GR" sz="1800" baseline="300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ο</a:t>
            </a:r>
            <a:r>
              <a:rPr lang="el-GR" sz="1800" dirty="0" smtClean="0">
                <a:latin typeface="Arial" panose="020B0604020202020204" pitchFamily="34" charset="0"/>
                <a:ea typeface="Arial Rounded MT Bold" charset="0"/>
                <a:cs typeface="Arial" panose="020B0604020202020204" pitchFamily="34" charset="0"/>
              </a:rPr>
              <a:t> εξάμηνο: 2 μήνες σε ιδιωτικούς φορείς </a:t>
            </a:r>
          </a:p>
          <a:p>
            <a:pPr marL="457200" indent="-457200" eaLnBrk="1" hangingPunct="1">
              <a:buClr>
                <a:srgbClr val="835E01"/>
              </a:buClr>
            </a:pP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Η Πρακτική Άσκηση πληρώνεται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μετά το πέρας και των δύο διακριτών κύκλων δηλαδή </a:t>
            </a:r>
            <a:r>
              <a:rPr lang="el-GR" sz="22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εφόσον ολοκληρωθούν επιτυχώς και οι τέσσερις μήνες </a:t>
            </a:r>
            <a:r>
              <a:rPr lang="el-GR" sz="22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Πρακτικής Άσκησης </a:t>
            </a:r>
          </a:p>
          <a:p>
            <a:pPr marL="0" indent="0">
              <a:buClr>
                <a:schemeClr val="accent2">
                  <a:lumMod val="50000"/>
                </a:schemeClr>
              </a:buClr>
            </a:pPr>
            <a:endParaRPr lang="el-GR" sz="1800" dirty="0" smtClean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sz="1800" dirty="0" smtClean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buClr>
                <a:srgbClr val="002060"/>
              </a:buClr>
              <a:buFont typeface="Wingdings" pitchFamily="2" charset="2"/>
              <a:buNone/>
            </a:pPr>
            <a:endParaRPr lang="el-GR" sz="1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6" name="5 - Εικόνα" descr="gg-540Icon-14v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857628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7543800" cy="1295400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600" i="1" dirty="0" smtClean="0">
                <a:latin typeface="Tahoma" pitchFamily="34" charset="0"/>
                <a:ea typeface="Tahoma" pitchFamily="34" charset="0"/>
                <a:cs typeface="Aharoni" pitchFamily="2" charset="-79"/>
              </a:rPr>
              <a:t>Π.Α. στο τμήμα Ιχθυολογίας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500188"/>
            <a:ext cx="8001000" cy="4738687"/>
          </a:xfrm>
        </p:spPr>
        <p:txBody>
          <a:bodyPr/>
          <a:lstStyle/>
          <a:p>
            <a:pPr marL="0" indent="0">
              <a:buClr>
                <a:schemeClr val="accent2">
                  <a:lumMod val="50000"/>
                </a:schemeClr>
              </a:buClr>
            </a:pPr>
            <a:endParaRPr lang="el-GR" sz="1800" dirty="0" smtClean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l-GR" sz="1800" dirty="0" smtClean="0">
              <a:latin typeface="Arial" panose="020B0604020202020204" pitchFamily="34" charset="0"/>
              <a:ea typeface="Arial Rounded MT Bold" charset="0"/>
              <a:cs typeface="Arial" panose="020B0604020202020204" pitchFamily="34" charset="0"/>
            </a:endParaRPr>
          </a:p>
          <a:p>
            <a:pPr marL="0" indent="0">
              <a:spcBef>
                <a:spcPts val="1000"/>
              </a:spcBef>
              <a:buClr>
                <a:srgbClr val="002060"/>
              </a:buClr>
              <a:buFont typeface="Wingdings" pitchFamily="2" charset="2"/>
              <a:buNone/>
            </a:pPr>
            <a:endParaRPr lang="el-GR" sz="14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0" indent="0" eaLnBrk="1" hangingPunct="1">
              <a:buClr>
                <a:srgbClr val="835E01"/>
              </a:buClr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1357298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Η Πρακτική Άσκηση διεξάγεται κατά το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πρώτο δίμηνο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δημόσιους φορείς πχ.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στα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Τμήματα Αλιείας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των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κατά τόπους Περιφερειακών Ενοτήτων της χώρας, με κριτήριο επιλογής τον τόπο διαμονής ή καταγωγής των φοιτητών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Το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δεύτερο δίμηνο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παραγωγικούς φορείς του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ιδιωτικού τομέα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(υδατοκαλλιέργειες, μονάδες μεταποίησης αλιευμάτων, αλιευτικούς συλλόγους, μελετητικά γραφεία, χημικά εργαστήρια, </a:t>
            </a:r>
            <a:r>
              <a:rPr lang="el-GR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σαλιγκαροτροφεία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κ.λπ.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με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την προϋπόθεση ότι οι φορείς δραστηριοποιούνται </a:t>
            </a:r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σε αντικείμενα συναφή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με αυτά που διακονεί το Τμήμα.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Προϋποθέσεις  συμμετοχής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l-G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να έχει </a:t>
            </a:r>
            <a:r>
              <a:rPr lang="el-GR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δηλωθεί το μάθημα </a:t>
            </a:r>
            <a:r>
              <a:rPr lang="el-GR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της Πρακτικής Άσκησης και 2. να είναι </a:t>
            </a:r>
            <a:r>
              <a:rPr lang="el-GR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ενεργός φοιτητής μέχρι το 8</a:t>
            </a:r>
            <a:r>
              <a:rPr lang="el-GR" u="sng" baseline="30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ο</a:t>
            </a:r>
            <a:r>
              <a:rPr lang="el-GR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εξάμηνο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Γιατί να κάνω Πρακτική Άσκηση;</a:t>
            </a:r>
          </a:p>
        </p:txBody>
      </p:sp>
      <p:sp>
        <p:nvSpPr>
          <p:cNvPr id="6147" name="Θέση περιεχομένου 1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Είναι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υποχρεωτική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_προβλέπεται στο Πρόγραμμα Σπουδών και αναγράφεται στο Παράρτημα Διπλώματος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Εφαρμογή της ακαδημαϊκής / επιστημονικής γνώσης σε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πραγματικές συνθήκες εργασίας</a:t>
            </a: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r>
              <a:rPr lang="el-GR" sz="2000" b="1" dirty="0" smtClean="0">
                <a:ea typeface="Arial Rounded MT Bold" pitchFamily="34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Ενημέρωση για τις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νέες τάσεις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στην αγορά εργασίας και τις δεξιότητες που απαιτούνται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  <a:endParaRPr lang="el-GR" sz="2000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Ανάπτυξη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επαγγελματικής συνείδησης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, δεξιοτήτων συνεργασίας, επικοινωνίας, ανάληψης πρωτοβουλίας 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93A299"/>
              </a:buClr>
              <a:buSzPct val="85000"/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Εξοικείωση με τη </a:t>
            </a:r>
            <a:r>
              <a:rPr lang="el-GR" sz="2000" b="1" dirty="0" smtClean="0">
                <a:solidFill>
                  <a:schemeClr val="tx2"/>
                </a:solidFill>
                <a:latin typeface="Tahoma" pitchFamily="34" charset="0"/>
              </a:rPr>
              <a:t>διαδικασία εύρεσης εργασίας </a:t>
            </a: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</a:rPr>
              <a:t>(συνεντεύξεις, αποστολή βιογραφικών, κλπ)</a:t>
            </a:r>
            <a:r>
              <a:rPr lang="en-US" sz="2000" dirty="0" smtClean="0">
                <a:solidFill>
                  <a:schemeClr val="tx2"/>
                </a:solidFill>
                <a:latin typeface="Tahoma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l-GR" sz="24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7543800" cy="9286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3200" smtClean="0">
                <a:latin typeface="Tahoma" pitchFamily="34" charset="0"/>
              </a:rPr>
              <a:t>Γιατί να κάνω Πρακτική Άσκηση;</a:t>
            </a:r>
          </a:p>
        </p:txBody>
      </p:sp>
      <p:pic>
        <p:nvPicPr>
          <p:cNvPr id="4" name="3 - Εικόνα" descr="kesyp_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836840"/>
            <a:ext cx="2705572" cy="2021159"/>
          </a:xfrm>
          <a:prstGeom prst="rect">
            <a:avLst/>
          </a:prstGeom>
        </p:spPr>
      </p:pic>
      <p:sp>
        <p:nvSpPr>
          <p:cNvPr id="7171" name="Θέση περιεχομένου 1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52863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«Οικοδομείται» από προπτυχιακό επίπεδο το βιογραφικό σας καθώς αποκτάτε εργασιακή εμπειρία (προβλέπεται αμοιβή &amp; ασφαλιστική κάλυψη έναντι εργατικού ατυχήματος)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Σας προσφέρει τα ερεθίσματα για να σκεφτείτε και να προγραμματίσετε τα επόμενα βήματα αναφορικά με την μετεκπαίδευσή σας και την εξειδίκευσή σας.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Δίνει τη δυνατότητα για μελλοντική συνεργασία με το φορέα</a:t>
            </a: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pPr>
              <a:buNone/>
            </a:pPr>
            <a:endParaRPr lang="el-GR" sz="2400" dirty="0" smtClean="0">
              <a:solidFill>
                <a:schemeClr val="bg1"/>
              </a:solidFill>
              <a:ea typeface="Arial Rounded MT Bold" pitchFamily="34" charset="0"/>
              <a:cs typeface="Arial" charset="0"/>
            </a:endParaRPr>
          </a:p>
          <a:p>
            <a:endParaRPr lang="el-GR" sz="2400" dirty="0" smtClean="0">
              <a:ea typeface="Arial Rounded MT Bold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28596" y="908720"/>
            <a:ext cx="8229600" cy="5760640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1ο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: Είσοδος στο</a:t>
            </a:r>
            <a:r>
              <a:rPr lang="el-GR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www.pa.uth.gr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με τα στοιχεία του Ευδόξου &amp; ηλεκτρονική συμπλήρωση της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 Εκδήλωσης Ενδιαφέροντος»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από το μενού «Φοιτητές»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(Προθεσμία από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/3/20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ώρα 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14:00 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μέχρι 18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/3/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_ώρα 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14:</a:t>
            </a:r>
            <a:r>
              <a:rPr lang="el-GR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lang="en-US" sz="1400" b="1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0)</a:t>
            </a:r>
            <a:endParaRPr lang="el-GR" sz="1600" b="1" u="sng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2ο</a:t>
            </a:r>
            <a:r>
              <a:rPr lang="el-GR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Αξιολόγηση αιτήσεων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μοριοδότηση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(Επιτροπή Αξιολόγησης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Τμήματος_Προτεραιότητα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σε ΑΜΕΑ-ΕΚΟ) </a:t>
            </a:r>
            <a:r>
              <a:rPr lang="el-GR" sz="1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Ανακοίνωση αποτελεσμάτων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site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Τμήματος,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Πρακτικής) Ενστάσεις</a:t>
            </a:r>
            <a:endParaRPr lang="el-GR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 3ο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 Στάδιο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(μαζί με το</a:t>
            </a:r>
            <a:r>
              <a:rPr lang="el-GR" sz="1200" b="1" baseline="30000" dirty="0" smtClean="0">
                <a:latin typeface="Tahoma" pitchFamily="34" charset="0"/>
                <a:cs typeface="Tahoma" pitchFamily="34" charset="0"/>
              </a:rPr>
              <a:t> 4ο </a:t>
            </a:r>
            <a:r>
              <a:rPr lang="el-GR" sz="1200" b="1" dirty="0" smtClean="0">
                <a:latin typeface="Tahoma" pitchFamily="34" charset="0"/>
                <a:cs typeface="Tahoma" pitchFamily="34" charset="0"/>
              </a:rPr>
              <a:t>Στάδιο) 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Είσοδος στο</a:t>
            </a:r>
            <a:r>
              <a:rPr lang="el-GR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  <a:hlinkClick r:id="rId2"/>
              </a:rPr>
              <a:t>www.pa.uth.gr</a:t>
            </a:r>
            <a:r>
              <a:rPr lang="en-US" sz="16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&amp; ηλεκτρονική συμπλήρωση 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«Αίτησης Εγγραφής»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_μενού «Φοιτητές»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(από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…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ως περίπου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αρχές/μέσα Απριλίου)</a:t>
            </a:r>
            <a:endParaRPr lang="el-GR" sz="1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l-GR" sz="1600" b="1" baseline="30000" dirty="0" smtClean="0">
                <a:latin typeface="Tahoma" pitchFamily="34" charset="0"/>
                <a:cs typeface="Tahoma" pitchFamily="34" charset="0"/>
              </a:rPr>
              <a:t>4ο </a:t>
            </a:r>
            <a:r>
              <a:rPr lang="el-GR" sz="1600" b="1" dirty="0" smtClean="0">
                <a:latin typeface="Tahoma" pitchFamily="34" charset="0"/>
                <a:cs typeface="Tahoma" pitchFamily="34" charset="0"/>
              </a:rPr>
              <a:t>Στάδιο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: Συγκέντρωση &amp; </a:t>
            </a:r>
            <a:r>
              <a:rPr lang="el-GR" sz="16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αποστολή δικαιολογητικών _στην αποστολή 1 φορά το κάθε δικαιολογητικό 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χρήσιμο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site www.atlas.gov.gr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2 φωτοτυπίες της Ταυτότητας </a:t>
            </a: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2 φωτοτυπίες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IBAN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οποιασδήποτε τράπεζας (ατομικός ή πρώτο όνομα)</a:t>
            </a:r>
          </a:p>
          <a:p>
            <a:pPr>
              <a:buFontTx/>
              <a:buChar char="-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φωτοαντίγραφα Ασφαλιστικής ικανότητας (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pa.uth&gt;”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	2 φωτοτυπίες ΑΜΑ-ΙΚΑ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(pa.uth&gt;”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πληροφορίες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None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	2 φωτοτυπίες ΑΜΚΑ (</a:t>
            </a:r>
            <a:r>
              <a:rPr lang="en-US" sz="1600" dirty="0" smtClean="0">
                <a:latin typeface="Tahoma" pitchFamily="34" charset="0"/>
                <a:cs typeface="Tahoma" pitchFamily="34" charset="0"/>
                <a:hlinkClick r:id="rId3"/>
              </a:rPr>
              <a:t>www.amka.gr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1 φωτοτυπία Βεβαίωσης Απόδοσης ΑΦΜ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και μέσω </a:t>
            </a:r>
            <a:r>
              <a:rPr lang="en-US" sz="1600" dirty="0" err="1" smtClean="0">
                <a:latin typeface="Tahoma" pitchFamily="34" charset="0"/>
                <a:cs typeface="Tahoma" pitchFamily="34" charset="0"/>
              </a:rPr>
              <a:t>taxisnet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el-GR" sz="1600" dirty="0" smtClean="0">
                <a:latin typeface="Tahoma" pitchFamily="34" charset="0"/>
                <a:cs typeface="Tahoma" pitchFamily="34" charset="0"/>
              </a:rPr>
              <a:t>Υπεύθυνη Δήλωση υπογεγραμμένη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(pa.uth.gr </a:t>
            </a:r>
            <a:r>
              <a:rPr lang="el-GR" sz="1600" dirty="0" smtClean="0">
                <a:latin typeface="Tahoma" pitchFamily="34" charset="0"/>
                <a:cs typeface="Tahoma" pitchFamily="34" charset="0"/>
              </a:rPr>
              <a:t> -&gt; Πληροφορίες -&gt;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Υπεύθυνη δήλωση για καθεστώς εργασίας)</a:t>
            </a:r>
            <a:endParaRPr lang="el-GR" sz="16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l-GR" sz="15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63556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Βήματα Πρακτικής Άσκησης </a:t>
            </a:r>
            <a:r>
              <a:rPr lang="el-GR" altLang="el-GR" sz="2400" dirty="0" smtClean="0">
                <a:latin typeface="Tahoma" pitchFamily="34" charset="0"/>
                <a:cs typeface="Tahoma" pitchFamily="34" charset="0"/>
              </a:rPr>
              <a:t>(1/2)</a:t>
            </a:r>
            <a:endParaRPr lang="el-GR" altLang="el-GR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58175" cy="5286375"/>
          </a:xfrm>
        </p:spPr>
        <p:txBody>
          <a:bodyPr/>
          <a:lstStyle/>
          <a:p>
            <a:pPr>
              <a:buNone/>
              <a:defRPr/>
            </a:pPr>
            <a:r>
              <a:rPr lang="el-GR" sz="1400" b="1" dirty="0" smtClean="0">
                <a:latin typeface="Tahoma" pitchFamily="34" charset="0"/>
                <a:cs typeface="Tahoma" pitchFamily="34" charset="0"/>
              </a:rPr>
              <a:t>5ο Στάδιο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Αναζήτηση και επικοινωνία 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με Φορείς Υποδοχής:  </a:t>
            </a:r>
          </a:p>
          <a:p>
            <a:pPr>
              <a:buNone/>
              <a:defRPr/>
            </a:pPr>
            <a:r>
              <a:rPr lang="el-GR" sz="1400" dirty="0" smtClean="0">
                <a:latin typeface="Tahoma" pitchFamily="34" charset="0"/>
                <a:cs typeface="Tahoma" pitchFamily="34" charset="0"/>
              </a:rPr>
              <a:t>Μπορείς και με Είσοδο με τα στοιχεία του Ευδόξου στο </a:t>
            </a:r>
            <a:r>
              <a:rPr lang="el-GR" sz="1400" dirty="0" err="1" smtClean="0">
                <a:latin typeface="Tahoma" pitchFamily="34" charset="0"/>
                <a:cs typeface="Tahoma" pitchFamily="34" charset="0"/>
              </a:rPr>
              <a:t>www.atlas.grnet.gr</a:t>
            </a:r>
            <a:r>
              <a:rPr lang="el-GR" sz="1400" dirty="0" smtClean="0">
                <a:latin typeface="Tahoma" pitchFamily="34" charset="0"/>
                <a:cs typeface="Tahoma" pitchFamily="34" charset="0"/>
              </a:rPr>
              <a:t> και αναζήτηση. </a:t>
            </a:r>
          </a:p>
          <a:p>
            <a:pPr>
              <a:buNone/>
              <a:defRPr/>
            </a:pPr>
            <a:r>
              <a:rPr lang="el-GR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200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(Μπορεί, ο φορέας που επιθυμείτε, να μην βρίσκεται στο ηλεκτρονικό σύστημα ΑΤΛΑΣ. Τον ενημερώνετε πως πρέπει να κάνει Εγγραφή και έπειτα Δημιουργία Θέσης και Δημοσίευσή της)</a:t>
            </a:r>
          </a:p>
          <a:p>
            <a:pPr>
              <a:buNone/>
              <a:defRPr/>
            </a:pPr>
            <a:endParaRPr lang="el-GR" sz="1200" dirty="0" smtClean="0">
              <a:solidFill>
                <a:schemeClr val="bg1">
                  <a:lumMod val="6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6ο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Είσοδος στο 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www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pa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uth</a:t>
            </a:r>
            <a:r>
              <a:rPr lang="el-GR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n-US" sz="1400" dirty="0" err="1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gr</a:t>
            </a:r>
            <a:r>
              <a:rPr lang="en-US" sz="1400" dirty="0" smtClean="0">
                <a:solidFill>
                  <a:srgbClr val="3891A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ηλεκτρονική συμπλήρωση της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«Καρτέλα Πρακτικής»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από το μενού «Φοιτητές». Χρειάζεται να έχετε κάνει συμφωνία με τον φορέα σας και να έχετε το «κωδικό 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group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ΑΤΛΑΝΤΑ»  </a:t>
            </a:r>
            <a:r>
              <a:rPr lang="el-GR" sz="1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ΜΕΧΡΙ μέσα Απριλίου περίπου _θα δοθεί προθεσμία συγκεκριμένη εν καιρώ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baseline="300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7ο 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Στάδιο:</a:t>
            </a:r>
            <a:r>
              <a:rPr lang="el-GR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Σύμβαση (από εμάς)</a:t>
            </a:r>
            <a:r>
              <a:rPr lang="en-US" sz="14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και ηλεκτρονική της αποστολή στο 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mail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σας ή και του φορέα </a:t>
            </a:r>
            <a:r>
              <a:rPr lang="en-US" sz="14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l-GR" sz="1400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υπογραφή σας, υπογραφή/σφραγίδα φορέα και συμπλήρωση στοιχείων φορέα)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&amp; </a:t>
            </a:r>
            <a:r>
              <a:rPr lang="el-GR" sz="14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ηλεκτρονική μόνο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υποβολή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Απογραφικού Εισόδου.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8ο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Επιστροφή των αντιτύπων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Σύμβασης στο </a:t>
            </a:r>
            <a:r>
              <a:rPr lang="el-GR" sz="1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Γρ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Πρακτικής Άσκησης προκειμένου να υπογραφεί από τον Πρόεδρο της Επιτροπής Ερευνών</a:t>
            </a: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endParaRPr lang="el-GR" sz="1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9ο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Στάδιο: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Παραλαβή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Σύμβασης / προσκόμιση-αποστολή του εντύπου 3.5 έναρξης (ΕΡΓΑΝΗ)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και </a:t>
            </a:r>
            <a:r>
              <a:rPr lang="el-GR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Πραγματοποίηση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της Πρακτικής Άσκησης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(λόγω </a:t>
            </a:r>
            <a:r>
              <a:rPr 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covid19 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ίσως τα αποστείλετε και τα δύο έντυπα ΕΡΓΑΝΗ στο </a:t>
            </a:r>
            <a:r>
              <a:rPr lang="el-GR" sz="12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τέλος_αυτό</a:t>
            </a:r>
            <a:r>
              <a:rPr lang="el-GR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δε σημαίνει ότι δεν πρέπει να υποβληθεί το έντυπο πριν την έναρξη της ΠΑ_ΘΑ ΕΝΗΜΕΡΩΘΕΙΤΕ ΕΝ ΚΑΙΡΩ)</a:t>
            </a:r>
          </a:p>
          <a:p>
            <a:pPr marL="0" indent="0" algn="just">
              <a:buClr>
                <a:srgbClr val="4F271C"/>
              </a:buClr>
              <a:buNone/>
              <a:defRPr/>
            </a:pPr>
            <a:endParaRPr lang="el-GR" sz="14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>
              <a:buClr>
                <a:srgbClr val="4F271C"/>
              </a:buClr>
              <a:buFont typeface="Wingdings" pitchFamily="2" charset="2"/>
              <a:buNone/>
              <a:defRPr/>
            </a:pPr>
            <a:r>
              <a:rPr lang="el-GR" sz="1400" b="1" baseline="30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10ο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Στάδιο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μία εβδομάδα περίπου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πριν την ολοκλήρωση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της Πρακτικής σας Άσκηση θα σας σταλεί </a:t>
            </a:r>
            <a:r>
              <a:rPr lang="el-GR" sz="1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ενημερωτικό μήνυμα με αυτά που  απαιτούνται </a:t>
            </a:r>
            <a:r>
              <a:rPr lang="el-GR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προκειμένου να οδηγηθείτε στη φάση της πληρωμής.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l-GR" sz="1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Τίτλος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7500937" cy="714375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l-GR" altLang="el-GR" sz="2800" dirty="0" smtClean="0">
                <a:latin typeface="Tahoma" pitchFamily="34" charset="0"/>
                <a:cs typeface="Tahoma" pitchFamily="34" charset="0"/>
              </a:rPr>
              <a:t>Βήματα Πρακτικής Άσκησης (2/2)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*</a:t>
            </a:r>
            <a:r>
              <a:rPr lang="el-GR" dirty="0" smtClean="0"/>
              <a:t> αφορά όσους κάνουν 2</a:t>
            </a:r>
            <a:r>
              <a:rPr lang="el-GR" baseline="30000" dirty="0" smtClean="0"/>
              <a:t>η</a:t>
            </a:r>
            <a:r>
              <a:rPr lang="el-GR" dirty="0" smtClean="0"/>
              <a:t> φορά Πρακτική Άσκηση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 smtClean="0"/>
              <a:t>Τα δικαιολογητικά που χρειάζεται εσείς να </a:t>
            </a:r>
            <a:r>
              <a:rPr lang="el-GR" sz="2800" dirty="0" smtClean="0"/>
              <a:t>αποστείλετε με </a:t>
            </a:r>
            <a:r>
              <a:rPr lang="en-US" sz="2800" dirty="0" smtClean="0"/>
              <a:t>mail </a:t>
            </a:r>
            <a:r>
              <a:rPr lang="el-GR" sz="2800" dirty="0" smtClean="0"/>
              <a:t>είναι </a:t>
            </a:r>
            <a:r>
              <a:rPr lang="el-GR" sz="2800" dirty="0" smtClean="0"/>
              <a:t>: </a:t>
            </a:r>
          </a:p>
          <a:p>
            <a:r>
              <a:rPr lang="el-GR" sz="2400" dirty="0" smtClean="0"/>
              <a:t>φωτοτυπία </a:t>
            </a:r>
            <a:r>
              <a:rPr lang="el-GR" sz="2400" dirty="0" smtClean="0"/>
              <a:t>Ταυτότητας (</a:t>
            </a:r>
            <a:r>
              <a:rPr lang="el-GR" sz="2400" b="1" dirty="0" smtClean="0"/>
              <a:t>ενημερώνω</a:t>
            </a:r>
            <a:r>
              <a:rPr lang="el-GR" sz="2400" dirty="0" smtClean="0"/>
              <a:t> αν έχει αλλάξει)</a:t>
            </a:r>
            <a:endParaRPr lang="el-GR" sz="2400" dirty="0" smtClean="0"/>
          </a:p>
          <a:p>
            <a:r>
              <a:rPr lang="el-GR" sz="2400" dirty="0" smtClean="0"/>
              <a:t>Υπεύθυνη  </a:t>
            </a:r>
            <a:r>
              <a:rPr lang="el-GR" sz="2400" dirty="0" smtClean="0"/>
              <a:t>Δ</a:t>
            </a:r>
            <a:r>
              <a:rPr lang="el-GR" sz="2400" dirty="0" smtClean="0"/>
              <a:t>ήλωση </a:t>
            </a:r>
            <a:r>
              <a:rPr lang="el-GR" sz="2400" dirty="0" smtClean="0"/>
              <a:t>για καθεστώς εργασίας </a:t>
            </a:r>
            <a:r>
              <a:rPr lang="el-GR" sz="2400" dirty="0" smtClean="0"/>
              <a:t>εκ νέου υπογεγραμμένη (</a:t>
            </a:r>
            <a:r>
              <a:rPr lang="el-GR" sz="2400" dirty="0" err="1" smtClean="0"/>
              <a:t>pa.uth.gr</a:t>
            </a:r>
            <a:r>
              <a:rPr lang="el-GR" sz="2400" dirty="0" smtClean="0"/>
              <a:t>) </a:t>
            </a:r>
            <a:endParaRPr lang="el-GR" sz="2400" dirty="0" smtClean="0"/>
          </a:p>
          <a:p>
            <a:r>
              <a:rPr lang="en-US" sz="2400" dirty="0" smtClean="0"/>
              <a:t>IBAN</a:t>
            </a:r>
            <a:r>
              <a:rPr lang="en-US" sz="2400" b="1" dirty="0" smtClean="0"/>
              <a:t> </a:t>
            </a:r>
            <a:r>
              <a:rPr lang="el-GR" sz="2400" b="1" dirty="0" smtClean="0"/>
              <a:t>ενεργού </a:t>
            </a:r>
            <a:r>
              <a:rPr lang="el-GR" sz="2400" dirty="0" smtClean="0"/>
              <a:t>λογαριασμού και</a:t>
            </a:r>
          </a:p>
          <a:p>
            <a:r>
              <a:rPr lang="el-GR" sz="2400" dirty="0" smtClean="0"/>
              <a:t>ΑΜΑ ΙΚΑ (το περσινό) </a:t>
            </a:r>
          </a:p>
          <a:p>
            <a:pPr>
              <a:buNone/>
            </a:pPr>
            <a:r>
              <a:rPr lang="el-GR" sz="2400" dirty="0" smtClean="0"/>
              <a:t>* </a:t>
            </a:r>
            <a:r>
              <a:rPr lang="en-US" sz="2400" dirty="0" smtClean="0"/>
              <a:t>“</a:t>
            </a:r>
            <a:r>
              <a:rPr lang="el-GR" sz="2000" i="1" dirty="0" smtClean="0"/>
              <a:t>Ασφαλιστική Ικανότητα</a:t>
            </a:r>
            <a:r>
              <a:rPr lang="en-US" sz="2000" i="1" dirty="0" smtClean="0"/>
              <a:t>”</a:t>
            </a:r>
            <a:r>
              <a:rPr lang="el-GR" sz="2000" i="1" dirty="0" smtClean="0"/>
              <a:t> </a:t>
            </a:r>
            <a:r>
              <a:rPr lang="el-GR" sz="1800" i="1" dirty="0" smtClean="0"/>
              <a:t>στέλνω </a:t>
            </a:r>
            <a:r>
              <a:rPr lang="el-GR" sz="1800" b="1" i="1" dirty="0" smtClean="0"/>
              <a:t>μόνο</a:t>
            </a:r>
            <a:r>
              <a:rPr lang="el-GR" sz="1800" i="1" dirty="0" smtClean="0"/>
              <a:t> αν έχει αλλάξει κάτι στο καθεστώς ασφάλισης</a:t>
            </a:r>
            <a:r>
              <a:rPr lang="en-US" sz="1800" i="1" dirty="0" smtClean="0"/>
              <a:t> </a:t>
            </a:r>
            <a:r>
              <a:rPr lang="el-GR" sz="1800" i="1" dirty="0" smtClean="0"/>
              <a:t> </a:t>
            </a:r>
            <a:r>
              <a:rPr lang="el-GR" sz="1800" i="1" dirty="0" smtClean="0"/>
              <a:t>από πέρυσι (βεβαιώνω στο κείμενο του </a:t>
            </a:r>
            <a:r>
              <a:rPr lang="en-US" sz="1800" i="1" dirty="0" smtClean="0"/>
              <a:t>mail </a:t>
            </a:r>
            <a:r>
              <a:rPr lang="el-GR" sz="1800" i="1" dirty="0" smtClean="0"/>
              <a:t>ότι δεν έχει αλλάξει κάτι )</a:t>
            </a:r>
            <a:endParaRPr lang="el-GR" sz="2000" i="1" dirty="0" smtClean="0"/>
          </a:p>
          <a:p>
            <a:endParaRPr lang="el-GR" sz="2800" dirty="0" smtClean="0"/>
          </a:p>
          <a:p>
            <a:pPr>
              <a:buNone/>
            </a:pPr>
            <a:endParaRPr lang="el-GR" sz="18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Δίκτυ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Δίκτυο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κτυο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Δίκτυο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1668</Words>
  <Application>Microsoft Office PowerPoint</Application>
  <PresentationFormat>Προβολή στην οθόνη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Δίκτυο</vt:lpstr>
      <vt:lpstr>Διαφάνεια 1</vt:lpstr>
      <vt:lpstr>Πρόγραμμα Πρακτικής Άσκησης Φοιτητών</vt:lpstr>
      <vt:lpstr>Π.Α. στο τμήμα Ιχθυολογίας</vt:lpstr>
      <vt:lpstr>Π.Α. στο τμήμα Ιχθυολογίας</vt:lpstr>
      <vt:lpstr>Γιατί να κάνω Πρακτική Άσκηση;</vt:lpstr>
      <vt:lpstr>Γιατί να κάνω Πρακτική Άσκηση;</vt:lpstr>
      <vt:lpstr>Βήματα Πρακτικής Άσκησης (1/2)</vt:lpstr>
      <vt:lpstr>Βήματα Πρακτικής Άσκησης (2/2)</vt:lpstr>
      <vt:lpstr>* αφορά όσους κάνουν 2η φορά Πρακτική Άσκηση </vt:lpstr>
      <vt:lpstr>Διαφάνεια 10</vt:lpstr>
      <vt:lpstr>Διαφάνεια 11</vt:lpstr>
      <vt:lpstr>το site μας_ *Υπάρχουν Οδηγίες για φορείς (καθώς και για φοιτητές κ.α.)</vt:lpstr>
      <vt:lpstr>Πότε είμαι έτοιμος-η να ξεκινήσω Πρακτική Άσκηση?</vt:lpstr>
      <vt:lpstr>Επιπρόσθετες πληροφορίες (1/2)</vt:lpstr>
      <vt:lpstr>Επιπρόσθετες πληροφορίες (2/2)</vt:lpstr>
      <vt:lpstr>      Σημεία που πρέπει να προσέξετε… </vt:lpstr>
      <vt:lpstr>ΓΙΑ ΝΑ ΟΛΟΚΛΗΡΩΘΕΙ Η Π.Α. ΚΑΙ ΝΑ ΠΛΗΡΩΘΕΙΤΕ</vt:lpstr>
      <vt:lpstr>Διευκόλυνση φορέα για ΑΤΛΑΝΤΑ και γενικές ΟΔΗΓΙΕΣ </vt:lpstr>
      <vt:lpstr>Διαφάνεια 19</vt:lpstr>
      <vt:lpstr>Πλάνο δράσης (έναρξη Π.Α.)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ΤΜΗΜΑ ΜΗΧΑΝΙΚΩΝ ΧΩΡΟΤΑΞΙΑΣ, ΠΟΛΕΟΔΟΜΙΑΣ &amp; ΠΕΡΙΦΕΡΕΙΑΚΗΣ ΑΝΑΠΤΥΞΗΣ ΜΕΤΑΠΤΥΧΙΑΚΟ ΠΡΟΓΡΑΜΜΑ ΣΠΟΥΔΩΝ ΜΑΘΗΜΑ: ΑΣΤΙΚΗ &amp; ΠΕΡΙΦΕΡΕΙΑΚΗ ΑΝΑΠΤΥΞΗ</dc:title>
  <dc:creator>-</dc:creator>
  <cp:lastModifiedBy>USER</cp:lastModifiedBy>
  <cp:revision>472</cp:revision>
  <cp:lastPrinted>2017-03-14T05:58:06Z</cp:lastPrinted>
  <dcterms:created xsi:type="dcterms:W3CDTF">2007-10-19T14:58:41Z</dcterms:created>
  <dcterms:modified xsi:type="dcterms:W3CDTF">2021-03-08T10:04:35Z</dcterms:modified>
</cp:coreProperties>
</file>