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heme/themeOverride1.xml" ContentType="application/vnd.openxmlformats-officedocument.themeOverride+xml"/>
  <Override PartName="/ppt/theme/themeOverride2.xml" ContentType="application/vnd.openxmlformats-officedocument.themeOverr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26"/>
  </p:notesMasterIdLst>
  <p:sldIdLst>
    <p:sldId id="256" r:id="rId2"/>
    <p:sldId id="257" r:id="rId3"/>
    <p:sldId id="261" r:id="rId4"/>
    <p:sldId id="259" r:id="rId5"/>
    <p:sldId id="268" r:id="rId6"/>
    <p:sldId id="282" r:id="rId7"/>
    <p:sldId id="258" r:id="rId8"/>
    <p:sldId id="286" r:id="rId9"/>
    <p:sldId id="272" r:id="rId10"/>
    <p:sldId id="270" r:id="rId11"/>
    <p:sldId id="285" r:id="rId12"/>
    <p:sldId id="274" r:id="rId13"/>
    <p:sldId id="275" r:id="rId14"/>
    <p:sldId id="276" r:id="rId15"/>
    <p:sldId id="288" r:id="rId16"/>
    <p:sldId id="289" r:id="rId17"/>
    <p:sldId id="284" r:id="rId18"/>
    <p:sldId id="277" r:id="rId19"/>
    <p:sldId id="264" r:id="rId20"/>
    <p:sldId id="266" r:id="rId21"/>
    <p:sldId id="283" r:id="rId22"/>
    <p:sldId id="280" r:id="rId23"/>
    <p:sldId id="287" r:id="rId24"/>
    <p:sldId id="267" r:id="rId25"/>
  </p:sldIdLst>
  <p:sldSz cx="9144000" cy="6858000" type="screen4x3"/>
  <p:notesSz cx="6808788" cy="99425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5B9DFF"/>
    <a:srgbClr val="660066"/>
    <a:srgbClr val="FF750D"/>
    <a:srgbClr val="324600"/>
    <a:srgbClr val="E26600"/>
    <a:srgbClr val="FBFF47"/>
    <a:srgbClr val="E8FF0D"/>
    <a:srgbClr val="420500"/>
    <a:srgbClr val="A80000"/>
    <a:srgbClr val="3E2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6618" autoAdjust="0"/>
  </p:normalViewPr>
  <p:slideViewPr>
    <p:cSldViewPr>
      <p:cViewPr>
        <p:scale>
          <a:sx n="69" d="100"/>
          <a:sy n="69" d="100"/>
        </p:scale>
        <p:origin x="-1416" y="11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152705" cy="152705"/>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0475" cy="49885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6737" y="0"/>
            <a:ext cx="2950475" cy="498852"/>
          </a:xfrm>
          <a:prstGeom prst="rect">
            <a:avLst/>
          </a:prstGeom>
        </p:spPr>
        <p:txBody>
          <a:bodyPr vert="horz" lIns="91440" tIns="45720" rIns="91440" bIns="45720" rtlCol="0"/>
          <a:lstStyle>
            <a:lvl1pPr algn="r">
              <a:defRPr sz="1200"/>
            </a:lvl1pPr>
          </a:lstStyle>
          <a:p>
            <a:fld id="{C7E2784E-0625-47BC-B24E-44AB9022C154}" type="datetimeFigureOut">
              <a:rPr lang="en-US" smtClean="0"/>
              <a:t>3/2/2021</a:t>
            </a:fld>
            <a:endParaRPr lang="en-US"/>
          </a:p>
        </p:txBody>
      </p:sp>
      <p:sp>
        <p:nvSpPr>
          <p:cNvPr id="4" name="Slide Image Placeholder 3"/>
          <p:cNvSpPr>
            <a:spLocks noGrp="1" noRot="1" noChangeAspect="1"/>
          </p:cNvSpPr>
          <p:nvPr>
            <p:ph type="sldImg" idx="2"/>
          </p:nvPr>
        </p:nvSpPr>
        <p:spPr>
          <a:xfrm>
            <a:off x="1168400" y="1243013"/>
            <a:ext cx="4471988" cy="33559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0879" y="4784835"/>
            <a:ext cx="5447030" cy="3914864"/>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43662"/>
            <a:ext cx="2950475" cy="498851"/>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6737" y="9443662"/>
            <a:ext cx="2950475" cy="498851"/>
          </a:xfrm>
          <a:prstGeom prst="rect">
            <a:avLst/>
          </a:prstGeom>
        </p:spPr>
        <p:txBody>
          <a:bodyPr vert="horz" lIns="91440" tIns="45720" rIns="91440" bIns="45720" rtlCol="0" anchor="b"/>
          <a:lstStyle>
            <a:lvl1pPr algn="r">
              <a:defRPr sz="1200"/>
            </a:lvl1pPr>
          </a:lstStyle>
          <a:p>
            <a:fld id="{7B7133AC-6288-46FD-AC64-D4CAFB3FF5D7}" type="slidenum">
              <a:rPr lang="en-US" smtClean="0"/>
              <a:t>‹#›</a:t>
            </a:fld>
            <a:endParaRPr lang="en-US"/>
          </a:p>
        </p:txBody>
      </p:sp>
    </p:spTree>
    <p:extLst>
      <p:ext uri="{BB962C8B-B14F-4D97-AF65-F5344CB8AC3E}">
        <p14:creationId xmlns:p14="http://schemas.microsoft.com/office/powerpoint/2010/main" val="12902965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7B7133AC-6288-46FD-AC64-D4CAFB3FF5D7}" type="slidenum">
              <a:rPr lang="en-US" smtClean="0"/>
              <a:t>2</a:t>
            </a:fld>
            <a:endParaRPr lang="en-US"/>
          </a:p>
        </p:txBody>
      </p:sp>
    </p:spTree>
    <p:extLst>
      <p:ext uri="{BB962C8B-B14F-4D97-AF65-F5344CB8AC3E}">
        <p14:creationId xmlns:p14="http://schemas.microsoft.com/office/powerpoint/2010/main" val="34545120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7B7133AC-6288-46FD-AC64-D4CAFB3FF5D7}" type="slidenum">
              <a:rPr lang="en-US" smtClean="0"/>
              <a:t>3</a:t>
            </a:fld>
            <a:endParaRPr lang="en-US"/>
          </a:p>
        </p:txBody>
      </p:sp>
    </p:spTree>
    <p:extLst>
      <p:ext uri="{BB962C8B-B14F-4D97-AF65-F5344CB8AC3E}">
        <p14:creationId xmlns:p14="http://schemas.microsoft.com/office/powerpoint/2010/main" val="23540442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7B7133AC-6288-46FD-AC64-D4CAFB3FF5D7}" type="slidenum">
              <a:rPr lang="en-US" smtClean="0"/>
              <a:t>4</a:t>
            </a:fld>
            <a:endParaRPr lang="en-US"/>
          </a:p>
        </p:txBody>
      </p:sp>
    </p:spTree>
    <p:extLst>
      <p:ext uri="{BB962C8B-B14F-4D97-AF65-F5344CB8AC3E}">
        <p14:creationId xmlns:p14="http://schemas.microsoft.com/office/powerpoint/2010/main" val="42886302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7B7133AC-6288-46FD-AC64-D4CAFB3FF5D7}" type="slidenum">
              <a:rPr lang="en-US" smtClean="0"/>
              <a:t>5</a:t>
            </a:fld>
            <a:endParaRPr lang="en-US"/>
          </a:p>
        </p:txBody>
      </p:sp>
    </p:spTree>
    <p:extLst>
      <p:ext uri="{BB962C8B-B14F-4D97-AF65-F5344CB8AC3E}">
        <p14:creationId xmlns:p14="http://schemas.microsoft.com/office/powerpoint/2010/main" val="26503238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7B7133AC-6288-46FD-AC64-D4CAFB3FF5D7}" type="slidenum">
              <a:rPr lang="en-US" smtClean="0"/>
              <a:t>9</a:t>
            </a:fld>
            <a:endParaRPr lang="en-US"/>
          </a:p>
        </p:txBody>
      </p:sp>
    </p:spTree>
    <p:extLst>
      <p:ext uri="{BB962C8B-B14F-4D97-AF65-F5344CB8AC3E}">
        <p14:creationId xmlns:p14="http://schemas.microsoft.com/office/powerpoint/2010/main" val="3930873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7B7133AC-6288-46FD-AC64-D4CAFB3FF5D7}" type="slidenum">
              <a:rPr lang="en-US" smtClean="0"/>
              <a:t>13</a:t>
            </a:fld>
            <a:endParaRPr lang="en-US"/>
          </a:p>
        </p:txBody>
      </p:sp>
    </p:spTree>
    <p:extLst>
      <p:ext uri="{BB962C8B-B14F-4D97-AF65-F5344CB8AC3E}">
        <p14:creationId xmlns:p14="http://schemas.microsoft.com/office/powerpoint/2010/main" val="41541789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7B7133AC-6288-46FD-AC64-D4CAFB3FF5D7}" type="slidenum">
              <a:rPr lang="en-US" smtClean="0"/>
              <a:t>17</a:t>
            </a:fld>
            <a:endParaRPr lang="en-US"/>
          </a:p>
        </p:txBody>
      </p:sp>
    </p:spTree>
    <p:extLst>
      <p:ext uri="{BB962C8B-B14F-4D97-AF65-F5344CB8AC3E}">
        <p14:creationId xmlns:p14="http://schemas.microsoft.com/office/powerpoint/2010/main" val="41541789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7B7133AC-6288-46FD-AC64-D4CAFB3FF5D7}" type="slidenum">
              <a:rPr lang="en-US" smtClean="0"/>
              <a:t>18</a:t>
            </a:fld>
            <a:endParaRPr lang="en-US"/>
          </a:p>
        </p:txBody>
      </p:sp>
    </p:spTree>
    <p:extLst>
      <p:ext uri="{BB962C8B-B14F-4D97-AF65-F5344CB8AC3E}">
        <p14:creationId xmlns:p14="http://schemas.microsoft.com/office/powerpoint/2010/main" val="6031557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7B7133AC-6288-46FD-AC64-D4CAFB3FF5D7}" type="slidenum">
              <a:rPr lang="en-US" smtClean="0"/>
              <a:t>22</a:t>
            </a:fld>
            <a:endParaRPr lang="en-US"/>
          </a:p>
        </p:txBody>
      </p:sp>
    </p:spTree>
    <p:extLst>
      <p:ext uri="{BB962C8B-B14F-4D97-AF65-F5344CB8AC3E}">
        <p14:creationId xmlns:p14="http://schemas.microsoft.com/office/powerpoint/2010/main" val="246507158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01670" y="1291130"/>
            <a:ext cx="7940660" cy="1320637"/>
          </a:xfrm>
          <a:effectLst/>
        </p:spPr>
        <p:txBody>
          <a:bodyPr>
            <a:normAutofit/>
          </a:bodyPr>
          <a:lstStyle>
            <a:lvl1pPr algn="r">
              <a:defRPr sz="3600">
                <a:solidFill>
                  <a:srgbClr val="FF750D"/>
                </a:solidFill>
                <a:effectLst/>
              </a:defRPr>
            </a:lvl1pPr>
          </a:lstStyle>
          <a:p>
            <a:r>
              <a:rPr lang="en-US" dirty="0" smtClean="0"/>
              <a:t>Click to edit </a:t>
            </a:r>
            <a:br>
              <a:rPr lang="en-US" dirty="0" smtClean="0"/>
            </a:br>
            <a:r>
              <a:rPr lang="en-US" dirty="0" smtClean="0"/>
              <a:t>Master title style</a:t>
            </a:r>
            <a:endParaRPr lang="en-US" dirty="0"/>
          </a:p>
        </p:txBody>
      </p:sp>
      <p:sp>
        <p:nvSpPr>
          <p:cNvPr id="3" name="Subtitle 2"/>
          <p:cNvSpPr>
            <a:spLocks noGrp="1"/>
          </p:cNvSpPr>
          <p:nvPr>
            <p:ph type="subTitle" idx="1"/>
          </p:nvPr>
        </p:nvSpPr>
        <p:spPr>
          <a:xfrm>
            <a:off x="601670" y="2665475"/>
            <a:ext cx="7940660" cy="1374345"/>
          </a:xfrm>
        </p:spPr>
        <p:txBody>
          <a:bodyPr>
            <a:normAutofit/>
          </a:bodyPr>
          <a:lstStyle>
            <a:lvl1pPr marL="0" indent="0" algn="r">
              <a:buNone/>
              <a:defRPr sz="2800">
                <a:solidFill>
                  <a:srgbClr val="3246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a:t>
            </a:r>
          </a:p>
          <a:p>
            <a:r>
              <a:rPr lang="en-US" dirty="0" smtClean="0"/>
              <a:t>Master subtitle style</a:t>
            </a:r>
            <a:endParaRPr lang="en-US" dirty="0"/>
          </a:p>
        </p:txBody>
      </p:sp>
      <p:sp>
        <p:nvSpPr>
          <p:cNvPr id="4" name="Date Placeholder 3"/>
          <p:cNvSpPr>
            <a:spLocks noGrp="1"/>
          </p:cNvSpPr>
          <p:nvPr>
            <p:ph type="dt" sz="half" idx="10"/>
          </p:nvPr>
        </p:nvSpPr>
        <p:spPr/>
        <p:txBody>
          <a:bodyPr/>
          <a:lstStyle/>
          <a:p>
            <a:fld id="{53074F12-AA26-4AC8-9962-C36BB8F32554}" type="datetimeFigureOut">
              <a:rPr lang="en-US" smtClean="0"/>
              <a:pPr/>
              <a:t>3/2/2021</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dirty="0"/>
          </a:p>
        </p:txBody>
      </p:sp>
    </p:spTree>
    <p:extLst>
      <p:ext uri="{BB962C8B-B14F-4D97-AF65-F5344CB8AC3E}">
        <p14:creationId xmlns:p14="http://schemas.microsoft.com/office/powerpoint/2010/main" val="32538751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3/2/2021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776078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074F12-AA26-4AC8-9962-C36BB8F32554}" type="datetimeFigureOut">
              <a:rPr lang="en-US" smtClean="0"/>
              <a:pPr/>
              <a:t>3/2/2021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4286657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074F12-AA26-4AC8-9962-C36BB8F32554}" type="datetimeFigureOut">
              <a:rPr lang="en-US" smtClean="0"/>
              <a:pPr/>
              <a:t>3/2/2021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893609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48965" y="222195"/>
            <a:ext cx="8246070" cy="610820"/>
          </a:xfrm>
        </p:spPr>
        <p:txBody>
          <a:bodyPr>
            <a:normAutofit/>
          </a:bodyPr>
          <a:lstStyle>
            <a:lvl1pPr algn="r">
              <a:defRPr sz="3600">
                <a:solidFill>
                  <a:srgbClr val="FF750D"/>
                </a:solidFill>
                <a:effectLst/>
              </a:defRPr>
            </a:lvl1pPr>
          </a:lstStyle>
          <a:p>
            <a:r>
              <a:rPr lang="en-US" dirty="0" smtClean="0"/>
              <a:t>Click to edit Master title style</a:t>
            </a:r>
            <a:endParaRPr lang="en-US" dirty="0"/>
          </a:p>
        </p:txBody>
      </p:sp>
      <p:sp>
        <p:nvSpPr>
          <p:cNvPr id="3" name="Content Placeholder 2"/>
          <p:cNvSpPr>
            <a:spLocks noGrp="1"/>
          </p:cNvSpPr>
          <p:nvPr>
            <p:ph idx="1"/>
          </p:nvPr>
        </p:nvSpPr>
        <p:spPr>
          <a:xfrm>
            <a:off x="448965" y="1138426"/>
            <a:ext cx="8246069" cy="5022308"/>
          </a:xfrm>
        </p:spPr>
        <p:txBody>
          <a:bodyPr/>
          <a:lstStyle>
            <a:lvl1pPr algn="l">
              <a:defRPr sz="2800">
                <a:solidFill>
                  <a:srgbClr val="324600"/>
                </a:solidFill>
              </a:defRPr>
            </a:lvl1pPr>
            <a:lvl2pPr algn="l">
              <a:defRPr>
                <a:solidFill>
                  <a:srgbClr val="324600"/>
                </a:solidFill>
              </a:defRPr>
            </a:lvl2pPr>
            <a:lvl3pPr algn="l">
              <a:defRPr>
                <a:solidFill>
                  <a:srgbClr val="324600"/>
                </a:solidFill>
              </a:defRPr>
            </a:lvl3pPr>
            <a:lvl4pPr algn="l">
              <a:defRPr>
                <a:solidFill>
                  <a:srgbClr val="324600"/>
                </a:solidFill>
              </a:defRPr>
            </a:lvl4pPr>
            <a:lvl5pPr algn="l">
              <a:defRPr>
                <a:solidFill>
                  <a:srgbClr val="32460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53074F12-AA26-4AC8-9962-C36BB8F32554}" type="datetimeFigureOut">
              <a:rPr lang="en-US" smtClean="0"/>
              <a:pPr/>
              <a:t>3/2/2021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16644713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976015" y="527605"/>
            <a:ext cx="6566314" cy="763525"/>
          </a:xfrm>
        </p:spPr>
        <p:txBody>
          <a:bodyPr>
            <a:normAutofit/>
          </a:bodyPr>
          <a:lstStyle>
            <a:lvl1pPr algn="l">
              <a:defRPr sz="3600">
                <a:solidFill>
                  <a:srgbClr val="FF750D"/>
                </a:solidFill>
                <a:effectLst/>
              </a:defRPr>
            </a:lvl1pPr>
          </a:lstStyle>
          <a:p>
            <a:r>
              <a:rPr lang="en-US" dirty="0" smtClean="0"/>
              <a:t>Click to edit Master title style</a:t>
            </a:r>
            <a:endParaRPr lang="en-US" dirty="0"/>
          </a:p>
        </p:txBody>
      </p:sp>
      <p:sp>
        <p:nvSpPr>
          <p:cNvPr id="3" name="Content Placeholder 2"/>
          <p:cNvSpPr>
            <a:spLocks noGrp="1"/>
          </p:cNvSpPr>
          <p:nvPr>
            <p:ph idx="1"/>
          </p:nvPr>
        </p:nvSpPr>
        <p:spPr>
          <a:xfrm>
            <a:off x="1976016" y="1443835"/>
            <a:ext cx="6566314" cy="4733855"/>
          </a:xfrm>
        </p:spPr>
        <p:txBody>
          <a:bodyPr/>
          <a:lstStyle>
            <a:lvl1pPr>
              <a:defRPr sz="2800">
                <a:solidFill>
                  <a:srgbClr val="324600"/>
                </a:solidFill>
              </a:defRPr>
            </a:lvl1pPr>
            <a:lvl2pPr>
              <a:defRPr>
                <a:solidFill>
                  <a:srgbClr val="324600"/>
                </a:solidFill>
              </a:defRPr>
            </a:lvl2pPr>
            <a:lvl3pPr>
              <a:defRPr>
                <a:solidFill>
                  <a:srgbClr val="324600"/>
                </a:solidFill>
              </a:defRPr>
            </a:lvl3pPr>
            <a:lvl4pPr>
              <a:defRPr>
                <a:solidFill>
                  <a:srgbClr val="324600"/>
                </a:solidFill>
              </a:defRPr>
            </a:lvl4pPr>
            <a:lvl5pPr>
              <a:defRPr>
                <a:solidFill>
                  <a:srgbClr val="32460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53074F12-AA26-4AC8-9962-C36BB8F32554}" type="datetimeFigureOut">
              <a:rPr lang="en-US" smtClean="0"/>
              <a:pPr/>
              <a:t>3/2/2021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16293913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3074F12-AA26-4AC8-9962-C36BB8F32554}" type="datetimeFigureOut">
              <a:rPr lang="en-US" smtClean="0"/>
              <a:pPr/>
              <a:t>3/2/2021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8634415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833014"/>
            <a:ext cx="8229600" cy="584623"/>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3074F12-AA26-4AC8-9962-C36BB8F32554}" type="datetimeFigureOut">
              <a:rPr lang="en-US" smtClean="0"/>
              <a:pPr/>
              <a:t>3/2/2021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5567918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48965" y="222195"/>
            <a:ext cx="8246070" cy="610820"/>
          </a:xfrm>
        </p:spPr>
        <p:txBody>
          <a:bodyPr>
            <a:normAutofit/>
          </a:bodyPr>
          <a:lstStyle>
            <a:lvl1pPr algn="r">
              <a:defRPr sz="3600">
                <a:solidFill>
                  <a:srgbClr val="FF750D"/>
                </a:solidFill>
                <a:effectLst/>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48966" y="1330318"/>
            <a:ext cx="4123034" cy="571629"/>
          </a:xfrm>
        </p:spPr>
        <p:txBody>
          <a:bodyPr anchor="b"/>
          <a:lstStyle>
            <a:lvl1pPr marL="0" indent="0" algn="ctr">
              <a:buNone/>
              <a:defRPr sz="2400" b="1">
                <a:solidFill>
                  <a:srgbClr val="32460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48965" y="2054654"/>
            <a:ext cx="4123035" cy="3035058"/>
          </a:xfrm>
        </p:spPr>
        <p:txBody>
          <a:bodyPr/>
          <a:lstStyle>
            <a:lvl1pPr algn="ctr">
              <a:defRPr sz="2400">
                <a:solidFill>
                  <a:srgbClr val="324600"/>
                </a:solidFill>
              </a:defRPr>
            </a:lvl1pPr>
            <a:lvl2pPr algn="ctr">
              <a:defRPr sz="2000">
                <a:solidFill>
                  <a:srgbClr val="324600"/>
                </a:solidFill>
              </a:defRPr>
            </a:lvl2pPr>
            <a:lvl3pPr algn="ctr">
              <a:defRPr sz="1800">
                <a:solidFill>
                  <a:srgbClr val="324600"/>
                </a:solidFill>
              </a:defRPr>
            </a:lvl3pPr>
            <a:lvl4pPr algn="ctr">
              <a:defRPr sz="1600">
                <a:solidFill>
                  <a:srgbClr val="324600"/>
                </a:solidFill>
              </a:defRPr>
            </a:lvl4pPr>
            <a:lvl5pPr algn="ctr">
              <a:defRPr sz="1600">
                <a:solidFill>
                  <a:srgbClr val="324600"/>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572001" y="1330319"/>
            <a:ext cx="4106566" cy="571630"/>
          </a:xfrm>
        </p:spPr>
        <p:txBody>
          <a:bodyPr anchor="b"/>
          <a:lstStyle>
            <a:lvl1pPr marL="0" indent="0" algn="ctr">
              <a:buNone/>
              <a:defRPr sz="2400" b="1">
                <a:solidFill>
                  <a:srgbClr val="32460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572000" y="2054655"/>
            <a:ext cx="4106566" cy="3035058"/>
          </a:xfrm>
        </p:spPr>
        <p:txBody>
          <a:bodyPr/>
          <a:lstStyle>
            <a:lvl1pPr algn="ctr">
              <a:defRPr sz="2400">
                <a:solidFill>
                  <a:srgbClr val="324600"/>
                </a:solidFill>
              </a:defRPr>
            </a:lvl1pPr>
            <a:lvl2pPr algn="ctr">
              <a:defRPr sz="2000">
                <a:solidFill>
                  <a:srgbClr val="324600"/>
                </a:solidFill>
              </a:defRPr>
            </a:lvl2pPr>
            <a:lvl3pPr algn="ctr">
              <a:defRPr sz="1800">
                <a:solidFill>
                  <a:srgbClr val="324600"/>
                </a:solidFill>
              </a:defRPr>
            </a:lvl3pPr>
            <a:lvl4pPr algn="ctr">
              <a:defRPr sz="1600">
                <a:solidFill>
                  <a:srgbClr val="324600"/>
                </a:solidFill>
              </a:defRPr>
            </a:lvl4pPr>
            <a:lvl5pPr algn="ctr">
              <a:defRPr sz="1600">
                <a:solidFill>
                  <a:srgbClr val="324600"/>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53074F12-AA26-4AC8-9962-C36BB8F32554}" type="datetimeFigureOut">
              <a:rPr lang="en-US" smtClean="0"/>
              <a:pPr/>
              <a:t>3/2/2021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1229119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3074F12-AA26-4AC8-9962-C36BB8F32554}" type="datetimeFigureOut">
              <a:rPr lang="en-US" smtClean="0"/>
              <a:pPr/>
              <a:t>3/2/2021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0297731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074F12-AA26-4AC8-9962-C36BB8F32554}" type="datetimeFigureOut">
              <a:rPr lang="en-US" smtClean="0"/>
              <a:pPr/>
              <a:t>3/2/2021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2518640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3/2/2021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1744526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74F12-AA26-4AC8-9962-C36BB8F32554}" type="datetimeFigureOut">
              <a:rPr lang="en-US" smtClean="0"/>
              <a:pPr/>
              <a:t>3/2/2021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2CCC60-E8CD-4174-8B1A-7DF615B22EEF}" type="slidenum">
              <a:rPr lang="en-US" smtClean="0"/>
              <a:pPr/>
              <a:t>‹#›</a:t>
            </a:fld>
            <a:endParaRPr lang="en-US"/>
          </a:p>
        </p:txBody>
      </p:sp>
    </p:spTree>
    <p:extLst>
      <p:ext uri="{BB962C8B-B14F-4D97-AF65-F5344CB8AC3E}">
        <p14:creationId xmlns:p14="http://schemas.microsoft.com/office/powerpoint/2010/main" val="19440393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7.jp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hyperlink" Target="https://apps.ika.gr/eInsEligibility/" TargetMode="External"/><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hyperlink" Target="https://bit.ly/2SjSdOD" TargetMode="External"/><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hyperlink" Target="https://bit.ly/2SaSqUk" TargetMode="Externa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3.xml"/><Relationship Id="rId1" Type="http://schemas.openxmlformats.org/officeDocument/2006/relationships/themeOverride" Target="../theme/themeOverride1.xml"/><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3.xml"/><Relationship Id="rId1" Type="http://schemas.openxmlformats.org/officeDocument/2006/relationships/themeOverride" Target="../theme/themeOverride2.xml"/><Relationship Id="rId4" Type="http://schemas.openxmlformats.org/officeDocument/2006/relationships/hyperlink" Target="mailto:helpdesk@atlas.grnet.gr"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atlas.grnet.gr/"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hyperlink" Target="mailto:praktiki.civ@uth.gr" TargetMode="External"/><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hyperlink" Target="https://bit.ly/3r50iH7" TargetMode="External"/><Relationship Id="rId5" Type="http://schemas.openxmlformats.org/officeDocument/2006/relationships/hyperlink" Target="https://bit.ly/3r50iH7:https:/bit.ly/3sFjSdI" TargetMode="External"/><Relationship Id="rId4" Type="http://schemas.openxmlformats.org/officeDocument/2006/relationships/hyperlink" Target="http://www.pa.uth.gr/"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430085" y="1792252"/>
            <a:ext cx="5713915" cy="1374345"/>
          </a:xfrm>
        </p:spPr>
        <p:txBody>
          <a:bodyPr>
            <a:noAutofit/>
          </a:bodyPr>
          <a:lstStyle/>
          <a:p>
            <a:pPr algn="l"/>
            <a:r>
              <a:rPr lang="el-GR" sz="5000" dirty="0" smtClean="0">
                <a:solidFill>
                  <a:srgbClr val="000000">
                    <a:lumMod val="85000"/>
                    <a:lumOff val="15000"/>
                  </a:srgbClr>
                </a:solidFill>
                <a:latin typeface="Century Gothic" panose="020B0502020202020204"/>
              </a:rPr>
              <a:t>Πρακτική </a:t>
            </a:r>
            <a:r>
              <a:rPr lang="el-GR" sz="5000" dirty="0">
                <a:solidFill>
                  <a:srgbClr val="000000">
                    <a:lumMod val="85000"/>
                    <a:lumOff val="15000"/>
                  </a:srgbClr>
                </a:solidFill>
                <a:latin typeface="Century Gothic" panose="020B0502020202020204"/>
              </a:rPr>
              <a:t>Άσκηση </a:t>
            </a:r>
            <a:r>
              <a:rPr lang="el-GR" sz="5000" dirty="0" smtClean="0">
                <a:solidFill>
                  <a:srgbClr val="000000">
                    <a:lumMod val="85000"/>
                    <a:lumOff val="15000"/>
                  </a:srgbClr>
                </a:solidFill>
                <a:latin typeface="Century Gothic" panose="020B0502020202020204"/>
              </a:rPr>
              <a:t>               Φοιτητών</a:t>
            </a:r>
            <a:endParaRPr lang="en-US" sz="5000" dirty="0"/>
          </a:p>
        </p:txBody>
      </p:sp>
      <p:pic>
        <p:nvPicPr>
          <p:cNvPr id="5" name="Picture 3"/>
          <p:cNvPicPr>
            <a:picLocks noChangeAspect="1"/>
          </p:cNvPicPr>
          <p:nvPr/>
        </p:nvPicPr>
        <p:blipFill>
          <a:blip r:embed="rId2"/>
          <a:stretch>
            <a:fillRect/>
          </a:stretch>
        </p:blipFill>
        <p:spPr>
          <a:xfrm>
            <a:off x="0" y="5505050"/>
            <a:ext cx="1374345" cy="1262724"/>
          </a:xfrm>
          <a:prstGeom prst="rect">
            <a:avLst/>
          </a:prstGeom>
        </p:spPr>
      </p:pic>
      <p:pic>
        <p:nvPicPr>
          <p:cNvPr id="6" name="Picture 4"/>
          <p:cNvPicPr>
            <a:picLocks noChangeAspect="1"/>
          </p:cNvPicPr>
          <p:nvPr/>
        </p:nvPicPr>
        <p:blipFill>
          <a:blip r:embed="rId3"/>
          <a:stretch>
            <a:fillRect/>
          </a:stretch>
        </p:blipFill>
        <p:spPr>
          <a:xfrm>
            <a:off x="448965" y="68810"/>
            <a:ext cx="1017840" cy="828074"/>
          </a:xfrm>
          <a:prstGeom prst="rect">
            <a:avLst/>
          </a:prstGeom>
        </p:spPr>
      </p:pic>
      <p:sp>
        <p:nvSpPr>
          <p:cNvPr id="10" name="Ορθογώνιο 9"/>
          <p:cNvSpPr/>
          <p:nvPr/>
        </p:nvSpPr>
        <p:spPr>
          <a:xfrm>
            <a:off x="5488230" y="3246376"/>
            <a:ext cx="3893013" cy="774571"/>
          </a:xfrm>
          <a:prstGeom prst="rect">
            <a:avLst/>
          </a:prstGeom>
        </p:spPr>
        <p:txBody>
          <a:bodyPr wrap="square">
            <a:spAutoFit/>
          </a:bodyPr>
          <a:lstStyle/>
          <a:p>
            <a:pPr lvl="0" algn="ctr" defTabSz="457200">
              <a:spcBef>
                <a:spcPts val="1000"/>
              </a:spcBef>
              <a:buClr>
                <a:srgbClr val="002060"/>
              </a:buClr>
            </a:pPr>
            <a:r>
              <a:rPr lang="el-GR" dirty="0">
                <a:solidFill>
                  <a:srgbClr val="000000">
                    <a:lumMod val="65000"/>
                    <a:lumOff val="35000"/>
                  </a:srgbClr>
                </a:solidFill>
                <a:latin typeface="Century Gothic" panose="020B0502020202020204"/>
              </a:rPr>
              <a:t>Ιδρυματικός Υπεύθυνος</a:t>
            </a:r>
            <a:r>
              <a:rPr lang="el-GR" dirty="0" smtClean="0">
                <a:solidFill>
                  <a:srgbClr val="000000">
                    <a:lumMod val="65000"/>
                    <a:lumOff val="35000"/>
                  </a:srgbClr>
                </a:solidFill>
                <a:latin typeface="Century Gothic" panose="020B0502020202020204"/>
              </a:rPr>
              <a:t>:. </a:t>
            </a:r>
          </a:p>
          <a:p>
            <a:pPr lvl="0" algn="ctr" defTabSz="457200">
              <a:spcBef>
                <a:spcPts val="1000"/>
              </a:spcBef>
              <a:buClr>
                <a:srgbClr val="002060"/>
              </a:buClr>
            </a:pPr>
            <a:r>
              <a:rPr lang="el-GR" dirty="0" err="1" smtClean="0">
                <a:solidFill>
                  <a:srgbClr val="000000">
                    <a:lumMod val="65000"/>
                    <a:lumOff val="35000"/>
                  </a:srgbClr>
                </a:solidFill>
                <a:latin typeface="Century Gothic" panose="020B0502020202020204"/>
              </a:rPr>
              <a:t>Καθ</a:t>
            </a:r>
            <a:r>
              <a:rPr lang="el-GR" b="1" dirty="0">
                <a:solidFill>
                  <a:srgbClr val="000000">
                    <a:lumMod val="65000"/>
                    <a:lumOff val="35000"/>
                  </a:srgbClr>
                </a:solidFill>
                <a:latin typeface="Century Gothic" panose="020B0502020202020204"/>
              </a:rPr>
              <a:t>. </a:t>
            </a:r>
            <a:r>
              <a:rPr lang="el-GR" b="1" dirty="0" smtClean="0">
                <a:solidFill>
                  <a:srgbClr val="000000">
                    <a:lumMod val="65000"/>
                    <a:lumOff val="35000"/>
                  </a:srgbClr>
                </a:solidFill>
                <a:latin typeface="Century Gothic" panose="020B0502020202020204"/>
              </a:rPr>
              <a:t>Ιωάννης Θεοδωράκης</a:t>
            </a:r>
            <a:endParaRPr lang="el-GR" b="1" dirty="0">
              <a:solidFill>
                <a:srgbClr val="000000">
                  <a:lumMod val="65000"/>
                  <a:lumOff val="35000"/>
                </a:srgbClr>
              </a:solidFill>
              <a:latin typeface="Century Gothic" panose="020B0502020202020204"/>
            </a:endParaRPr>
          </a:p>
        </p:txBody>
      </p:sp>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896884"/>
            <a:ext cx="2418650" cy="4283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Ορθογώνιο 11"/>
          <p:cNvSpPr/>
          <p:nvPr/>
        </p:nvSpPr>
        <p:spPr>
          <a:xfrm>
            <a:off x="3430085" y="5534909"/>
            <a:ext cx="5344675" cy="369332"/>
          </a:xfrm>
          <a:prstGeom prst="rect">
            <a:avLst/>
          </a:prstGeom>
        </p:spPr>
        <p:txBody>
          <a:bodyPr wrap="square">
            <a:spAutoFit/>
          </a:bodyPr>
          <a:lstStyle/>
          <a:p>
            <a:pPr lvl="0" algn="ctr" defTabSz="457200">
              <a:spcBef>
                <a:spcPts val="1000"/>
              </a:spcBef>
              <a:buClr>
                <a:srgbClr val="002060"/>
              </a:buClr>
            </a:pPr>
            <a:r>
              <a:rPr lang="el-GR" dirty="0" smtClean="0">
                <a:solidFill>
                  <a:srgbClr val="000000">
                    <a:lumMod val="65000"/>
                    <a:lumOff val="35000"/>
                  </a:srgbClr>
                </a:solidFill>
                <a:latin typeface="Century Gothic" panose="020B0502020202020204"/>
              </a:rPr>
              <a:t>ΤΜΗΜΑ ΠΟΛΙΤΙΚΩΝ ΜΗΧΑΝΙΚΩΝ</a:t>
            </a:r>
            <a:endParaRPr lang="el-GR" b="1" dirty="0">
              <a:solidFill>
                <a:srgbClr val="000000">
                  <a:lumMod val="65000"/>
                  <a:lumOff val="35000"/>
                </a:srgbClr>
              </a:solidFill>
              <a:latin typeface="Century Gothic" panose="020B0502020202020204"/>
            </a:endParaRPr>
          </a:p>
        </p:txBody>
      </p:sp>
      <p:pic>
        <p:nvPicPr>
          <p:cNvPr id="4" name="Εικόνα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81716" y="120782"/>
            <a:ext cx="5641412" cy="1204405"/>
          </a:xfrm>
          <a:prstGeom prst="rect">
            <a:avLst/>
          </a:prstGeom>
        </p:spPr>
      </p:pic>
      <p:sp>
        <p:nvSpPr>
          <p:cNvPr id="3" name="TextBox 2"/>
          <p:cNvSpPr txBox="1"/>
          <p:nvPr/>
        </p:nvSpPr>
        <p:spPr>
          <a:xfrm>
            <a:off x="7015280" y="6134914"/>
            <a:ext cx="2824078" cy="523220"/>
          </a:xfrm>
          <a:prstGeom prst="rect">
            <a:avLst/>
          </a:prstGeom>
          <a:noFill/>
        </p:spPr>
        <p:txBody>
          <a:bodyPr wrap="square" rtlCol="0">
            <a:spAutoFit/>
          </a:bodyPr>
          <a:lstStyle/>
          <a:p>
            <a:r>
              <a:rPr lang="en-US" sz="2800" b="1" dirty="0" smtClean="0">
                <a:solidFill>
                  <a:schemeClr val="accent3">
                    <a:lumMod val="50000"/>
                  </a:schemeClr>
                </a:solidFill>
                <a:latin typeface="Century Gothic" panose="020B0502020202020204"/>
              </a:rPr>
              <a:t>2020-2021</a:t>
            </a:r>
            <a:endParaRPr lang="el-GR" sz="2800" b="1" dirty="0">
              <a:solidFill>
                <a:schemeClr val="accent3">
                  <a:lumMod val="50000"/>
                </a:schemeClr>
              </a:solidFill>
              <a:latin typeface="Century Gothic" panose="020B0502020202020204"/>
            </a:endParaRPr>
          </a:p>
        </p:txBody>
      </p:sp>
    </p:spTree>
    <p:extLst>
      <p:ext uri="{BB962C8B-B14F-4D97-AF65-F5344CB8AC3E}">
        <p14:creationId xmlns:p14="http://schemas.microsoft.com/office/powerpoint/2010/main" val="3639203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6563" b="8884"/>
          <a:stretch/>
        </p:blipFill>
        <p:spPr bwMode="auto">
          <a:xfrm>
            <a:off x="0" y="815812"/>
            <a:ext cx="9144000" cy="60355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Ορθογώνιο 1"/>
          <p:cNvSpPr/>
          <p:nvPr/>
        </p:nvSpPr>
        <p:spPr>
          <a:xfrm>
            <a:off x="5475889" y="242494"/>
            <a:ext cx="3395481" cy="338554"/>
          </a:xfrm>
          <a:prstGeom prst="rect">
            <a:avLst/>
          </a:prstGeom>
        </p:spPr>
        <p:txBody>
          <a:bodyPr wrap="none">
            <a:spAutoFit/>
          </a:bodyPr>
          <a:lstStyle/>
          <a:p>
            <a:pPr lvl="0" defTabSz="457200">
              <a:spcBef>
                <a:spcPts val="1000"/>
              </a:spcBef>
              <a:buClr>
                <a:srgbClr val="002060"/>
              </a:buClr>
            </a:pPr>
            <a:r>
              <a:rPr lang="en-US" sz="1600" b="1" dirty="0">
                <a:solidFill>
                  <a:srgbClr val="0070C0"/>
                </a:solidFill>
                <a:latin typeface="arial"/>
                <a:hlinkClick r:id="rId3"/>
              </a:rPr>
              <a:t>https://apps.ika.gr/eInsEligibility</a:t>
            </a:r>
            <a:r>
              <a:rPr lang="en-US" sz="1600" dirty="0">
                <a:solidFill>
                  <a:srgbClr val="0070C0"/>
                </a:solidFill>
                <a:latin typeface="arial"/>
                <a:hlinkClick r:id="rId3"/>
              </a:rPr>
              <a:t>/</a:t>
            </a:r>
            <a:endParaRPr lang="el-GR" sz="1600" dirty="0">
              <a:solidFill>
                <a:srgbClr val="0070C0"/>
              </a:solidFill>
              <a:latin typeface="Century Gothic" panose="020B0502020202020204"/>
            </a:endParaRPr>
          </a:p>
        </p:txBody>
      </p:sp>
      <p:sp>
        <p:nvSpPr>
          <p:cNvPr id="5" name="Oval 4"/>
          <p:cNvSpPr/>
          <p:nvPr/>
        </p:nvSpPr>
        <p:spPr>
          <a:xfrm>
            <a:off x="3197655" y="680310"/>
            <a:ext cx="3054100" cy="87440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TextBox 5"/>
          <p:cNvSpPr txBox="1"/>
          <p:nvPr/>
        </p:nvSpPr>
        <p:spPr>
          <a:xfrm>
            <a:off x="6251755" y="5872280"/>
            <a:ext cx="2325124" cy="369332"/>
          </a:xfrm>
          <a:prstGeom prst="rect">
            <a:avLst/>
          </a:prstGeom>
          <a:noFill/>
        </p:spPr>
        <p:txBody>
          <a:bodyPr wrap="none" rtlCol="0">
            <a:spAutoFit/>
          </a:bodyPr>
          <a:lstStyle/>
          <a:p>
            <a:r>
              <a:rPr lang="el-GR" dirty="0" smtClean="0"/>
              <a:t>Δικά μου ή γονιού μου</a:t>
            </a:r>
            <a:endParaRPr lang="el-GR" dirty="0"/>
          </a:p>
        </p:txBody>
      </p:sp>
    </p:spTree>
    <p:extLst>
      <p:ext uri="{BB962C8B-B14F-4D97-AF65-F5344CB8AC3E}">
        <p14:creationId xmlns:p14="http://schemas.microsoft.com/office/powerpoint/2010/main" val="8772596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13426" b="15329"/>
          <a:stretch/>
        </p:blipFill>
        <p:spPr bwMode="auto">
          <a:xfrm>
            <a:off x="-20612" y="782246"/>
            <a:ext cx="9164612" cy="6024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Oval 7"/>
          <p:cNvSpPr/>
          <p:nvPr/>
        </p:nvSpPr>
        <p:spPr>
          <a:xfrm>
            <a:off x="2739540" y="2600522"/>
            <a:ext cx="2290575" cy="5164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9" name="Rectangle 8"/>
          <p:cNvSpPr/>
          <p:nvPr/>
        </p:nvSpPr>
        <p:spPr>
          <a:xfrm>
            <a:off x="4113885" y="222195"/>
            <a:ext cx="5497381" cy="338554"/>
          </a:xfrm>
          <a:prstGeom prst="rect">
            <a:avLst/>
          </a:prstGeom>
        </p:spPr>
        <p:txBody>
          <a:bodyPr wrap="square">
            <a:spAutoFit/>
          </a:bodyPr>
          <a:lstStyle/>
          <a:p>
            <a:pPr lvl="0" defTabSz="457200">
              <a:spcBef>
                <a:spcPts val="1000"/>
              </a:spcBef>
              <a:buClr>
                <a:srgbClr val="002060"/>
              </a:buClr>
            </a:pPr>
            <a:r>
              <a:rPr lang="en-US" sz="1600" b="1" dirty="0">
                <a:solidFill>
                  <a:srgbClr val="0070C0"/>
                </a:solidFill>
                <a:latin typeface="arial"/>
              </a:rPr>
              <a:t>https://www.atlas.gov.gr/ATLAS/Atlas/Login2.aspx</a:t>
            </a:r>
            <a:endParaRPr lang="el-GR" sz="1600" b="1" dirty="0">
              <a:solidFill>
                <a:srgbClr val="0070C0"/>
              </a:solidFill>
              <a:latin typeface="arial"/>
            </a:endParaRPr>
          </a:p>
        </p:txBody>
      </p:sp>
    </p:spTree>
    <p:extLst>
      <p:ext uri="{BB962C8B-B14F-4D97-AF65-F5344CB8AC3E}">
        <p14:creationId xmlns:p14="http://schemas.microsoft.com/office/powerpoint/2010/main" val="229152561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p:cNvPicPr>
            <a:picLocks noChangeAspect="1"/>
          </p:cNvPicPr>
          <p:nvPr/>
        </p:nvPicPr>
        <p:blipFill rotWithShape="1">
          <a:blip r:embed="rId2" cstate="print">
            <a:extLst>
              <a:ext uri="{28A0092B-C50C-407E-A947-70E740481C1C}">
                <a14:useLocalDpi xmlns:a14="http://schemas.microsoft.com/office/drawing/2010/main" val="0"/>
              </a:ext>
            </a:extLst>
          </a:blip>
          <a:srcRect l="3448" t="2530" r="3448" b="6416"/>
          <a:stretch/>
        </p:blipFill>
        <p:spPr>
          <a:xfrm>
            <a:off x="0" y="1015145"/>
            <a:ext cx="4123035" cy="5497380"/>
          </a:xfrm>
          <a:prstGeom prst="rect">
            <a:avLst/>
          </a:prstGeom>
        </p:spPr>
      </p:pic>
      <p:pic>
        <p:nvPicPr>
          <p:cNvPr id="8" name="Εικόνα 7"/>
          <p:cNvPicPr>
            <a:picLocks noChangeAspect="1"/>
          </p:cNvPicPr>
          <p:nvPr/>
        </p:nvPicPr>
        <p:blipFill rotWithShape="1">
          <a:blip r:embed="rId3"/>
          <a:srcRect l="12637" t="19954" r="13160" b="5217"/>
          <a:stretch/>
        </p:blipFill>
        <p:spPr>
          <a:xfrm>
            <a:off x="4113885" y="3153015"/>
            <a:ext cx="4975710" cy="3359510"/>
          </a:xfrm>
          <a:prstGeom prst="rect">
            <a:avLst/>
          </a:prstGeom>
        </p:spPr>
      </p:pic>
      <p:sp>
        <p:nvSpPr>
          <p:cNvPr id="2" name="Τίτλος 1"/>
          <p:cNvSpPr>
            <a:spLocks noGrp="1"/>
          </p:cNvSpPr>
          <p:nvPr>
            <p:ph type="title"/>
          </p:nvPr>
        </p:nvSpPr>
        <p:spPr>
          <a:xfrm>
            <a:off x="601670" y="69490"/>
            <a:ext cx="8229602" cy="610820"/>
          </a:xfrm>
        </p:spPr>
        <p:txBody>
          <a:bodyPr>
            <a:normAutofit fontScale="90000"/>
          </a:bodyPr>
          <a:lstStyle/>
          <a:p>
            <a:r>
              <a:rPr lang="el-GR" dirty="0"/>
              <a:t>Στάδια Πρακτικής Άσκησης </a:t>
            </a:r>
          </a:p>
        </p:txBody>
      </p:sp>
      <p:sp>
        <p:nvSpPr>
          <p:cNvPr id="5" name="TextBox 4"/>
          <p:cNvSpPr txBox="1"/>
          <p:nvPr/>
        </p:nvSpPr>
        <p:spPr>
          <a:xfrm>
            <a:off x="4438532" y="1083375"/>
            <a:ext cx="4292208" cy="1769715"/>
          </a:xfrm>
          <a:prstGeom prst="rect">
            <a:avLst/>
          </a:prstGeom>
          <a:noFill/>
        </p:spPr>
        <p:txBody>
          <a:bodyPr wrap="square" rtlCol="0">
            <a:spAutoFit/>
          </a:bodyPr>
          <a:lstStyle/>
          <a:p>
            <a:pPr lvl="0" defTabSz="457200">
              <a:spcBef>
                <a:spcPts val="1000"/>
              </a:spcBef>
              <a:buClr>
                <a:srgbClr val="002060"/>
              </a:buClr>
            </a:pPr>
            <a:r>
              <a:rPr lang="el-GR" sz="1400" dirty="0">
                <a:solidFill>
                  <a:srgbClr val="000000">
                    <a:lumMod val="75000"/>
                    <a:lumOff val="25000"/>
                  </a:srgbClr>
                </a:solidFill>
                <a:latin typeface="Century Gothic" panose="020B0502020202020204"/>
              </a:rPr>
              <a:t>Υπεύθυνη Δήλωση για Καθεστώς Εργασίας</a:t>
            </a:r>
          </a:p>
          <a:p>
            <a:pPr defTabSz="457200">
              <a:spcBef>
                <a:spcPts val="1000"/>
              </a:spcBef>
              <a:buClr>
                <a:srgbClr val="002060"/>
              </a:buClr>
            </a:pPr>
            <a:r>
              <a:rPr lang="el-GR" sz="1400" dirty="0" smtClean="0">
                <a:solidFill>
                  <a:srgbClr val="FF750D"/>
                </a:solidFill>
                <a:latin typeface="Century Gothic" panose="020B0502020202020204"/>
              </a:rPr>
              <a:t>Πού τη βρισκω?</a:t>
            </a:r>
            <a:r>
              <a:rPr lang="en-US" sz="1400" dirty="0" smtClean="0">
                <a:solidFill>
                  <a:srgbClr val="FF750D"/>
                </a:solidFill>
                <a:latin typeface="Century Gothic" panose="020B0502020202020204"/>
              </a:rPr>
              <a:t>: </a:t>
            </a:r>
            <a:r>
              <a:rPr lang="el-GR" sz="1400" dirty="0" smtClean="0">
                <a:solidFill>
                  <a:srgbClr val="FF0000"/>
                </a:solidFill>
                <a:latin typeface="Century Gothic" panose="020B0502020202020204"/>
              </a:rPr>
              <a:t>στην αρχική σελίδα του </a:t>
            </a:r>
            <a:r>
              <a:rPr lang="en-US" sz="1400" dirty="0" smtClean="0">
                <a:solidFill>
                  <a:srgbClr val="FF0000"/>
                </a:solidFill>
                <a:latin typeface="Century Gothic" panose="020B0502020202020204"/>
              </a:rPr>
              <a:t>site</a:t>
            </a:r>
            <a:r>
              <a:rPr lang="el-GR" sz="1400" dirty="0" smtClean="0">
                <a:solidFill>
                  <a:srgbClr val="FF0000"/>
                </a:solidFill>
                <a:latin typeface="Century Gothic" panose="020B0502020202020204"/>
              </a:rPr>
              <a:t>  μας (στο </a:t>
            </a:r>
            <a:r>
              <a:rPr lang="en-US" sz="1400" dirty="0" smtClean="0">
                <a:solidFill>
                  <a:srgbClr val="FF0000"/>
                </a:solidFill>
                <a:latin typeface="Century Gothic" panose="020B0502020202020204"/>
              </a:rPr>
              <a:t>pa.uth.gr) </a:t>
            </a:r>
            <a:r>
              <a:rPr lang="el-GR" sz="1400" dirty="0" smtClean="0">
                <a:solidFill>
                  <a:srgbClr val="FF0000"/>
                </a:solidFill>
                <a:latin typeface="Century Gothic" panose="020B0502020202020204"/>
              </a:rPr>
              <a:t>δεξιά έχει </a:t>
            </a:r>
            <a:r>
              <a:rPr lang="en-US" sz="1400" dirty="0" smtClean="0">
                <a:solidFill>
                  <a:srgbClr val="FF0000"/>
                </a:solidFill>
                <a:latin typeface="Century Gothic" panose="020B0502020202020204"/>
              </a:rPr>
              <a:t>link </a:t>
            </a:r>
            <a:r>
              <a:rPr lang="el-GR" sz="1400" dirty="0" smtClean="0">
                <a:solidFill>
                  <a:srgbClr val="FF0000"/>
                </a:solidFill>
                <a:latin typeface="Century Gothic" panose="020B0502020202020204"/>
              </a:rPr>
              <a:t>κάνω λήψη αρχείου </a:t>
            </a:r>
            <a:r>
              <a:rPr lang="el-GR" sz="1400" dirty="0" smtClean="0">
                <a:solidFill>
                  <a:srgbClr val="002060"/>
                </a:solidFill>
                <a:latin typeface="Century Gothic" panose="020B0502020202020204"/>
              </a:rPr>
              <a:t>συμπληρώνω </a:t>
            </a:r>
            <a:r>
              <a:rPr lang="el-GR" sz="1400" dirty="0">
                <a:solidFill>
                  <a:srgbClr val="002060"/>
                </a:solidFill>
                <a:latin typeface="Century Gothic" panose="020B0502020202020204"/>
              </a:rPr>
              <a:t>&amp;</a:t>
            </a:r>
            <a:r>
              <a:rPr lang="en-US" sz="1400" dirty="0">
                <a:solidFill>
                  <a:srgbClr val="002060"/>
                </a:solidFill>
                <a:latin typeface="Century Gothic" panose="020B0502020202020204"/>
              </a:rPr>
              <a:t> print </a:t>
            </a:r>
            <a:endParaRPr lang="el-GR" sz="1400" dirty="0" smtClean="0">
              <a:solidFill>
                <a:srgbClr val="002060"/>
              </a:solidFill>
              <a:latin typeface="Century Gothic" panose="020B0502020202020204"/>
            </a:endParaRPr>
          </a:p>
          <a:p>
            <a:pPr defTabSz="457200">
              <a:spcBef>
                <a:spcPts val="1000"/>
              </a:spcBef>
              <a:buClr>
                <a:srgbClr val="002060"/>
              </a:buClr>
            </a:pPr>
            <a:r>
              <a:rPr lang="el-GR" sz="1400" dirty="0" smtClean="0">
                <a:solidFill>
                  <a:srgbClr val="002060"/>
                </a:solidFill>
                <a:latin typeface="Century Gothic" panose="020B0502020202020204"/>
              </a:rPr>
              <a:t>Δεν χρειάζεται επικαιροποιήση από τα ΚΕΠ</a:t>
            </a:r>
            <a:endParaRPr lang="el-GR" sz="1400" dirty="0">
              <a:solidFill>
                <a:srgbClr val="002060"/>
              </a:solidFill>
              <a:latin typeface="Century Gothic" panose="020B0502020202020204"/>
            </a:endParaRPr>
          </a:p>
          <a:p>
            <a:pPr defTabSz="457200">
              <a:spcBef>
                <a:spcPts val="1000"/>
              </a:spcBef>
              <a:buClr>
                <a:srgbClr val="002060"/>
              </a:buClr>
            </a:pPr>
            <a:endParaRPr lang="en-US" sz="1400" dirty="0">
              <a:solidFill>
                <a:srgbClr val="000000">
                  <a:lumMod val="75000"/>
                  <a:lumOff val="25000"/>
                </a:srgbClr>
              </a:solidFill>
              <a:latin typeface="Century Gothic" panose="020B0502020202020204"/>
            </a:endParaRPr>
          </a:p>
        </p:txBody>
      </p:sp>
      <p:sp>
        <p:nvSpPr>
          <p:cNvPr id="10" name="Στρογγυλεμένο ορθογώνιο 9"/>
          <p:cNvSpPr/>
          <p:nvPr/>
        </p:nvSpPr>
        <p:spPr>
          <a:xfrm>
            <a:off x="7609632" y="6024985"/>
            <a:ext cx="1221640" cy="30541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104762483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01670" y="69490"/>
            <a:ext cx="8229602" cy="610820"/>
          </a:xfrm>
        </p:spPr>
        <p:txBody>
          <a:bodyPr>
            <a:normAutofit fontScale="90000"/>
          </a:bodyPr>
          <a:lstStyle/>
          <a:p>
            <a:r>
              <a:rPr lang="el-GR" dirty="0"/>
              <a:t>Στάδια Πρακτικής Άσκησης </a:t>
            </a:r>
          </a:p>
        </p:txBody>
      </p:sp>
      <p:sp>
        <p:nvSpPr>
          <p:cNvPr id="3" name="TextBox 2"/>
          <p:cNvSpPr txBox="1"/>
          <p:nvPr/>
        </p:nvSpPr>
        <p:spPr>
          <a:xfrm>
            <a:off x="0" y="985720"/>
            <a:ext cx="9144000" cy="5396349"/>
          </a:xfrm>
          <a:prstGeom prst="rect">
            <a:avLst/>
          </a:prstGeom>
          <a:noFill/>
        </p:spPr>
        <p:txBody>
          <a:bodyPr wrap="square" rtlCol="0">
            <a:spAutoFit/>
          </a:bodyPr>
          <a:lstStyle/>
          <a:p>
            <a:pPr algn="just" defTabSz="457200">
              <a:spcBef>
                <a:spcPts val="1000"/>
              </a:spcBef>
              <a:buClr>
                <a:srgbClr val="002060"/>
              </a:buClr>
            </a:pPr>
            <a:r>
              <a:rPr lang="el-GR" sz="1600" b="1" dirty="0" smtClean="0">
                <a:solidFill>
                  <a:srgbClr val="000000">
                    <a:lumMod val="75000"/>
                    <a:lumOff val="25000"/>
                  </a:srgbClr>
                </a:solidFill>
                <a:latin typeface="Century Gothic" panose="020B0502020202020204"/>
              </a:rPr>
              <a:t>5</a:t>
            </a:r>
            <a:r>
              <a:rPr lang="el-GR" sz="1600" b="1" baseline="30000" dirty="0" smtClean="0">
                <a:solidFill>
                  <a:srgbClr val="000000">
                    <a:lumMod val="75000"/>
                    <a:lumOff val="25000"/>
                  </a:srgbClr>
                </a:solidFill>
                <a:latin typeface="Century Gothic" panose="020B0502020202020204"/>
              </a:rPr>
              <a:t>ο</a:t>
            </a:r>
            <a:r>
              <a:rPr lang="el-GR" sz="1600" b="1" dirty="0" smtClean="0">
                <a:solidFill>
                  <a:srgbClr val="000000">
                    <a:lumMod val="75000"/>
                    <a:lumOff val="25000"/>
                  </a:srgbClr>
                </a:solidFill>
                <a:latin typeface="Century Gothic" panose="020B0502020202020204"/>
              </a:rPr>
              <a:t> </a:t>
            </a:r>
            <a:r>
              <a:rPr lang="el-GR" sz="1600" b="1" dirty="0">
                <a:solidFill>
                  <a:srgbClr val="000000">
                    <a:lumMod val="75000"/>
                    <a:lumOff val="25000"/>
                  </a:srgbClr>
                </a:solidFill>
                <a:latin typeface="Century Gothic" panose="020B0502020202020204"/>
              </a:rPr>
              <a:t>Στάδιο</a:t>
            </a:r>
            <a:r>
              <a:rPr lang="el-GR" sz="1600" b="1" dirty="0">
                <a:latin typeface="Century Gothic" panose="020B0502020202020204"/>
              </a:rPr>
              <a:t>:</a:t>
            </a:r>
            <a:r>
              <a:rPr lang="el-GR" sz="1600" b="1" dirty="0">
                <a:solidFill>
                  <a:srgbClr val="FF0000"/>
                </a:solidFill>
                <a:latin typeface="Century Gothic" panose="020B0502020202020204"/>
              </a:rPr>
              <a:t> (θα σας ανακοινωθεί η προθεσμία για το </a:t>
            </a:r>
            <a:r>
              <a:rPr lang="el-GR" sz="1600" b="1" dirty="0" smtClean="0">
                <a:solidFill>
                  <a:srgbClr val="FF0000"/>
                </a:solidFill>
                <a:latin typeface="Century Gothic" panose="020B0502020202020204"/>
              </a:rPr>
              <a:t>5</a:t>
            </a:r>
            <a:r>
              <a:rPr lang="el-GR" sz="1600" b="1" baseline="30000" dirty="0" smtClean="0">
                <a:solidFill>
                  <a:srgbClr val="FF0000"/>
                </a:solidFill>
                <a:latin typeface="Century Gothic" panose="020B0502020202020204"/>
              </a:rPr>
              <a:t>ο</a:t>
            </a:r>
            <a:r>
              <a:rPr lang="el-GR" sz="1600" b="1" dirty="0" smtClean="0">
                <a:solidFill>
                  <a:srgbClr val="FF0000"/>
                </a:solidFill>
                <a:latin typeface="Century Gothic" panose="020B0502020202020204"/>
              </a:rPr>
              <a:t> και 6</a:t>
            </a:r>
            <a:r>
              <a:rPr lang="el-GR" sz="1600" b="1" baseline="30000" dirty="0" smtClean="0">
                <a:solidFill>
                  <a:srgbClr val="FF0000"/>
                </a:solidFill>
                <a:latin typeface="Century Gothic" panose="020B0502020202020204"/>
              </a:rPr>
              <a:t>ο</a:t>
            </a:r>
            <a:r>
              <a:rPr lang="el-GR" sz="1600" b="1" dirty="0" smtClean="0">
                <a:solidFill>
                  <a:srgbClr val="FF0000"/>
                </a:solidFill>
                <a:latin typeface="Century Gothic" panose="020B0502020202020204"/>
              </a:rPr>
              <a:t> στάδιο</a:t>
            </a:r>
            <a:r>
              <a:rPr lang="el-GR" sz="1400" b="1" dirty="0" smtClean="0">
                <a:solidFill>
                  <a:srgbClr val="FF0000"/>
                </a:solidFill>
                <a:latin typeface="Century Gothic" panose="020B0502020202020204"/>
              </a:rPr>
              <a:t>)</a:t>
            </a:r>
            <a:endParaRPr lang="el-GR" sz="1400" b="1" dirty="0">
              <a:solidFill>
                <a:srgbClr val="FF0000"/>
              </a:solidFill>
              <a:latin typeface="Century Gothic" panose="020B0502020202020204"/>
            </a:endParaRPr>
          </a:p>
          <a:p>
            <a:pPr lvl="0" algn="just" defTabSz="457200">
              <a:spcBef>
                <a:spcPts val="1000"/>
              </a:spcBef>
              <a:buClr>
                <a:srgbClr val="002060"/>
              </a:buClr>
            </a:pPr>
            <a:r>
              <a:rPr lang="el-GR" sz="1300" b="1" dirty="0" smtClean="0">
                <a:solidFill>
                  <a:srgbClr val="FF750D"/>
                </a:solidFill>
                <a:latin typeface="Century Gothic" panose="020B0502020202020204"/>
              </a:rPr>
              <a:t>ΕΠΙΛΟΓΗ </a:t>
            </a:r>
            <a:r>
              <a:rPr lang="el-GR" sz="1300" b="1" dirty="0">
                <a:solidFill>
                  <a:srgbClr val="FF750D"/>
                </a:solidFill>
                <a:latin typeface="Century Gothic" panose="020B0502020202020204"/>
              </a:rPr>
              <a:t>ΦΟΡΕΑ</a:t>
            </a:r>
            <a:r>
              <a:rPr lang="el-GR" sz="1300" dirty="0">
                <a:solidFill>
                  <a:srgbClr val="000000">
                    <a:lumMod val="75000"/>
                    <a:lumOff val="25000"/>
                  </a:srgbClr>
                </a:solidFill>
                <a:latin typeface="Century Gothic" panose="020B0502020202020204"/>
              </a:rPr>
              <a:t>_ Αναζήτηση και επικοινωνία-</a:t>
            </a:r>
            <a:r>
              <a:rPr lang="el-GR" sz="1300" b="1" dirty="0">
                <a:solidFill>
                  <a:srgbClr val="000000">
                    <a:lumMod val="75000"/>
                    <a:lumOff val="25000"/>
                  </a:srgbClr>
                </a:solidFill>
                <a:latin typeface="Century Gothic" panose="020B0502020202020204"/>
              </a:rPr>
              <a:t>συμφωνία </a:t>
            </a:r>
            <a:r>
              <a:rPr lang="el-GR" sz="1300" dirty="0">
                <a:solidFill>
                  <a:srgbClr val="000000">
                    <a:lumMod val="75000"/>
                    <a:lumOff val="25000"/>
                  </a:srgbClr>
                </a:solidFill>
                <a:latin typeface="Century Gothic" panose="020B0502020202020204"/>
              </a:rPr>
              <a:t>με τον φορέα</a:t>
            </a:r>
            <a:r>
              <a:rPr lang="en-US" sz="1300" dirty="0">
                <a:solidFill>
                  <a:srgbClr val="000000">
                    <a:lumMod val="75000"/>
                    <a:lumOff val="25000"/>
                  </a:srgbClr>
                </a:solidFill>
                <a:latin typeface="Century Gothic" panose="020B0502020202020204"/>
              </a:rPr>
              <a:t>:</a:t>
            </a:r>
            <a:r>
              <a:rPr lang="el-GR" sz="1300" dirty="0">
                <a:solidFill>
                  <a:srgbClr val="000000">
                    <a:lumMod val="75000"/>
                    <a:lumOff val="25000"/>
                  </a:srgbClr>
                </a:solidFill>
                <a:latin typeface="Century Gothic" panose="020B0502020202020204"/>
              </a:rPr>
              <a:t>  Είσοδος με τα στοιχεία του </a:t>
            </a:r>
            <a:r>
              <a:rPr lang="el-GR" sz="1300" dirty="0" err="1">
                <a:solidFill>
                  <a:srgbClr val="000000">
                    <a:lumMod val="75000"/>
                    <a:lumOff val="25000"/>
                  </a:srgbClr>
                </a:solidFill>
                <a:latin typeface="Century Gothic" panose="020B0502020202020204"/>
              </a:rPr>
              <a:t>Ευδόξου</a:t>
            </a:r>
            <a:r>
              <a:rPr lang="el-GR" sz="1300" dirty="0">
                <a:solidFill>
                  <a:srgbClr val="000000">
                    <a:lumMod val="75000"/>
                    <a:lumOff val="25000"/>
                  </a:srgbClr>
                </a:solidFill>
                <a:latin typeface="Century Gothic" panose="020B0502020202020204"/>
              </a:rPr>
              <a:t> στο </a:t>
            </a:r>
            <a:r>
              <a:rPr lang="en-US" sz="1300" dirty="0">
                <a:solidFill>
                  <a:srgbClr val="00B0F0"/>
                </a:solidFill>
                <a:latin typeface="Century Gothic" panose="020B0502020202020204"/>
              </a:rPr>
              <a:t>www.atlas.grnet.gr</a:t>
            </a:r>
            <a:r>
              <a:rPr lang="el-GR" sz="1300" dirty="0">
                <a:solidFill>
                  <a:srgbClr val="000000">
                    <a:lumMod val="75000"/>
                    <a:lumOff val="25000"/>
                  </a:srgbClr>
                </a:solidFill>
                <a:latin typeface="Century Gothic" panose="020B0502020202020204"/>
              </a:rPr>
              <a:t> και </a:t>
            </a:r>
            <a:r>
              <a:rPr lang="el-GR" sz="1300" dirty="0" smtClean="0">
                <a:solidFill>
                  <a:srgbClr val="000000">
                    <a:lumMod val="75000"/>
                    <a:lumOff val="25000"/>
                  </a:srgbClr>
                </a:solidFill>
                <a:latin typeface="Century Gothic" panose="020B0502020202020204"/>
              </a:rPr>
              <a:t>«αναζήτηση θέσεων». </a:t>
            </a:r>
            <a:r>
              <a:rPr lang="el-GR" sz="1300" dirty="0">
                <a:solidFill>
                  <a:srgbClr val="000000">
                    <a:lumMod val="75000"/>
                    <a:lumOff val="25000"/>
                  </a:srgbClr>
                </a:solidFill>
                <a:latin typeface="Century Gothic" panose="020B0502020202020204"/>
              </a:rPr>
              <a:t>Μπορεί, ο φορέας που επιθυμείτε, να μην είναι στο ηλεκτρονικό σύστημα ΑΤΛΑΣ. Τον ενημερώνετε πως πρέπει να κάνει Εγγραφή και έπειτα Δημιουργία Θέσης και </a:t>
            </a:r>
            <a:r>
              <a:rPr lang="el-GR" sz="1300" u="sng" dirty="0">
                <a:solidFill>
                  <a:srgbClr val="000000">
                    <a:lumMod val="75000"/>
                    <a:lumOff val="25000"/>
                  </a:srgbClr>
                </a:solidFill>
                <a:latin typeface="Century Gothic" panose="020B0502020202020204"/>
              </a:rPr>
              <a:t>Δημοσίευσή</a:t>
            </a:r>
            <a:r>
              <a:rPr lang="el-GR" sz="1300" dirty="0">
                <a:solidFill>
                  <a:srgbClr val="000000">
                    <a:lumMod val="75000"/>
                    <a:lumOff val="25000"/>
                  </a:srgbClr>
                </a:solidFill>
                <a:latin typeface="Century Gothic" panose="020B0502020202020204"/>
              </a:rPr>
              <a:t> </a:t>
            </a:r>
            <a:r>
              <a:rPr lang="el-GR" sz="1300" dirty="0" smtClean="0">
                <a:solidFill>
                  <a:srgbClr val="000000">
                    <a:lumMod val="75000"/>
                    <a:lumOff val="25000"/>
                  </a:srgbClr>
                </a:solidFill>
                <a:latin typeface="Century Gothic" panose="020B0502020202020204"/>
              </a:rPr>
              <a:t>της</a:t>
            </a:r>
            <a:r>
              <a:rPr lang="en-US" sz="1300" dirty="0" smtClean="0">
                <a:solidFill>
                  <a:srgbClr val="000000">
                    <a:lumMod val="75000"/>
                    <a:lumOff val="25000"/>
                  </a:srgbClr>
                </a:solidFill>
                <a:latin typeface="Century Gothic" panose="020B0502020202020204"/>
              </a:rPr>
              <a:t>.</a:t>
            </a:r>
            <a:r>
              <a:rPr lang="el-GR" sz="1300" dirty="0" smtClean="0">
                <a:solidFill>
                  <a:srgbClr val="000000">
                    <a:lumMod val="75000"/>
                    <a:lumOff val="25000"/>
                  </a:srgbClr>
                </a:solidFill>
                <a:latin typeface="Century Gothic" panose="020B0502020202020204"/>
              </a:rPr>
              <a:t> </a:t>
            </a:r>
          </a:p>
          <a:p>
            <a:pPr algn="just" defTabSz="457200">
              <a:spcBef>
                <a:spcPts val="1000"/>
              </a:spcBef>
              <a:buClr>
                <a:srgbClr val="002060"/>
              </a:buClr>
            </a:pPr>
            <a:r>
              <a:rPr lang="el-GR" sz="1300" dirty="0" smtClean="0">
                <a:solidFill>
                  <a:srgbClr val="000000">
                    <a:lumMod val="75000"/>
                    <a:lumOff val="25000"/>
                  </a:srgbClr>
                </a:solidFill>
                <a:latin typeface="Century Gothic" panose="020B0502020202020204"/>
              </a:rPr>
              <a:t>Συμβουλευτικά τον παροτρύνετε να μπει στο </a:t>
            </a:r>
            <a:r>
              <a:rPr lang="en-US" sz="1300" dirty="0" smtClean="0">
                <a:solidFill>
                  <a:srgbClr val="000000">
                    <a:lumMod val="75000"/>
                    <a:lumOff val="25000"/>
                  </a:srgbClr>
                </a:solidFill>
                <a:latin typeface="Century Gothic" panose="020B0502020202020204"/>
              </a:rPr>
              <a:t>pa.uth.gr </a:t>
            </a:r>
            <a:r>
              <a:rPr lang="el-GR" sz="1300" dirty="0">
                <a:solidFill>
                  <a:srgbClr val="000000">
                    <a:lumMod val="75000"/>
                    <a:lumOff val="25000"/>
                  </a:srgbClr>
                </a:solidFill>
                <a:latin typeface="Century Gothic" panose="020B0502020202020204"/>
              </a:rPr>
              <a:t>-</a:t>
            </a:r>
            <a:r>
              <a:rPr lang="el-GR" sz="1300" dirty="0" smtClean="0">
                <a:solidFill>
                  <a:srgbClr val="000000">
                    <a:lumMod val="75000"/>
                    <a:lumOff val="25000"/>
                  </a:srgbClr>
                </a:solidFill>
                <a:latin typeface="Century Gothic" panose="020B0502020202020204"/>
              </a:rPr>
              <a:t> στο Μενού_ </a:t>
            </a:r>
            <a:r>
              <a:rPr lang="en-US" sz="1300" dirty="0" smtClean="0">
                <a:solidFill>
                  <a:srgbClr val="000000">
                    <a:lumMod val="75000"/>
                    <a:lumOff val="25000"/>
                  </a:srgbClr>
                </a:solidFill>
                <a:latin typeface="Century Gothic" panose="020B0502020202020204"/>
              </a:rPr>
              <a:t>“</a:t>
            </a:r>
            <a:r>
              <a:rPr lang="el-GR" sz="1300" dirty="0" smtClean="0">
                <a:solidFill>
                  <a:srgbClr val="000000">
                    <a:lumMod val="75000"/>
                    <a:lumOff val="25000"/>
                  </a:srgbClr>
                </a:solidFill>
                <a:latin typeface="Century Gothic" panose="020B0502020202020204"/>
              </a:rPr>
              <a:t>Φορείς</a:t>
            </a:r>
            <a:r>
              <a:rPr lang="en-US" sz="1300" dirty="0" smtClean="0">
                <a:solidFill>
                  <a:srgbClr val="000000">
                    <a:lumMod val="75000"/>
                    <a:lumOff val="25000"/>
                  </a:srgbClr>
                </a:solidFill>
                <a:latin typeface="Century Gothic" panose="020B0502020202020204"/>
              </a:rPr>
              <a:t>”</a:t>
            </a:r>
            <a:r>
              <a:rPr lang="el-GR" sz="1300" dirty="0" smtClean="0">
                <a:solidFill>
                  <a:srgbClr val="000000">
                    <a:lumMod val="75000"/>
                    <a:lumOff val="25000"/>
                  </a:srgbClr>
                </a:solidFill>
                <a:latin typeface="Century Gothic" panose="020B0502020202020204"/>
              </a:rPr>
              <a:t>- έχει οδηγίες</a:t>
            </a:r>
            <a:r>
              <a:rPr lang="en-US" sz="1300" dirty="0" smtClean="0">
                <a:solidFill>
                  <a:srgbClr val="000000">
                    <a:lumMod val="75000"/>
                    <a:lumOff val="25000"/>
                  </a:srgbClr>
                </a:solidFill>
                <a:latin typeface="Century Gothic" panose="020B0502020202020204"/>
              </a:rPr>
              <a:t>=   </a:t>
            </a:r>
            <a:r>
              <a:rPr lang="el-GR" sz="1300" dirty="0" smtClean="0">
                <a:solidFill>
                  <a:srgbClr val="000000">
                    <a:lumMod val="75000"/>
                    <a:lumOff val="25000"/>
                  </a:srgbClr>
                </a:solidFill>
                <a:latin typeface="Century Gothic" panose="020B0502020202020204"/>
              </a:rPr>
              <a:t>«</a:t>
            </a:r>
            <a:r>
              <a:rPr lang="el-GR" sz="1300" dirty="0">
                <a:solidFill>
                  <a:srgbClr val="000000">
                    <a:lumMod val="75000"/>
                    <a:lumOff val="25000"/>
                  </a:srgbClr>
                </a:solidFill>
                <a:latin typeface="Century Gothic" panose="020B0502020202020204"/>
              </a:rPr>
              <a:t>Υ</a:t>
            </a:r>
            <a:r>
              <a:rPr lang="el-GR" sz="1300" dirty="0" smtClean="0">
                <a:solidFill>
                  <a:srgbClr val="000000">
                    <a:lumMod val="75000"/>
                    <a:lumOff val="25000"/>
                  </a:srgbClr>
                </a:solidFill>
                <a:latin typeface="Century Gothic" panose="020B0502020202020204"/>
              </a:rPr>
              <a:t>ποχρεώσεις» καθώς </a:t>
            </a:r>
            <a:r>
              <a:rPr lang="el-GR" sz="1300" b="1" dirty="0" smtClean="0">
                <a:solidFill>
                  <a:srgbClr val="000000">
                    <a:lumMod val="75000"/>
                    <a:lumOff val="25000"/>
                  </a:srgbClr>
                </a:solidFill>
                <a:latin typeface="Century Gothic" panose="020B0502020202020204"/>
              </a:rPr>
              <a:t>και</a:t>
            </a:r>
            <a:r>
              <a:rPr lang="el-GR" sz="1300" dirty="0" smtClean="0">
                <a:solidFill>
                  <a:srgbClr val="000000">
                    <a:lumMod val="75000"/>
                    <a:lumOff val="25000"/>
                  </a:srgbClr>
                </a:solidFill>
                <a:latin typeface="Century Gothic" panose="020B0502020202020204"/>
              </a:rPr>
              <a:t> </a:t>
            </a:r>
            <a:r>
              <a:rPr lang="en-US" sz="1300" dirty="0" smtClean="0">
                <a:solidFill>
                  <a:srgbClr val="000000">
                    <a:lumMod val="75000"/>
                    <a:lumOff val="25000"/>
                  </a:srgbClr>
                </a:solidFill>
                <a:latin typeface="Century Gothic" panose="020B0502020202020204"/>
              </a:rPr>
              <a:t>pdf</a:t>
            </a:r>
            <a:r>
              <a:rPr lang="el-GR" sz="1300" dirty="0" smtClean="0">
                <a:solidFill>
                  <a:srgbClr val="000000">
                    <a:lumMod val="75000"/>
                    <a:lumOff val="25000"/>
                  </a:srgbClr>
                </a:solidFill>
                <a:latin typeface="Century Gothic" panose="020B0502020202020204"/>
              </a:rPr>
              <a:t> αρχείο στην αρχική σελίδα, δεξιά  στις ΠΛΗΡΟΦΟΡΙΕΣ </a:t>
            </a:r>
            <a:r>
              <a:rPr lang="en-US" sz="1300" dirty="0" smtClean="0">
                <a:solidFill>
                  <a:srgbClr val="000000">
                    <a:lumMod val="75000"/>
                    <a:lumOff val="25000"/>
                  </a:srgbClr>
                </a:solidFill>
                <a:latin typeface="Century Gothic" panose="020B0502020202020204"/>
              </a:rPr>
              <a:t>link</a:t>
            </a:r>
            <a:r>
              <a:rPr lang="el-GR" sz="1300" dirty="0" smtClean="0">
                <a:solidFill>
                  <a:srgbClr val="000000">
                    <a:lumMod val="75000"/>
                    <a:lumOff val="25000"/>
                  </a:srgbClr>
                </a:solidFill>
                <a:latin typeface="Century Gothic" panose="020B0502020202020204"/>
              </a:rPr>
              <a:t> για το ΕΡΓΑΝΗ </a:t>
            </a:r>
            <a:r>
              <a:rPr lang="en-US" sz="1300" dirty="0">
                <a:solidFill>
                  <a:srgbClr val="000000">
                    <a:lumMod val="75000"/>
                    <a:lumOff val="25000"/>
                  </a:srgbClr>
                </a:solidFill>
                <a:latin typeface="Century Gothic" panose="020B0502020202020204"/>
                <a:hlinkClick r:id="rId3"/>
              </a:rPr>
              <a:t>https://</a:t>
            </a:r>
            <a:r>
              <a:rPr lang="en-US" sz="1300" dirty="0" smtClean="0">
                <a:solidFill>
                  <a:srgbClr val="000000">
                    <a:lumMod val="75000"/>
                    <a:lumOff val="25000"/>
                  </a:srgbClr>
                </a:solidFill>
                <a:latin typeface="Century Gothic" panose="020B0502020202020204"/>
                <a:hlinkClick r:id="rId3"/>
              </a:rPr>
              <a:t>bit.ly/2SjSdOD</a:t>
            </a:r>
            <a:r>
              <a:rPr lang="en-US" sz="1300" dirty="0" smtClean="0">
                <a:solidFill>
                  <a:srgbClr val="000000">
                    <a:lumMod val="75000"/>
                    <a:lumOff val="25000"/>
                  </a:srgbClr>
                </a:solidFill>
                <a:latin typeface="Century Gothic" panose="020B0502020202020204"/>
              </a:rPr>
              <a:t> </a:t>
            </a:r>
            <a:endParaRPr lang="el-GR" sz="1300" dirty="0" smtClean="0">
              <a:solidFill>
                <a:srgbClr val="000000">
                  <a:lumMod val="75000"/>
                  <a:lumOff val="25000"/>
                </a:srgbClr>
              </a:solidFill>
              <a:latin typeface="Century Gothic" panose="020B0502020202020204"/>
            </a:endParaRPr>
          </a:p>
          <a:p>
            <a:pPr algn="just" defTabSz="457200">
              <a:spcBef>
                <a:spcPts val="1000"/>
              </a:spcBef>
              <a:buClr>
                <a:srgbClr val="002060"/>
              </a:buClr>
            </a:pPr>
            <a:r>
              <a:rPr lang="el-GR" sz="1300" dirty="0" smtClean="0">
                <a:solidFill>
                  <a:srgbClr val="000000">
                    <a:lumMod val="75000"/>
                    <a:lumOff val="25000"/>
                  </a:srgbClr>
                </a:solidFill>
                <a:latin typeface="Century Gothic" panose="020B0502020202020204"/>
              </a:rPr>
              <a:t>Φορείς </a:t>
            </a:r>
            <a:r>
              <a:rPr lang="el-GR" sz="1300" dirty="0">
                <a:solidFill>
                  <a:srgbClr val="000000">
                    <a:lumMod val="75000"/>
                    <a:lumOff val="25000"/>
                  </a:srgbClr>
                </a:solidFill>
                <a:latin typeface="Century Gothic" panose="020B0502020202020204"/>
              </a:rPr>
              <a:t>που δεν υπάρχουν και δεν επιθυμούν την εγγραφή τους στον ΑΤΛΑ, δεν θα συνεργαστούν με το Γραφείο Πρακτικής Άσκησης. </a:t>
            </a:r>
            <a:r>
              <a:rPr lang="el-GR" sz="1300" dirty="0" smtClean="0">
                <a:solidFill>
                  <a:srgbClr val="000000">
                    <a:lumMod val="75000"/>
                    <a:lumOff val="25000"/>
                  </a:srgbClr>
                </a:solidFill>
                <a:latin typeface="Century Gothic" panose="020B0502020202020204"/>
              </a:rPr>
              <a:t>Το Παν. Θεσσαλίας δεν μπορεί να είναι Φορέας Υποδοχής. </a:t>
            </a:r>
            <a:endParaRPr lang="el-GR" sz="1300" dirty="0">
              <a:solidFill>
                <a:srgbClr val="000000">
                  <a:lumMod val="75000"/>
                  <a:lumOff val="25000"/>
                </a:srgbClr>
              </a:solidFill>
              <a:latin typeface="Century Gothic" panose="020B0502020202020204"/>
            </a:endParaRPr>
          </a:p>
          <a:p>
            <a:pPr lvl="0" algn="just" defTabSz="457200">
              <a:spcBef>
                <a:spcPts val="1000"/>
              </a:spcBef>
              <a:buClr>
                <a:srgbClr val="002060"/>
              </a:buClr>
            </a:pPr>
            <a:r>
              <a:rPr lang="el-GR" sz="1300" dirty="0">
                <a:solidFill>
                  <a:srgbClr val="000000">
                    <a:lumMod val="75000"/>
                    <a:lumOff val="25000"/>
                  </a:srgbClr>
                </a:solidFill>
                <a:latin typeface="Century Gothic" panose="020B0502020202020204"/>
              </a:rPr>
              <a:t>Φορείς που ανήκουν σε συγγενικά πρόσωπα των ασκούμενων κρίνονται ακατάλληλοι για δεοντολογικούς λόγους</a:t>
            </a:r>
            <a:r>
              <a:rPr lang="el-GR" sz="1300" dirty="0" smtClean="0">
                <a:solidFill>
                  <a:srgbClr val="000000">
                    <a:lumMod val="75000"/>
                    <a:lumOff val="25000"/>
                  </a:srgbClr>
                </a:solidFill>
                <a:latin typeface="Century Gothic" panose="020B0502020202020204"/>
              </a:rPr>
              <a:t>.</a:t>
            </a:r>
          </a:p>
          <a:p>
            <a:pPr lvl="0" algn="just" defTabSz="457200">
              <a:spcBef>
                <a:spcPts val="1000"/>
              </a:spcBef>
              <a:buClr>
                <a:srgbClr val="002060"/>
              </a:buClr>
            </a:pPr>
            <a:endParaRPr lang="el-GR" sz="1300" dirty="0">
              <a:solidFill>
                <a:srgbClr val="000000">
                  <a:lumMod val="75000"/>
                  <a:lumOff val="25000"/>
                </a:srgbClr>
              </a:solidFill>
              <a:latin typeface="Century Gothic" panose="020B0502020202020204"/>
            </a:endParaRPr>
          </a:p>
          <a:p>
            <a:pPr lvl="0" algn="just" defTabSz="457200">
              <a:spcBef>
                <a:spcPts val="1000"/>
              </a:spcBef>
              <a:buClr>
                <a:srgbClr val="002060"/>
              </a:buClr>
            </a:pPr>
            <a:endParaRPr lang="el-GR" sz="1300" dirty="0">
              <a:solidFill>
                <a:srgbClr val="000000">
                  <a:lumMod val="75000"/>
                  <a:lumOff val="25000"/>
                </a:srgbClr>
              </a:solidFill>
              <a:latin typeface="Century Gothic" panose="020B0502020202020204"/>
            </a:endParaRPr>
          </a:p>
          <a:p>
            <a:pPr lvl="0" algn="just" defTabSz="457200">
              <a:spcBef>
                <a:spcPts val="1000"/>
              </a:spcBef>
              <a:buClr>
                <a:srgbClr val="002060"/>
              </a:buClr>
            </a:pPr>
            <a:r>
              <a:rPr lang="el-GR" sz="1300" b="1" dirty="0" smtClean="0">
                <a:solidFill>
                  <a:srgbClr val="000000">
                    <a:lumMod val="75000"/>
                    <a:lumOff val="25000"/>
                  </a:srgbClr>
                </a:solidFill>
                <a:latin typeface="Century Gothic" panose="020B0502020202020204"/>
              </a:rPr>
              <a:t>Συμβουλεύομαι για την επιλογή Φορέα</a:t>
            </a:r>
            <a:r>
              <a:rPr lang="en-US" sz="1300" b="1" dirty="0" smtClean="0">
                <a:solidFill>
                  <a:srgbClr val="000000">
                    <a:lumMod val="75000"/>
                    <a:lumOff val="25000"/>
                  </a:srgbClr>
                </a:solidFill>
                <a:latin typeface="Century Gothic" panose="020B0502020202020204"/>
              </a:rPr>
              <a:t>:</a:t>
            </a:r>
            <a:endParaRPr lang="el-GR" sz="1300" b="1" dirty="0" smtClean="0">
              <a:solidFill>
                <a:srgbClr val="000000">
                  <a:lumMod val="75000"/>
                  <a:lumOff val="25000"/>
                </a:srgbClr>
              </a:solidFill>
              <a:latin typeface="Century Gothic" panose="020B0502020202020204"/>
            </a:endParaRPr>
          </a:p>
          <a:p>
            <a:pPr lvl="0" defTabSz="457200">
              <a:spcBef>
                <a:spcPts val="1000"/>
              </a:spcBef>
              <a:buClr>
                <a:srgbClr val="002060"/>
              </a:buClr>
            </a:pPr>
            <a:r>
              <a:rPr lang="el-GR" sz="1600" b="1" dirty="0" smtClean="0">
                <a:solidFill>
                  <a:srgbClr val="000000">
                    <a:lumMod val="75000"/>
                    <a:lumOff val="25000"/>
                  </a:srgbClr>
                </a:solidFill>
                <a:latin typeface="Century Gothic" panose="020B0502020202020204"/>
              </a:rPr>
              <a:t>1</a:t>
            </a:r>
            <a:r>
              <a:rPr lang="el-GR" sz="1300" b="1" dirty="0">
                <a:solidFill>
                  <a:srgbClr val="000000">
                    <a:lumMod val="75000"/>
                    <a:lumOff val="25000"/>
                  </a:srgbClr>
                </a:solidFill>
                <a:latin typeface="Century Gothic" panose="020B0502020202020204"/>
              </a:rPr>
              <a:t>. Γεώργιος </a:t>
            </a:r>
            <a:r>
              <a:rPr lang="el-GR" sz="1300" b="1" dirty="0" err="1">
                <a:solidFill>
                  <a:srgbClr val="000000">
                    <a:lumMod val="75000"/>
                    <a:lumOff val="25000"/>
                  </a:srgbClr>
                </a:solidFill>
                <a:latin typeface="Century Gothic" panose="020B0502020202020204"/>
              </a:rPr>
              <a:t>Εφραιμίδης</a:t>
            </a:r>
            <a:r>
              <a:rPr lang="el-GR" sz="1300" b="1" dirty="0">
                <a:solidFill>
                  <a:srgbClr val="000000">
                    <a:lumMod val="75000"/>
                    <a:lumOff val="25000"/>
                  </a:srgbClr>
                </a:solidFill>
                <a:latin typeface="Century Gothic" panose="020B0502020202020204"/>
              </a:rPr>
              <a:t>, </a:t>
            </a:r>
            <a:r>
              <a:rPr lang="el-GR" sz="1300" b="1" dirty="0" err="1">
                <a:solidFill>
                  <a:srgbClr val="000000">
                    <a:lumMod val="75000"/>
                    <a:lumOff val="25000"/>
                  </a:srgbClr>
                </a:solidFill>
                <a:latin typeface="Century Gothic" panose="020B0502020202020204"/>
              </a:rPr>
              <a:t>Επίκ</a:t>
            </a:r>
            <a:r>
              <a:rPr lang="el-GR" sz="1300" b="1" dirty="0">
                <a:solidFill>
                  <a:srgbClr val="000000">
                    <a:lumMod val="75000"/>
                    <a:lumOff val="25000"/>
                  </a:srgbClr>
                </a:solidFill>
                <a:latin typeface="Century Gothic" panose="020B0502020202020204"/>
              </a:rPr>
              <a:t>. Καθηγητής, Τομέας Γεωτεχνικής και </a:t>
            </a:r>
            <a:r>
              <a:rPr lang="el-GR" sz="1300" b="1" dirty="0" err="1">
                <a:solidFill>
                  <a:srgbClr val="000000">
                    <a:lumMod val="75000"/>
                    <a:lumOff val="25000"/>
                  </a:srgbClr>
                </a:solidFill>
                <a:latin typeface="Century Gothic" panose="020B0502020202020204"/>
              </a:rPr>
              <a:t>Γεωπεριβαλλοντικής</a:t>
            </a:r>
            <a:r>
              <a:rPr lang="el-GR" sz="1300" b="1" dirty="0">
                <a:solidFill>
                  <a:srgbClr val="000000">
                    <a:lumMod val="75000"/>
                    <a:lumOff val="25000"/>
                  </a:srgbClr>
                </a:solidFill>
                <a:latin typeface="Century Gothic" panose="020B0502020202020204"/>
              </a:rPr>
              <a:t> Μηχανικής</a:t>
            </a:r>
          </a:p>
          <a:p>
            <a:pPr lvl="0" defTabSz="457200">
              <a:spcBef>
                <a:spcPts val="1000"/>
              </a:spcBef>
              <a:buClr>
                <a:srgbClr val="002060"/>
              </a:buClr>
            </a:pPr>
            <a:r>
              <a:rPr lang="el-GR" sz="1300" b="1" dirty="0">
                <a:solidFill>
                  <a:srgbClr val="000000">
                    <a:lumMod val="75000"/>
                    <a:lumOff val="25000"/>
                  </a:srgbClr>
                </a:solidFill>
                <a:latin typeface="Century Gothic" panose="020B0502020202020204"/>
              </a:rPr>
              <a:t>2. Βασιλική </a:t>
            </a:r>
            <a:r>
              <a:rPr lang="el-GR" sz="1300" b="1" dirty="0" err="1">
                <a:solidFill>
                  <a:srgbClr val="000000">
                    <a:lumMod val="75000"/>
                    <a:lumOff val="25000"/>
                  </a:srgbClr>
                </a:solidFill>
                <a:latin typeface="Century Gothic" panose="020B0502020202020204"/>
              </a:rPr>
              <a:t>Κατσαρδή</a:t>
            </a:r>
            <a:r>
              <a:rPr lang="el-GR" sz="1300" b="1" dirty="0">
                <a:solidFill>
                  <a:srgbClr val="000000">
                    <a:lumMod val="75000"/>
                    <a:lumOff val="25000"/>
                  </a:srgbClr>
                </a:solidFill>
                <a:latin typeface="Century Gothic" panose="020B0502020202020204"/>
              </a:rPr>
              <a:t>, </a:t>
            </a:r>
            <a:r>
              <a:rPr lang="el-GR" sz="1300" b="1" dirty="0" err="1">
                <a:solidFill>
                  <a:srgbClr val="000000">
                    <a:lumMod val="75000"/>
                    <a:lumOff val="25000"/>
                  </a:srgbClr>
                </a:solidFill>
                <a:latin typeface="Century Gothic" panose="020B0502020202020204"/>
              </a:rPr>
              <a:t>Επίκ</a:t>
            </a:r>
            <a:r>
              <a:rPr lang="el-GR" sz="1300" b="1" dirty="0">
                <a:solidFill>
                  <a:srgbClr val="000000">
                    <a:lumMod val="75000"/>
                    <a:lumOff val="25000"/>
                  </a:srgbClr>
                </a:solidFill>
                <a:latin typeface="Century Gothic" panose="020B0502020202020204"/>
              </a:rPr>
              <a:t>. Καθηγήτρια, Τομέας Υδραυλικής και Περιβαλλοντικής Μηχανικής</a:t>
            </a:r>
          </a:p>
          <a:p>
            <a:pPr lvl="0" defTabSz="457200">
              <a:spcBef>
                <a:spcPts val="1000"/>
              </a:spcBef>
              <a:buClr>
                <a:srgbClr val="002060"/>
              </a:buClr>
            </a:pPr>
            <a:r>
              <a:rPr lang="el-GR" sz="1300" b="1" dirty="0">
                <a:solidFill>
                  <a:srgbClr val="000000">
                    <a:lumMod val="75000"/>
                    <a:lumOff val="25000"/>
                  </a:srgbClr>
                </a:solidFill>
                <a:latin typeface="Century Gothic" panose="020B0502020202020204"/>
              </a:rPr>
              <a:t>3. Λάμπρος Κούτας, </a:t>
            </a:r>
            <a:r>
              <a:rPr lang="el-GR" sz="1300" b="1" dirty="0" err="1">
                <a:solidFill>
                  <a:srgbClr val="000000">
                    <a:lumMod val="75000"/>
                    <a:lumOff val="25000"/>
                  </a:srgbClr>
                </a:solidFill>
                <a:latin typeface="Century Gothic" panose="020B0502020202020204"/>
              </a:rPr>
              <a:t>Επίκ</a:t>
            </a:r>
            <a:r>
              <a:rPr lang="el-GR" sz="1300" b="1" dirty="0">
                <a:solidFill>
                  <a:srgbClr val="000000">
                    <a:lumMod val="75000"/>
                    <a:lumOff val="25000"/>
                  </a:srgbClr>
                </a:solidFill>
                <a:latin typeface="Century Gothic" panose="020B0502020202020204"/>
              </a:rPr>
              <a:t>. Καθηγητής, Τομέας </a:t>
            </a:r>
            <a:r>
              <a:rPr lang="el-GR" sz="1300" b="1" dirty="0" err="1">
                <a:solidFill>
                  <a:srgbClr val="000000">
                    <a:lumMod val="75000"/>
                    <a:lumOff val="25000"/>
                  </a:srgbClr>
                </a:solidFill>
                <a:latin typeface="Century Gothic" panose="020B0502020202020204"/>
              </a:rPr>
              <a:t>Δομοστατικής</a:t>
            </a:r>
            <a:endParaRPr lang="el-GR" sz="1300" b="1" dirty="0">
              <a:solidFill>
                <a:srgbClr val="000000">
                  <a:lumMod val="75000"/>
                  <a:lumOff val="25000"/>
                </a:srgbClr>
              </a:solidFill>
              <a:latin typeface="Century Gothic" panose="020B0502020202020204"/>
            </a:endParaRPr>
          </a:p>
          <a:p>
            <a:pPr lvl="0" defTabSz="457200">
              <a:spcBef>
                <a:spcPts val="1000"/>
              </a:spcBef>
              <a:buClr>
                <a:srgbClr val="002060"/>
              </a:buClr>
            </a:pPr>
            <a:r>
              <a:rPr lang="el-GR" sz="1300" b="1" dirty="0">
                <a:solidFill>
                  <a:srgbClr val="000000">
                    <a:lumMod val="75000"/>
                    <a:lumOff val="25000"/>
                  </a:srgbClr>
                </a:solidFill>
                <a:latin typeface="Century Gothic" panose="020B0502020202020204"/>
              </a:rPr>
              <a:t>4. Παντελής Κοπελιάς, </a:t>
            </a:r>
            <a:r>
              <a:rPr lang="el-GR" sz="1300" b="1" dirty="0" err="1">
                <a:solidFill>
                  <a:srgbClr val="000000">
                    <a:lumMod val="75000"/>
                    <a:lumOff val="25000"/>
                  </a:srgbClr>
                </a:solidFill>
                <a:latin typeface="Century Gothic" panose="020B0502020202020204"/>
              </a:rPr>
              <a:t>Επίκ</a:t>
            </a:r>
            <a:r>
              <a:rPr lang="el-GR" sz="1300" b="1" dirty="0">
                <a:solidFill>
                  <a:srgbClr val="000000">
                    <a:lumMod val="75000"/>
                    <a:lumOff val="25000"/>
                  </a:srgbClr>
                </a:solidFill>
                <a:latin typeface="Century Gothic" panose="020B0502020202020204"/>
              </a:rPr>
              <a:t>. Καθηγητής, Τομέας Μεταφορών, Συγκοινωνιακών Υποδομών και Περιβαλλοντικής Διαχείρισης </a:t>
            </a:r>
          </a:p>
        </p:txBody>
      </p:sp>
    </p:spTree>
    <p:extLst>
      <p:ext uri="{BB962C8B-B14F-4D97-AF65-F5344CB8AC3E}">
        <p14:creationId xmlns:p14="http://schemas.microsoft.com/office/powerpoint/2010/main" val="428587269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01670" y="69490"/>
            <a:ext cx="8229602" cy="610820"/>
          </a:xfrm>
        </p:spPr>
        <p:txBody>
          <a:bodyPr>
            <a:normAutofit fontScale="90000"/>
          </a:bodyPr>
          <a:lstStyle/>
          <a:p>
            <a:r>
              <a:rPr lang="el-GR" dirty="0"/>
              <a:t>Στάδια Πρακτικής Άσκησης </a:t>
            </a:r>
          </a:p>
        </p:txBody>
      </p:sp>
      <p:pic>
        <p:nvPicPr>
          <p:cNvPr id="4" name="Εικόνα 3"/>
          <p:cNvPicPr>
            <a:picLocks noChangeAspect="1"/>
          </p:cNvPicPr>
          <p:nvPr/>
        </p:nvPicPr>
        <p:blipFill>
          <a:blip r:embed="rId2"/>
          <a:stretch>
            <a:fillRect/>
          </a:stretch>
        </p:blipFill>
        <p:spPr>
          <a:xfrm>
            <a:off x="-397" y="-27732"/>
            <a:ext cx="9144793" cy="6913463"/>
          </a:xfrm>
          <a:prstGeom prst="rect">
            <a:avLst/>
          </a:prstGeom>
        </p:spPr>
      </p:pic>
      <p:sp>
        <p:nvSpPr>
          <p:cNvPr id="5" name="Κάτω βέλος 4"/>
          <p:cNvSpPr/>
          <p:nvPr/>
        </p:nvSpPr>
        <p:spPr>
          <a:xfrm rot="2892555">
            <a:off x="7411080" y="3765843"/>
            <a:ext cx="470205" cy="862475"/>
          </a:xfrm>
          <a:prstGeom prst="downArrow">
            <a:avLst>
              <a:gd name="adj1" fmla="val 50000"/>
              <a:gd name="adj2" fmla="val 4410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 name="Rectangle 2"/>
          <p:cNvSpPr/>
          <p:nvPr/>
        </p:nvSpPr>
        <p:spPr>
          <a:xfrm>
            <a:off x="3197655" y="374900"/>
            <a:ext cx="2154885" cy="369332"/>
          </a:xfrm>
          <a:prstGeom prst="rect">
            <a:avLst/>
          </a:prstGeom>
        </p:spPr>
        <p:txBody>
          <a:bodyPr wrap="none">
            <a:spAutoFit/>
          </a:bodyPr>
          <a:lstStyle/>
          <a:p>
            <a:r>
              <a:rPr lang="en-US" dirty="0"/>
              <a:t>http://atlas.grnet.gr/</a:t>
            </a:r>
            <a:endParaRPr lang="el-GR" dirty="0"/>
          </a:p>
        </p:txBody>
      </p:sp>
    </p:spTree>
    <p:extLst>
      <p:ext uri="{BB962C8B-B14F-4D97-AF65-F5344CB8AC3E}">
        <p14:creationId xmlns:p14="http://schemas.microsoft.com/office/powerpoint/2010/main" val="22269747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el-GR"/>
          </a:p>
        </p:txBody>
      </p:sp>
      <p:pic>
        <p:nvPicPr>
          <p:cNvPr id="8" name="Εικόνα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9552117" cy="6858000"/>
          </a:xfrm>
          <a:prstGeom prst="rect">
            <a:avLst/>
          </a:prstGeom>
        </p:spPr>
      </p:pic>
      <p:sp>
        <p:nvSpPr>
          <p:cNvPr id="9" name="Rounded Rectangle 8"/>
          <p:cNvSpPr/>
          <p:nvPr/>
        </p:nvSpPr>
        <p:spPr>
          <a:xfrm>
            <a:off x="7015280" y="1291130"/>
            <a:ext cx="1221640" cy="458115"/>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2" name="Rounded Rectangle 11"/>
          <p:cNvSpPr/>
          <p:nvPr/>
        </p:nvSpPr>
        <p:spPr>
          <a:xfrm>
            <a:off x="1375607" y="2054655"/>
            <a:ext cx="1527050" cy="458115"/>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235318647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670" y="1138425"/>
            <a:ext cx="7725821" cy="458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601670" y="6177690"/>
            <a:ext cx="8246070" cy="369332"/>
          </a:xfrm>
          <a:prstGeom prst="rect">
            <a:avLst/>
          </a:prstGeom>
          <a:noFill/>
        </p:spPr>
        <p:txBody>
          <a:bodyPr wrap="square" rtlCol="0">
            <a:spAutoFit/>
          </a:bodyPr>
          <a:lstStyle/>
          <a:p>
            <a:r>
              <a:rPr lang="el-GR" dirty="0" smtClean="0"/>
              <a:t>ΟΔΗΓΙΕΣ ΓΙΑ ΤΟΝ ΑΤΛΑ ΕΔΩ</a:t>
            </a:r>
            <a:r>
              <a:rPr lang="en-US" dirty="0" smtClean="0"/>
              <a:t>:http</a:t>
            </a:r>
            <a:r>
              <a:rPr lang="en-US" dirty="0"/>
              <a:t>://atlas.grnet.gr/files/Portal_Student_Manual.pdf</a:t>
            </a:r>
            <a:endParaRPr lang="el-GR" dirty="0"/>
          </a:p>
        </p:txBody>
      </p:sp>
    </p:spTree>
    <p:extLst>
      <p:ext uri="{BB962C8B-B14F-4D97-AF65-F5344CB8AC3E}">
        <p14:creationId xmlns:p14="http://schemas.microsoft.com/office/powerpoint/2010/main" val="19758231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01670" y="69490"/>
            <a:ext cx="8229602" cy="610820"/>
          </a:xfrm>
        </p:spPr>
        <p:txBody>
          <a:bodyPr>
            <a:normAutofit fontScale="90000"/>
          </a:bodyPr>
          <a:lstStyle/>
          <a:p>
            <a:r>
              <a:rPr lang="el-GR" dirty="0"/>
              <a:t>Στάδια Πρακτικής Άσκησης </a:t>
            </a:r>
          </a:p>
        </p:txBody>
      </p:sp>
      <p:sp>
        <p:nvSpPr>
          <p:cNvPr id="3" name="TextBox 2"/>
          <p:cNvSpPr txBox="1"/>
          <p:nvPr/>
        </p:nvSpPr>
        <p:spPr>
          <a:xfrm>
            <a:off x="0" y="833015"/>
            <a:ext cx="9144000" cy="2775119"/>
          </a:xfrm>
          <a:prstGeom prst="rect">
            <a:avLst/>
          </a:prstGeom>
          <a:noFill/>
        </p:spPr>
        <p:txBody>
          <a:bodyPr wrap="square" rtlCol="0">
            <a:spAutoFit/>
          </a:bodyPr>
          <a:lstStyle/>
          <a:p>
            <a:pPr algn="just" defTabSz="457200">
              <a:spcBef>
                <a:spcPts val="1000"/>
              </a:spcBef>
              <a:buClr>
                <a:srgbClr val="002060"/>
              </a:buClr>
            </a:pPr>
            <a:r>
              <a:rPr lang="el-GR" sz="1600" b="1" dirty="0">
                <a:solidFill>
                  <a:srgbClr val="000000">
                    <a:lumMod val="75000"/>
                    <a:lumOff val="25000"/>
                  </a:srgbClr>
                </a:solidFill>
                <a:latin typeface="Century Gothic" panose="020B0502020202020204"/>
              </a:rPr>
              <a:t>6</a:t>
            </a:r>
            <a:r>
              <a:rPr lang="el-GR" sz="1600" b="1" baseline="30000" dirty="0" smtClean="0">
                <a:solidFill>
                  <a:srgbClr val="000000">
                    <a:lumMod val="75000"/>
                    <a:lumOff val="25000"/>
                  </a:srgbClr>
                </a:solidFill>
                <a:latin typeface="Century Gothic" panose="020B0502020202020204"/>
              </a:rPr>
              <a:t>ο</a:t>
            </a:r>
            <a:r>
              <a:rPr lang="el-GR" sz="1600" b="1" dirty="0" smtClean="0">
                <a:solidFill>
                  <a:srgbClr val="000000">
                    <a:lumMod val="75000"/>
                    <a:lumOff val="25000"/>
                  </a:srgbClr>
                </a:solidFill>
                <a:latin typeface="Century Gothic" panose="020B0502020202020204"/>
              </a:rPr>
              <a:t> </a:t>
            </a:r>
            <a:r>
              <a:rPr lang="el-GR" sz="1600" b="1" dirty="0">
                <a:solidFill>
                  <a:srgbClr val="000000">
                    <a:lumMod val="75000"/>
                    <a:lumOff val="25000"/>
                  </a:srgbClr>
                </a:solidFill>
                <a:latin typeface="Century Gothic" panose="020B0502020202020204"/>
              </a:rPr>
              <a:t>Στάδιο</a:t>
            </a:r>
            <a:r>
              <a:rPr lang="el-GR" sz="1600" b="1" dirty="0">
                <a:latin typeface="Century Gothic" panose="020B0502020202020204"/>
              </a:rPr>
              <a:t>:</a:t>
            </a:r>
            <a:r>
              <a:rPr lang="el-GR" sz="1600" b="1" dirty="0">
                <a:solidFill>
                  <a:srgbClr val="FF0000"/>
                </a:solidFill>
                <a:latin typeface="Century Gothic" panose="020B0502020202020204"/>
              </a:rPr>
              <a:t> (θα σας ανακοινωθεί η προθεσμία για το </a:t>
            </a:r>
            <a:r>
              <a:rPr lang="el-GR" sz="1600" b="1" dirty="0" smtClean="0">
                <a:solidFill>
                  <a:srgbClr val="FF0000"/>
                </a:solidFill>
                <a:latin typeface="Century Gothic" panose="020B0502020202020204"/>
              </a:rPr>
              <a:t>5</a:t>
            </a:r>
            <a:r>
              <a:rPr lang="el-GR" sz="1600" b="1" baseline="30000" dirty="0" smtClean="0">
                <a:solidFill>
                  <a:srgbClr val="FF0000"/>
                </a:solidFill>
                <a:latin typeface="Century Gothic" panose="020B0502020202020204"/>
              </a:rPr>
              <a:t>ο</a:t>
            </a:r>
            <a:r>
              <a:rPr lang="el-GR" sz="1600" b="1" dirty="0" smtClean="0">
                <a:solidFill>
                  <a:srgbClr val="FF0000"/>
                </a:solidFill>
                <a:latin typeface="Century Gothic" panose="020B0502020202020204"/>
              </a:rPr>
              <a:t> και 6</a:t>
            </a:r>
            <a:r>
              <a:rPr lang="el-GR" sz="1600" b="1" baseline="30000" dirty="0" smtClean="0">
                <a:solidFill>
                  <a:srgbClr val="FF0000"/>
                </a:solidFill>
                <a:latin typeface="Century Gothic" panose="020B0502020202020204"/>
              </a:rPr>
              <a:t>ο</a:t>
            </a:r>
            <a:r>
              <a:rPr lang="el-GR" sz="1600" b="1" dirty="0" smtClean="0">
                <a:solidFill>
                  <a:srgbClr val="FF0000"/>
                </a:solidFill>
                <a:latin typeface="Century Gothic" panose="020B0502020202020204"/>
              </a:rPr>
              <a:t> </a:t>
            </a:r>
            <a:r>
              <a:rPr lang="el-GR" sz="1600" b="1" dirty="0">
                <a:solidFill>
                  <a:srgbClr val="FF0000"/>
                </a:solidFill>
                <a:latin typeface="Century Gothic" panose="020B0502020202020204"/>
              </a:rPr>
              <a:t>στάδιο</a:t>
            </a:r>
            <a:r>
              <a:rPr lang="el-GR" sz="1400" b="1" dirty="0" smtClean="0">
                <a:solidFill>
                  <a:srgbClr val="FF0000"/>
                </a:solidFill>
                <a:latin typeface="Century Gothic" panose="020B0502020202020204"/>
              </a:rPr>
              <a:t>)</a:t>
            </a:r>
            <a:endParaRPr lang="el-GR" sz="1400" b="1" dirty="0">
              <a:solidFill>
                <a:srgbClr val="FF0000"/>
              </a:solidFill>
              <a:latin typeface="Century Gothic" panose="020B0502020202020204"/>
            </a:endParaRPr>
          </a:p>
          <a:p>
            <a:pPr lvl="0" defTabSz="457200">
              <a:spcBef>
                <a:spcPts val="1000"/>
              </a:spcBef>
              <a:buClr>
                <a:srgbClr val="002060"/>
              </a:buClr>
            </a:pPr>
            <a:r>
              <a:rPr lang="el-GR" sz="1300" b="1" dirty="0" smtClean="0">
                <a:solidFill>
                  <a:srgbClr val="FF750D"/>
                </a:solidFill>
                <a:latin typeface="Century Gothic" panose="020B0502020202020204"/>
              </a:rPr>
              <a:t>ΚΑΡΤΕΛΑ ΠΡΑΚΤΙΚΗΣ</a:t>
            </a:r>
            <a:r>
              <a:rPr lang="el-GR" sz="1300" dirty="0" smtClean="0">
                <a:solidFill>
                  <a:srgbClr val="000000">
                    <a:lumMod val="75000"/>
                    <a:lumOff val="25000"/>
                  </a:srgbClr>
                </a:solidFill>
                <a:latin typeface="Century Gothic" panose="020B0502020202020204"/>
              </a:rPr>
              <a:t> </a:t>
            </a:r>
          </a:p>
          <a:p>
            <a:pPr lvl="0" defTabSz="457200">
              <a:spcBef>
                <a:spcPts val="1000"/>
              </a:spcBef>
              <a:buClr>
                <a:srgbClr val="002060"/>
              </a:buClr>
            </a:pPr>
            <a:r>
              <a:rPr lang="el-GR" sz="1400" dirty="0" smtClean="0">
                <a:solidFill>
                  <a:srgbClr val="000000">
                    <a:lumMod val="75000"/>
                    <a:lumOff val="25000"/>
                  </a:srgbClr>
                </a:solidFill>
                <a:latin typeface="Century Gothic" panose="020B0502020202020204"/>
              </a:rPr>
              <a:t>Μόλις λαβώ ενημέρωση από τον Φορέα και δω στον ΑΤΛΑ και ο/η ίδιος/α τη δημοσιευμένη θέση μπαίνω και συμπληρώνω την Καρτέλα Πρακτικής Άσκησης ηλεκτρονικά</a:t>
            </a:r>
            <a:r>
              <a:rPr lang="en-US" sz="1400" dirty="0" smtClean="0">
                <a:solidFill>
                  <a:srgbClr val="000000">
                    <a:lumMod val="75000"/>
                    <a:lumOff val="25000"/>
                  </a:srgbClr>
                </a:solidFill>
                <a:latin typeface="Century Gothic" panose="020B0502020202020204"/>
              </a:rPr>
              <a:t>:</a:t>
            </a:r>
            <a:endParaRPr lang="el-GR" sz="1400" dirty="0" smtClean="0">
              <a:solidFill>
                <a:srgbClr val="000000">
                  <a:lumMod val="75000"/>
                  <a:lumOff val="25000"/>
                </a:srgbClr>
              </a:solidFill>
              <a:latin typeface="Century Gothic" panose="020B0502020202020204"/>
            </a:endParaRPr>
          </a:p>
          <a:p>
            <a:pPr lvl="0" defTabSz="457200">
              <a:spcBef>
                <a:spcPts val="1000"/>
              </a:spcBef>
              <a:buClr>
                <a:srgbClr val="002060"/>
              </a:buClr>
            </a:pPr>
            <a:r>
              <a:rPr lang="el-GR" sz="1400" dirty="0" smtClean="0">
                <a:solidFill>
                  <a:srgbClr val="000000">
                    <a:lumMod val="75000"/>
                    <a:lumOff val="25000"/>
                  </a:srgbClr>
                </a:solidFill>
                <a:latin typeface="Century Gothic" panose="020B0502020202020204"/>
              </a:rPr>
              <a:t>Είσοδος στο </a:t>
            </a:r>
            <a:r>
              <a:rPr lang="en-US" sz="1400" dirty="0" smtClean="0">
                <a:solidFill>
                  <a:srgbClr val="000000">
                    <a:lumMod val="75000"/>
                    <a:lumOff val="25000"/>
                  </a:srgbClr>
                </a:solidFill>
                <a:latin typeface="Century Gothic" panose="020B0502020202020204"/>
              </a:rPr>
              <a:t>www.pa.uth.gr </a:t>
            </a:r>
            <a:r>
              <a:rPr lang="el-GR" sz="1400" dirty="0" smtClean="0">
                <a:solidFill>
                  <a:srgbClr val="000000">
                    <a:lumMod val="75000"/>
                    <a:lumOff val="25000"/>
                  </a:srgbClr>
                </a:solidFill>
                <a:latin typeface="Century Gothic" panose="020B0502020202020204"/>
              </a:rPr>
              <a:t>και ηλεκτρονική συμπλήρωση της «</a:t>
            </a:r>
            <a:r>
              <a:rPr lang="el-GR" sz="1400" b="1" dirty="0" smtClean="0">
                <a:solidFill>
                  <a:srgbClr val="000000">
                    <a:lumMod val="75000"/>
                    <a:lumOff val="25000"/>
                  </a:srgbClr>
                </a:solidFill>
                <a:latin typeface="Century Gothic" panose="020B0502020202020204"/>
              </a:rPr>
              <a:t>Καρτέλα Πρακτικής</a:t>
            </a:r>
            <a:r>
              <a:rPr lang="el-GR" sz="1400" dirty="0" smtClean="0">
                <a:solidFill>
                  <a:srgbClr val="000000">
                    <a:lumMod val="75000"/>
                    <a:lumOff val="25000"/>
                  </a:srgbClr>
                </a:solidFill>
                <a:latin typeface="Century Gothic" panose="020B0502020202020204"/>
              </a:rPr>
              <a:t>» από το μενού «Φοιτητές».</a:t>
            </a:r>
            <a:r>
              <a:rPr lang="en-US" sz="1400" dirty="0" smtClean="0">
                <a:solidFill>
                  <a:srgbClr val="000000">
                    <a:lumMod val="75000"/>
                    <a:lumOff val="25000"/>
                  </a:srgbClr>
                </a:solidFill>
                <a:latin typeface="Century Gothic" panose="020B0502020202020204"/>
              </a:rPr>
              <a:t> </a:t>
            </a:r>
            <a:r>
              <a:rPr lang="el-GR" sz="1400" dirty="0" smtClean="0">
                <a:solidFill>
                  <a:srgbClr val="000000">
                    <a:lumMod val="75000"/>
                    <a:lumOff val="25000"/>
                  </a:srgbClr>
                </a:solidFill>
                <a:latin typeface="Century Gothic" panose="020B0502020202020204"/>
              </a:rPr>
              <a:t>Συμπληρώνω τη φόρμα και προσθέτω  εκεί τον </a:t>
            </a:r>
            <a:r>
              <a:rPr lang="el-GR" sz="1400" u="sng" dirty="0" smtClean="0">
                <a:solidFill>
                  <a:srgbClr val="000000">
                    <a:lumMod val="75000"/>
                    <a:lumOff val="25000"/>
                  </a:srgbClr>
                </a:solidFill>
                <a:latin typeface="Century Gothic" panose="020B0502020202020204"/>
              </a:rPr>
              <a:t>κωδικό </a:t>
            </a:r>
            <a:r>
              <a:rPr lang="en-US" sz="1400" u="sng" dirty="0" smtClean="0">
                <a:solidFill>
                  <a:srgbClr val="000000">
                    <a:lumMod val="75000"/>
                    <a:lumOff val="25000"/>
                  </a:srgbClr>
                </a:solidFill>
                <a:latin typeface="Century Gothic" panose="020B0502020202020204"/>
              </a:rPr>
              <a:t>GROUP </a:t>
            </a:r>
            <a:r>
              <a:rPr lang="el-GR" sz="1400" u="sng" dirty="0" smtClean="0">
                <a:solidFill>
                  <a:srgbClr val="000000">
                    <a:lumMod val="75000"/>
                    <a:lumOff val="25000"/>
                  </a:srgbClr>
                </a:solidFill>
                <a:latin typeface="Century Gothic" panose="020B0502020202020204"/>
              </a:rPr>
              <a:t>θέσης ΑΤΛΑΣ </a:t>
            </a:r>
            <a:r>
              <a:rPr lang="el-GR" sz="1400" dirty="0" smtClean="0">
                <a:solidFill>
                  <a:srgbClr val="000000">
                    <a:lumMod val="75000"/>
                    <a:lumOff val="25000"/>
                  </a:srgbClr>
                </a:solidFill>
                <a:latin typeface="Century Gothic" panose="020B0502020202020204"/>
              </a:rPr>
              <a:t>δηλαδή  της δημοσιευμένης </a:t>
            </a:r>
            <a:r>
              <a:rPr lang="el-GR" sz="1400" b="1" dirty="0" smtClean="0">
                <a:solidFill>
                  <a:srgbClr val="000000">
                    <a:lumMod val="75000"/>
                    <a:lumOff val="25000"/>
                  </a:srgbClr>
                </a:solidFill>
                <a:latin typeface="Century Gothic" panose="020B0502020202020204"/>
              </a:rPr>
              <a:t>για μένα </a:t>
            </a:r>
            <a:r>
              <a:rPr lang="el-GR" sz="1400" dirty="0" smtClean="0">
                <a:solidFill>
                  <a:srgbClr val="000000">
                    <a:lumMod val="75000"/>
                    <a:lumOff val="25000"/>
                  </a:srgbClr>
                </a:solidFill>
                <a:latin typeface="Century Gothic" panose="020B0502020202020204"/>
              </a:rPr>
              <a:t>θέση από τον Φορέα μου (6ΨΗΦΙΟ νούμερο)</a:t>
            </a:r>
            <a:r>
              <a:rPr lang="en-US" sz="1400" dirty="0" smtClean="0">
                <a:solidFill>
                  <a:srgbClr val="000000">
                    <a:lumMod val="75000"/>
                    <a:lumOff val="25000"/>
                  </a:srgbClr>
                </a:solidFill>
                <a:latin typeface="Century Gothic" panose="020B0502020202020204"/>
              </a:rPr>
              <a:t>.</a:t>
            </a:r>
            <a:r>
              <a:rPr lang="el-GR" sz="1400" dirty="0" smtClean="0">
                <a:solidFill>
                  <a:srgbClr val="000000">
                    <a:lumMod val="75000"/>
                    <a:lumOff val="25000"/>
                  </a:srgbClr>
                </a:solidFill>
                <a:latin typeface="Century Gothic" panose="020B0502020202020204"/>
              </a:rPr>
              <a:t>Συμπληρώνω με προσοχή και το </a:t>
            </a:r>
            <a:r>
              <a:rPr lang="en-US" sz="1400" dirty="0" smtClean="0">
                <a:solidFill>
                  <a:srgbClr val="000000">
                    <a:lumMod val="75000"/>
                    <a:lumOff val="25000"/>
                  </a:srgbClr>
                </a:solidFill>
                <a:latin typeface="Century Gothic" panose="020B0502020202020204"/>
              </a:rPr>
              <a:t>email </a:t>
            </a:r>
            <a:r>
              <a:rPr lang="el-GR" sz="1400" dirty="0" smtClean="0">
                <a:solidFill>
                  <a:srgbClr val="000000">
                    <a:lumMod val="75000"/>
                    <a:lumOff val="25000"/>
                  </a:srgbClr>
                </a:solidFill>
                <a:latin typeface="Century Gothic" panose="020B0502020202020204"/>
              </a:rPr>
              <a:t>του Φορέα μου!</a:t>
            </a:r>
          </a:p>
          <a:p>
            <a:pPr lvl="0" defTabSz="457200">
              <a:spcBef>
                <a:spcPts val="1000"/>
              </a:spcBef>
              <a:buClr>
                <a:srgbClr val="002060"/>
              </a:buClr>
            </a:pPr>
            <a:r>
              <a:rPr lang="el-GR" sz="1400" dirty="0" smtClean="0">
                <a:solidFill>
                  <a:srgbClr val="FF0000"/>
                </a:solidFill>
                <a:latin typeface="Century Gothic" panose="020B0502020202020204"/>
              </a:rPr>
              <a:t>ΠΡΟΣΟΧΗ ΕΔΏ ΜΗ ΚΑΝΩ ΛΑΘΟΣ δεν λειτουργώ αυθαίρετα, έχω συνεννοηθεί με τον Φορέα μου πριν υποβάλω την Καρτέλα Π.Α. </a:t>
            </a:r>
            <a:endParaRPr lang="el-GR" sz="1400" dirty="0">
              <a:solidFill>
                <a:srgbClr val="FF0000"/>
              </a:solidFill>
              <a:latin typeface="Century Gothic" panose="020B0502020202020204"/>
            </a:endParaRPr>
          </a:p>
        </p:txBody>
      </p:sp>
      <p:sp>
        <p:nvSpPr>
          <p:cNvPr id="4" name="TextBox 3"/>
          <p:cNvSpPr txBox="1"/>
          <p:nvPr/>
        </p:nvSpPr>
        <p:spPr>
          <a:xfrm>
            <a:off x="0" y="3614086"/>
            <a:ext cx="8704185" cy="3093154"/>
          </a:xfrm>
          <a:prstGeom prst="rect">
            <a:avLst/>
          </a:prstGeom>
          <a:noFill/>
        </p:spPr>
        <p:txBody>
          <a:bodyPr wrap="square" rtlCol="0">
            <a:spAutoFit/>
          </a:bodyPr>
          <a:lstStyle/>
          <a:p>
            <a:r>
              <a:rPr lang="el-GR" sz="1300" b="1" dirty="0">
                <a:solidFill>
                  <a:srgbClr val="5B9DFF"/>
                </a:solidFill>
                <a:latin typeface="Century Gothic" panose="020B0502020202020204"/>
              </a:rPr>
              <a:t>ΔΕΗ &amp; ΔΕΔΔΗΕ</a:t>
            </a:r>
          </a:p>
          <a:p>
            <a:endParaRPr lang="el-GR" sz="1300" dirty="0">
              <a:solidFill>
                <a:srgbClr val="000000">
                  <a:lumMod val="75000"/>
                  <a:lumOff val="25000"/>
                </a:srgbClr>
              </a:solidFill>
              <a:latin typeface="Century Gothic" panose="020B0502020202020204"/>
            </a:endParaRPr>
          </a:p>
          <a:p>
            <a:r>
              <a:rPr lang="el-GR" sz="1300" dirty="0">
                <a:solidFill>
                  <a:srgbClr val="000000">
                    <a:lumMod val="75000"/>
                    <a:lumOff val="25000"/>
                  </a:srgbClr>
                </a:solidFill>
                <a:latin typeface="Century Gothic" panose="020B0502020202020204"/>
              </a:rPr>
              <a:t>Δηλώνω  με email στο ΓΡΑΦΕΙΟ ΠΡΑΚΤΙΚΗΣ ΑΣΚΗΣΗΣ εάν επιθυμώ να κάνω πρακτική ΔΕΗ ή </a:t>
            </a:r>
            <a:r>
              <a:rPr lang="el-GR" sz="1300" dirty="0" smtClean="0">
                <a:solidFill>
                  <a:srgbClr val="000000">
                    <a:lumMod val="75000"/>
                    <a:lumOff val="25000"/>
                  </a:srgbClr>
                </a:solidFill>
                <a:latin typeface="Century Gothic" panose="020B0502020202020204"/>
              </a:rPr>
              <a:t>ΔΕΔΔΗΕ μόλις ολοκληρώσω τα στάδια 3+4</a:t>
            </a:r>
            <a:endParaRPr lang="el-GR" sz="1300" dirty="0">
              <a:solidFill>
                <a:srgbClr val="000000">
                  <a:lumMod val="75000"/>
                  <a:lumOff val="25000"/>
                </a:srgbClr>
              </a:solidFill>
              <a:latin typeface="Century Gothic" panose="020B0502020202020204"/>
            </a:endParaRPr>
          </a:p>
          <a:p>
            <a:endParaRPr lang="el-GR" sz="1300" dirty="0">
              <a:solidFill>
                <a:srgbClr val="000000">
                  <a:lumMod val="75000"/>
                  <a:lumOff val="25000"/>
                </a:srgbClr>
              </a:solidFill>
              <a:latin typeface="Century Gothic" panose="020B0502020202020204"/>
            </a:endParaRPr>
          </a:p>
          <a:p>
            <a:r>
              <a:rPr lang="el-GR" sz="1300" dirty="0">
                <a:solidFill>
                  <a:srgbClr val="000000">
                    <a:lumMod val="75000"/>
                    <a:lumOff val="25000"/>
                  </a:srgbClr>
                </a:solidFill>
                <a:latin typeface="Century Gothic" panose="020B0502020202020204"/>
              </a:rPr>
              <a:t>Διαδικασία:</a:t>
            </a:r>
          </a:p>
          <a:p>
            <a:r>
              <a:rPr lang="el-GR" sz="1300" dirty="0">
                <a:solidFill>
                  <a:srgbClr val="000000">
                    <a:lumMod val="75000"/>
                    <a:lumOff val="25000"/>
                  </a:srgbClr>
                </a:solidFill>
                <a:latin typeface="Century Gothic" panose="020B0502020202020204"/>
              </a:rPr>
              <a:t>(ΔΕΗ)_ Επικοινωνώ με την διεύθυνση που με ενδιαφέρει και  μόνο αν συμφωνήσουν αρχικά ( έχω ονοματεπώνυμο υπεύθυνου-επόπτη που έχω μιλήσει!!) </a:t>
            </a:r>
          </a:p>
          <a:p>
            <a:r>
              <a:rPr lang="el-GR" sz="1300" dirty="0">
                <a:solidFill>
                  <a:srgbClr val="000000">
                    <a:lumMod val="75000"/>
                    <a:lumOff val="25000"/>
                  </a:srgbClr>
                </a:solidFill>
                <a:latin typeface="Century Gothic" panose="020B0502020202020204"/>
              </a:rPr>
              <a:t>Ή</a:t>
            </a:r>
          </a:p>
          <a:p>
            <a:endParaRPr lang="el-GR" sz="1300" dirty="0">
              <a:solidFill>
                <a:srgbClr val="000000">
                  <a:lumMod val="75000"/>
                  <a:lumOff val="25000"/>
                </a:srgbClr>
              </a:solidFill>
              <a:latin typeface="Century Gothic" panose="020B0502020202020204"/>
            </a:endParaRPr>
          </a:p>
          <a:p>
            <a:r>
              <a:rPr lang="el-GR" sz="1300" dirty="0">
                <a:solidFill>
                  <a:srgbClr val="000000">
                    <a:lumMod val="75000"/>
                    <a:lumOff val="25000"/>
                  </a:srgbClr>
                </a:solidFill>
                <a:latin typeface="Century Gothic" panose="020B0502020202020204"/>
              </a:rPr>
              <a:t>για (ΔΕΔΔΗΕ) _δηλώνω την επιθυμία για κάποια μονάδα-πόλη</a:t>
            </a:r>
          </a:p>
          <a:p>
            <a:endParaRPr lang="el-GR" sz="1300" dirty="0">
              <a:solidFill>
                <a:srgbClr val="000000">
                  <a:lumMod val="75000"/>
                  <a:lumOff val="25000"/>
                </a:srgbClr>
              </a:solidFill>
              <a:latin typeface="Century Gothic" panose="020B0502020202020204"/>
            </a:endParaRPr>
          </a:p>
          <a:p>
            <a:r>
              <a:rPr lang="el-GR" sz="1300" dirty="0">
                <a:solidFill>
                  <a:srgbClr val="000000">
                    <a:lumMod val="75000"/>
                    <a:lumOff val="25000"/>
                  </a:srgbClr>
                </a:solidFill>
                <a:latin typeface="Century Gothic" panose="020B0502020202020204"/>
              </a:rPr>
              <a:t>Μόλις επικοινωνήσει το Γραφείο Πρακτικής Άσκησης με τα Κεντρικά στην Αθήνα, και πάρει επιβεβαίωση και Κωδικό ΑΤΛΑ η Υπεύθυνη με ενημερώνει  μέσω </a:t>
            </a:r>
            <a:r>
              <a:rPr lang="el-GR" sz="1300" dirty="0" smtClean="0">
                <a:solidFill>
                  <a:srgbClr val="000000">
                    <a:lumMod val="75000"/>
                    <a:lumOff val="25000"/>
                  </a:srgbClr>
                </a:solidFill>
                <a:latin typeface="Century Gothic" panose="020B0502020202020204"/>
              </a:rPr>
              <a:t>email/τηλεφωνικά</a:t>
            </a:r>
            <a:r>
              <a:rPr lang="en-US" sz="1300" dirty="0" smtClean="0">
                <a:solidFill>
                  <a:srgbClr val="000000">
                    <a:lumMod val="75000"/>
                    <a:lumOff val="25000"/>
                  </a:srgbClr>
                </a:solidFill>
                <a:latin typeface="Century Gothic" panose="020B0502020202020204"/>
              </a:rPr>
              <a:t> </a:t>
            </a:r>
            <a:r>
              <a:rPr lang="el-GR" sz="1300" dirty="0" smtClean="0">
                <a:solidFill>
                  <a:srgbClr val="000000">
                    <a:lumMod val="75000"/>
                    <a:lumOff val="25000"/>
                  </a:srgbClr>
                </a:solidFill>
                <a:latin typeface="Century Gothic" panose="020B0502020202020204"/>
              </a:rPr>
              <a:t>τον </a:t>
            </a:r>
            <a:r>
              <a:rPr lang="el-GR" sz="1300" dirty="0">
                <a:solidFill>
                  <a:srgbClr val="000000">
                    <a:lumMod val="75000"/>
                    <a:lumOff val="25000"/>
                  </a:srgbClr>
                </a:solidFill>
                <a:latin typeface="Century Gothic" panose="020B0502020202020204"/>
              </a:rPr>
              <a:t>κωδικό Group θέσης και υποβάλω τότε ηλεκτρονικά την Καρτέλα Πρακτικής  μου στο σύστημα ( pa.uth.gr)</a:t>
            </a:r>
          </a:p>
        </p:txBody>
      </p:sp>
    </p:spTree>
    <p:extLst>
      <p:ext uri="{BB962C8B-B14F-4D97-AF65-F5344CB8AC3E}">
        <p14:creationId xmlns:p14="http://schemas.microsoft.com/office/powerpoint/2010/main" val="230590894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Εικόνα 5"/>
          <p:cNvPicPr>
            <a:picLocks noChangeAspect="1"/>
          </p:cNvPicPr>
          <p:nvPr/>
        </p:nvPicPr>
        <p:blipFill>
          <a:blip r:embed="rId3"/>
          <a:stretch>
            <a:fillRect/>
          </a:stretch>
        </p:blipFill>
        <p:spPr>
          <a:xfrm>
            <a:off x="0" y="-235920"/>
            <a:ext cx="13848730" cy="9004696"/>
          </a:xfrm>
          <a:prstGeom prst="rect">
            <a:avLst/>
          </a:prstGeom>
        </p:spPr>
      </p:pic>
      <p:sp>
        <p:nvSpPr>
          <p:cNvPr id="9" name="Οβάλ 8"/>
          <p:cNvSpPr/>
          <p:nvPr/>
        </p:nvSpPr>
        <p:spPr>
          <a:xfrm>
            <a:off x="1365195" y="5414165"/>
            <a:ext cx="763525" cy="45811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0" name="Κάτω βέλος 9"/>
          <p:cNvSpPr/>
          <p:nvPr/>
        </p:nvSpPr>
        <p:spPr>
          <a:xfrm rot="2111683">
            <a:off x="6670901" y="3300499"/>
            <a:ext cx="639658" cy="2364055"/>
          </a:xfrm>
          <a:prstGeom prst="downArrow">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1" name="TextBox 10"/>
          <p:cNvSpPr txBox="1"/>
          <p:nvPr/>
        </p:nvSpPr>
        <p:spPr>
          <a:xfrm rot="18246708">
            <a:off x="5766935" y="3772267"/>
            <a:ext cx="3168328" cy="338554"/>
          </a:xfrm>
          <a:prstGeom prst="rect">
            <a:avLst/>
          </a:prstGeom>
          <a:noFill/>
        </p:spPr>
        <p:txBody>
          <a:bodyPr wrap="square" rtlCol="0">
            <a:spAutoFit/>
          </a:bodyPr>
          <a:lstStyle/>
          <a:p>
            <a:r>
              <a:rPr lang="el-GR" sz="1600" dirty="0" smtClean="0">
                <a:latin typeface="Yu Gothic UI Semibold"/>
              </a:rPr>
              <a:t>Επικοινωνώ</a:t>
            </a:r>
            <a:r>
              <a:rPr lang="el-GR" sz="1200" dirty="0" smtClean="0">
                <a:latin typeface="Yu Gothic UI Semibold"/>
              </a:rPr>
              <a:t> πάντα πρώτα</a:t>
            </a:r>
            <a:endParaRPr lang="el-GR" sz="1200" dirty="0">
              <a:latin typeface="Yu Gothic UI Semibold"/>
            </a:endParaRPr>
          </a:p>
        </p:txBody>
      </p:sp>
      <p:sp>
        <p:nvSpPr>
          <p:cNvPr id="12" name="Ορθογώνιο 11"/>
          <p:cNvSpPr/>
          <p:nvPr/>
        </p:nvSpPr>
        <p:spPr>
          <a:xfrm>
            <a:off x="6709870" y="1138425"/>
            <a:ext cx="1143276" cy="763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 name="Ορθογώνιο 2"/>
          <p:cNvSpPr/>
          <p:nvPr/>
        </p:nvSpPr>
        <p:spPr>
          <a:xfrm>
            <a:off x="7465442" y="4126245"/>
            <a:ext cx="1544153" cy="1221832"/>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 name="TextBox 3"/>
          <p:cNvSpPr txBox="1"/>
          <p:nvPr/>
        </p:nvSpPr>
        <p:spPr>
          <a:xfrm>
            <a:off x="7424914" y="3916165"/>
            <a:ext cx="1584681" cy="1384995"/>
          </a:xfrm>
          <a:prstGeom prst="rect">
            <a:avLst/>
          </a:prstGeom>
          <a:noFill/>
        </p:spPr>
        <p:txBody>
          <a:bodyPr wrap="square" rtlCol="0">
            <a:spAutoFit/>
          </a:bodyPr>
          <a:lstStyle/>
          <a:p>
            <a:endParaRPr lang="el-GR" sz="1400" dirty="0" smtClean="0">
              <a:latin typeface="Century Gothic" panose="020B0502020202020204" pitchFamily="34" charset="0"/>
            </a:endParaRPr>
          </a:p>
          <a:p>
            <a:r>
              <a:rPr lang="el-GR" sz="1400" b="1" dirty="0" smtClean="0">
                <a:latin typeface="Century Gothic" panose="020B0502020202020204" pitchFamily="34" charset="0"/>
              </a:rPr>
              <a:t>Ψάχνω</a:t>
            </a:r>
            <a:r>
              <a:rPr lang="en-US" sz="1400" b="1" dirty="0" smtClean="0">
                <a:latin typeface="Century Gothic" panose="020B0502020202020204" pitchFamily="34" charset="0"/>
              </a:rPr>
              <a:t>:</a:t>
            </a:r>
          </a:p>
          <a:p>
            <a:r>
              <a:rPr lang="el-GR" sz="1400" dirty="0" smtClean="0">
                <a:latin typeface="Century Gothic" panose="020B0502020202020204" pitchFamily="34" charset="0"/>
              </a:rPr>
              <a:t>Ημερομηνία</a:t>
            </a:r>
            <a:r>
              <a:rPr lang="el-GR" sz="1400" dirty="0">
                <a:latin typeface="Century Gothic" panose="020B0502020202020204" pitchFamily="34" charset="0"/>
              </a:rPr>
              <a:t>-</a:t>
            </a:r>
            <a:endParaRPr lang="en-US" sz="1400" dirty="0" smtClean="0">
              <a:latin typeface="Century Gothic" panose="020B0502020202020204" pitchFamily="34" charset="0"/>
            </a:endParaRPr>
          </a:p>
          <a:p>
            <a:r>
              <a:rPr lang="el-GR" sz="1400" dirty="0" smtClean="0">
                <a:latin typeface="Century Gothic" panose="020B0502020202020204" pitchFamily="34" charset="0"/>
              </a:rPr>
              <a:t>Δημοσίευσης </a:t>
            </a:r>
            <a:r>
              <a:rPr lang="en-US" sz="1400" dirty="0" smtClean="0">
                <a:latin typeface="Century Gothic" panose="020B0502020202020204" pitchFamily="34" charset="0"/>
              </a:rPr>
              <a:t>/ </a:t>
            </a:r>
            <a:r>
              <a:rPr lang="el-GR" sz="1400" dirty="0" smtClean="0">
                <a:latin typeface="Century Gothic" panose="020B0502020202020204" pitchFamily="34" charset="0"/>
              </a:rPr>
              <a:t>Κωδικός</a:t>
            </a:r>
          </a:p>
          <a:p>
            <a:r>
              <a:rPr lang="en-US" sz="1400" dirty="0" smtClean="0">
                <a:latin typeface="Century Gothic" panose="020B0502020202020204" pitchFamily="34" charset="0"/>
              </a:rPr>
              <a:t>group </a:t>
            </a:r>
            <a:r>
              <a:rPr lang="el-GR" sz="1400" dirty="0" smtClean="0">
                <a:latin typeface="Century Gothic" panose="020B0502020202020204" pitchFamily="34" charset="0"/>
              </a:rPr>
              <a:t>θέσης</a:t>
            </a:r>
            <a:endParaRPr lang="el-GR" sz="1400" dirty="0">
              <a:latin typeface="Century Gothic" panose="020B0502020202020204" pitchFamily="34" charset="0"/>
            </a:endParaRPr>
          </a:p>
        </p:txBody>
      </p:sp>
      <p:sp>
        <p:nvSpPr>
          <p:cNvPr id="5" name="Ορθογώνιο 4"/>
          <p:cNvSpPr/>
          <p:nvPr/>
        </p:nvSpPr>
        <p:spPr>
          <a:xfrm>
            <a:off x="8847740" y="527605"/>
            <a:ext cx="5000990" cy="5797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3" name="Οβάλ 12"/>
          <p:cNvSpPr/>
          <p:nvPr/>
        </p:nvSpPr>
        <p:spPr>
          <a:xfrm>
            <a:off x="3503065" y="1138841"/>
            <a:ext cx="1374345" cy="99258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346771105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96260" y="0"/>
            <a:ext cx="8847740" cy="833015"/>
          </a:xfrm>
        </p:spPr>
        <p:txBody>
          <a:bodyPr>
            <a:normAutofit/>
          </a:bodyPr>
          <a:lstStyle/>
          <a:p>
            <a:r>
              <a:rPr lang="el-GR" sz="3200" dirty="0" smtClean="0"/>
              <a:t>Στάδια Πρακτικής Άσκησης </a:t>
            </a:r>
            <a:endParaRPr lang="en-US" sz="3200" dirty="0"/>
          </a:p>
        </p:txBody>
      </p:sp>
      <p:sp>
        <p:nvSpPr>
          <p:cNvPr id="2" name="Ορθογώνιο 1"/>
          <p:cNvSpPr/>
          <p:nvPr/>
        </p:nvSpPr>
        <p:spPr>
          <a:xfrm>
            <a:off x="907079" y="1138425"/>
            <a:ext cx="7177135" cy="369332"/>
          </a:xfrm>
          <a:prstGeom prst="rect">
            <a:avLst/>
          </a:prstGeom>
        </p:spPr>
        <p:txBody>
          <a:bodyPr wrap="square">
            <a:spAutoFit/>
          </a:bodyPr>
          <a:lstStyle/>
          <a:p>
            <a:pPr marL="342900" lvl="0" indent="-342900" defTabSz="457200">
              <a:spcBef>
                <a:spcPts val="1000"/>
              </a:spcBef>
              <a:buClr>
                <a:srgbClr val="002060"/>
              </a:buClr>
              <a:buFontTx/>
              <a:buChar char="-"/>
            </a:pPr>
            <a:endParaRPr lang="el-GR" dirty="0">
              <a:solidFill>
                <a:srgbClr val="000000">
                  <a:lumMod val="75000"/>
                  <a:lumOff val="25000"/>
                </a:srgbClr>
              </a:solidFill>
              <a:latin typeface="Century Gothic" panose="020B0502020202020204"/>
            </a:endParaRPr>
          </a:p>
        </p:txBody>
      </p:sp>
      <p:sp>
        <p:nvSpPr>
          <p:cNvPr id="3" name="Ορθογώνιο 2"/>
          <p:cNvSpPr/>
          <p:nvPr/>
        </p:nvSpPr>
        <p:spPr>
          <a:xfrm>
            <a:off x="55508" y="833015"/>
            <a:ext cx="8792232" cy="6550511"/>
          </a:xfrm>
          <a:prstGeom prst="rect">
            <a:avLst/>
          </a:prstGeom>
        </p:spPr>
        <p:txBody>
          <a:bodyPr wrap="square">
            <a:spAutoFit/>
          </a:bodyPr>
          <a:lstStyle/>
          <a:p>
            <a:pPr defTabSz="457200">
              <a:spcBef>
                <a:spcPts val="1000"/>
              </a:spcBef>
              <a:buClr>
                <a:srgbClr val="002060"/>
              </a:buClr>
            </a:pPr>
            <a:r>
              <a:rPr lang="el-GR" sz="1600" b="1" dirty="0">
                <a:solidFill>
                  <a:srgbClr val="000000">
                    <a:lumMod val="75000"/>
                    <a:lumOff val="25000"/>
                  </a:srgbClr>
                </a:solidFill>
                <a:latin typeface="Century Gothic" panose="020B0502020202020204"/>
              </a:rPr>
              <a:t>7ο </a:t>
            </a:r>
            <a:r>
              <a:rPr lang="el-GR" sz="1600" b="1" dirty="0" smtClean="0">
                <a:solidFill>
                  <a:srgbClr val="000000">
                    <a:lumMod val="75000"/>
                    <a:lumOff val="25000"/>
                  </a:srgbClr>
                </a:solidFill>
                <a:latin typeface="Century Gothic" panose="020B0502020202020204"/>
              </a:rPr>
              <a:t>Στάδιο</a:t>
            </a:r>
          </a:p>
          <a:p>
            <a:pPr defTabSz="457200">
              <a:spcBef>
                <a:spcPts val="1000"/>
              </a:spcBef>
              <a:buClr>
                <a:srgbClr val="002060"/>
              </a:buClr>
            </a:pPr>
            <a:r>
              <a:rPr lang="el-GR" sz="1600" b="1" dirty="0" smtClean="0">
                <a:solidFill>
                  <a:srgbClr val="FF750D"/>
                </a:solidFill>
                <a:latin typeface="Century Gothic" panose="020B0502020202020204"/>
              </a:rPr>
              <a:t>ΣΥΜΒΑΣΗ </a:t>
            </a:r>
            <a:r>
              <a:rPr lang="el-GR" sz="1600" dirty="0">
                <a:solidFill>
                  <a:srgbClr val="000000">
                    <a:lumMod val="75000"/>
                    <a:lumOff val="25000"/>
                  </a:srgbClr>
                </a:solidFill>
                <a:latin typeface="Century Gothic" panose="020B0502020202020204"/>
              </a:rPr>
              <a:t>_ </a:t>
            </a:r>
            <a:r>
              <a:rPr lang="el-GR" sz="1400" b="1" dirty="0">
                <a:solidFill>
                  <a:srgbClr val="000000">
                    <a:lumMod val="75000"/>
                    <a:lumOff val="25000"/>
                  </a:srgbClr>
                </a:solidFill>
                <a:latin typeface="Century Gothic" panose="020B0502020202020204"/>
              </a:rPr>
              <a:t>Η</a:t>
            </a:r>
            <a:r>
              <a:rPr lang="el-GR" sz="1400" b="1" dirty="0" smtClean="0">
                <a:solidFill>
                  <a:srgbClr val="000000">
                    <a:lumMod val="75000"/>
                    <a:lumOff val="25000"/>
                  </a:srgbClr>
                </a:solidFill>
                <a:latin typeface="Century Gothic" panose="020B0502020202020204"/>
              </a:rPr>
              <a:t>λεκτρονική </a:t>
            </a:r>
            <a:r>
              <a:rPr lang="el-GR" sz="1400" dirty="0">
                <a:solidFill>
                  <a:srgbClr val="000000">
                    <a:lumMod val="75000"/>
                    <a:lumOff val="25000"/>
                  </a:srgbClr>
                </a:solidFill>
                <a:latin typeface="Century Gothic" panose="020B0502020202020204"/>
              </a:rPr>
              <a:t>της αποστολή στο </a:t>
            </a:r>
            <a:r>
              <a:rPr lang="en-US" sz="1400" dirty="0">
                <a:solidFill>
                  <a:srgbClr val="000000">
                    <a:lumMod val="75000"/>
                    <a:lumOff val="25000"/>
                  </a:srgbClr>
                </a:solidFill>
                <a:latin typeface="Century Gothic" panose="020B0502020202020204"/>
              </a:rPr>
              <a:t>email</a:t>
            </a:r>
            <a:r>
              <a:rPr lang="el-GR" sz="1400" dirty="0">
                <a:solidFill>
                  <a:srgbClr val="000000">
                    <a:lumMod val="75000"/>
                    <a:lumOff val="25000"/>
                  </a:srgbClr>
                </a:solidFill>
                <a:latin typeface="Century Gothic" panose="020B0502020202020204"/>
              </a:rPr>
              <a:t> </a:t>
            </a:r>
            <a:r>
              <a:rPr lang="el-GR" sz="1400" dirty="0" smtClean="0">
                <a:solidFill>
                  <a:srgbClr val="000000">
                    <a:lumMod val="75000"/>
                    <a:lumOff val="25000"/>
                  </a:srgbClr>
                </a:solidFill>
                <a:latin typeface="Century Gothic" panose="020B0502020202020204"/>
              </a:rPr>
              <a:t>σας</a:t>
            </a:r>
            <a:r>
              <a:rPr lang="en-US" sz="1400" dirty="0" smtClean="0">
                <a:solidFill>
                  <a:srgbClr val="000000">
                    <a:lumMod val="75000"/>
                    <a:lumOff val="25000"/>
                  </a:srgbClr>
                </a:solidFill>
                <a:latin typeface="Century Gothic" panose="020B0502020202020204"/>
              </a:rPr>
              <a:t> ( </a:t>
            </a:r>
            <a:r>
              <a:rPr lang="en-US" sz="1400" dirty="0" err="1" smtClean="0">
                <a:solidFill>
                  <a:srgbClr val="000000">
                    <a:lumMod val="75000"/>
                    <a:lumOff val="25000"/>
                  </a:srgbClr>
                </a:solidFill>
                <a:latin typeface="Century Gothic" panose="020B0502020202020204"/>
              </a:rPr>
              <a:t>pdf</a:t>
            </a:r>
            <a:r>
              <a:rPr lang="en-US" sz="1400" dirty="0" smtClean="0">
                <a:solidFill>
                  <a:srgbClr val="000000">
                    <a:lumMod val="75000"/>
                    <a:lumOff val="25000"/>
                  </a:srgbClr>
                </a:solidFill>
                <a:latin typeface="Century Gothic" panose="020B0502020202020204"/>
              </a:rPr>
              <a:t> file)</a:t>
            </a:r>
            <a:r>
              <a:rPr lang="el-GR" sz="1400" dirty="0" smtClean="0">
                <a:solidFill>
                  <a:srgbClr val="000000">
                    <a:lumMod val="75000"/>
                    <a:lumOff val="25000"/>
                  </a:srgbClr>
                </a:solidFill>
                <a:latin typeface="Century Gothic" panose="020B0502020202020204"/>
              </a:rPr>
              <a:t> </a:t>
            </a:r>
            <a:r>
              <a:rPr lang="el-GR" sz="1400" dirty="0">
                <a:solidFill>
                  <a:srgbClr val="000000">
                    <a:lumMod val="75000"/>
                    <a:lumOff val="25000"/>
                  </a:srgbClr>
                </a:solidFill>
                <a:latin typeface="Century Gothic" panose="020B0502020202020204"/>
              </a:rPr>
              <a:t>με αναλυτικές οδηγίες εκτύπωσης </a:t>
            </a:r>
            <a:r>
              <a:rPr lang="el-GR" sz="1400" dirty="0" smtClean="0">
                <a:solidFill>
                  <a:srgbClr val="000000">
                    <a:lumMod val="75000"/>
                    <a:lumOff val="25000"/>
                  </a:srgbClr>
                </a:solidFill>
                <a:latin typeface="Century Gothic" panose="020B0502020202020204"/>
              </a:rPr>
              <a:t>και συμπλήρωσης</a:t>
            </a:r>
            <a:r>
              <a:rPr lang="el-GR" sz="1400" dirty="0">
                <a:solidFill>
                  <a:srgbClr val="000000">
                    <a:lumMod val="75000"/>
                    <a:lumOff val="25000"/>
                  </a:srgbClr>
                </a:solidFill>
                <a:latin typeface="Century Gothic" panose="020B0502020202020204"/>
              </a:rPr>
              <a:t>.(</a:t>
            </a:r>
            <a:r>
              <a:rPr lang="en-US" sz="1400" dirty="0" smtClean="0">
                <a:solidFill>
                  <a:srgbClr val="000000">
                    <a:lumMod val="75000"/>
                    <a:lumOff val="25000"/>
                  </a:srgbClr>
                </a:solidFill>
                <a:latin typeface="Century Gothic" panose="020B0502020202020204"/>
              </a:rPr>
              <a:t>PRINT</a:t>
            </a:r>
            <a:r>
              <a:rPr lang="el-GR" sz="1400" dirty="0" smtClean="0">
                <a:solidFill>
                  <a:srgbClr val="000000">
                    <a:lumMod val="75000"/>
                    <a:lumOff val="25000"/>
                  </a:srgbClr>
                </a:solidFill>
                <a:latin typeface="Century Gothic" panose="020B0502020202020204"/>
              </a:rPr>
              <a:t> πίσω μπρος </a:t>
            </a:r>
            <a:r>
              <a:rPr lang="en-US" sz="1400" b="1" dirty="0">
                <a:solidFill>
                  <a:srgbClr val="000000">
                    <a:lumMod val="75000"/>
                    <a:lumOff val="25000"/>
                  </a:srgbClr>
                </a:solidFill>
                <a:latin typeface="Century Gothic" panose="020B0502020202020204"/>
              </a:rPr>
              <a:t>x</a:t>
            </a:r>
            <a:r>
              <a:rPr lang="el-GR" sz="1400" b="1" dirty="0" smtClean="0">
                <a:solidFill>
                  <a:srgbClr val="000000">
                    <a:lumMod val="75000"/>
                    <a:lumOff val="25000"/>
                  </a:srgbClr>
                </a:solidFill>
                <a:latin typeface="Century Gothic" panose="020B0502020202020204"/>
              </a:rPr>
              <a:t> 4</a:t>
            </a:r>
            <a:r>
              <a:rPr lang="el-GR" sz="1400" dirty="0" smtClean="0">
                <a:solidFill>
                  <a:srgbClr val="000000">
                    <a:lumMod val="75000"/>
                    <a:lumOff val="25000"/>
                  </a:srgbClr>
                </a:solidFill>
                <a:latin typeface="Century Gothic" panose="020B0502020202020204"/>
              </a:rPr>
              <a:t>) Υπογραφή και σφραγίδα του Φορέα (Νόμιμος εκπρόσωπος) </a:t>
            </a:r>
            <a:r>
              <a:rPr lang="el-GR" sz="1400" b="1" dirty="0" smtClean="0">
                <a:solidFill>
                  <a:srgbClr val="000000">
                    <a:lumMod val="75000"/>
                    <a:lumOff val="25000"/>
                  </a:srgbClr>
                </a:solidFill>
                <a:latin typeface="Century Gothic" panose="020B0502020202020204"/>
              </a:rPr>
              <a:t>+</a:t>
            </a:r>
            <a:r>
              <a:rPr lang="el-GR" sz="1400" dirty="0" smtClean="0">
                <a:solidFill>
                  <a:srgbClr val="000000">
                    <a:lumMod val="75000"/>
                    <a:lumOff val="25000"/>
                  </a:srgbClr>
                </a:solidFill>
                <a:latin typeface="Century Gothic" panose="020B0502020202020204"/>
              </a:rPr>
              <a:t> δική </a:t>
            </a:r>
            <a:r>
              <a:rPr lang="en-US" sz="1400" dirty="0">
                <a:solidFill>
                  <a:srgbClr val="000000">
                    <a:lumMod val="75000"/>
                    <a:lumOff val="25000"/>
                  </a:srgbClr>
                </a:solidFill>
                <a:latin typeface="Century Gothic" panose="020B0502020202020204"/>
              </a:rPr>
              <a:t> </a:t>
            </a:r>
            <a:r>
              <a:rPr lang="el-GR" sz="1400" dirty="0" smtClean="0">
                <a:solidFill>
                  <a:srgbClr val="000000">
                    <a:lumMod val="75000"/>
                    <a:lumOff val="25000"/>
                  </a:srgbClr>
                </a:solidFill>
                <a:latin typeface="Century Gothic" panose="020B0502020202020204"/>
              </a:rPr>
              <a:t>σας  υπογραφή.</a:t>
            </a:r>
            <a:endParaRPr lang="el-GR" sz="1400" dirty="0">
              <a:solidFill>
                <a:srgbClr val="000000">
                  <a:lumMod val="75000"/>
                  <a:lumOff val="25000"/>
                </a:srgbClr>
              </a:solidFill>
              <a:latin typeface="Century Gothic" panose="020B0502020202020204"/>
            </a:endParaRPr>
          </a:p>
          <a:p>
            <a:pPr lvl="0" defTabSz="457200">
              <a:spcBef>
                <a:spcPts val="1000"/>
              </a:spcBef>
              <a:buClr>
                <a:srgbClr val="002060"/>
              </a:buClr>
            </a:pPr>
            <a:r>
              <a:rPr lang="el-GR" sz="1600" b="1" dirty="0">
                <a:solidFill>
                  <a:srgbClr val="000000">
                    <a:lumMod val="75000"/>
                    <a:lumOff val="25000"/>
                  </a:srgbClr>
                </a:solidFill>
                <a:latin typeface="Century Gothic" panose="020B0502020202020204"/>
              </a:rPr>
              <a:t>8ο Στάδιο</a:t>
            </a:r>
            <a:r>
              <a:rPr lang="el-GR" sz="1600" dirty="0">
                <a:solidFill>
                  <a:srgbClr val="000000">
                    <a:lumMod val="75000"/>
                    <a:lumOff val="25000"/>
                  </a:srgbClr>
                </a:solidFill>
                <a:latin typeface="Century Gothic" panose="020B0502020202020204"/>
              </a:rPr>
              <a:t>: </a:t>
            </a:r>
            <a:r>
              <a:rPr lang="el-GR" sz="1600" b="1" dirty="0" smtClean="0">
                <a:solidFill>
                  <a:srgbClr val="FF0000"/>
                </a:solidFill>
                <a:latin typeface="Century Gothic" panose="020B0502020202020204"/>
              </a:rPr>
              <a:t>(</a:t>
            </a:r>
            <a:r>
              <a:rPr lang="el-GR" sz="1400" b="1" dirty="0">
                <a:solidFill>
                  <a:srgbClr val="FF0000"/>
                </a:solidFill>
                <a:latin typeface="Century Gothic" panose="020B0502020202020204"/>
              </a:rPr>
              <a:t>ελέγχω το </a:t>
            </a:r>
            <a:r>
              <a:rPr lang="en-US" sz="1400" b="1" dirty="0">
                <a:solidFill>
                  <a:srgbClr val="FF0000"/>
                </a:solidFill>
                <a:latin typeface="Century Gothic" panose="020B0502020202020204"/>
              </a:rPr>
              <a:t>email </a:t>
            </a:r>
            <a:r>
              <a:rPr lang="el-GR" sz="1400" b="1" dirty="0">
                <a:solidFill>
                  <a:srgbClr val="FF0000"/>
                </a:solidFill>
                <a:latin typeface="Century Gothic" panose="020B0502020202020204"/>
              </a:rPr>
              <a:t>μου για προθεσμίες)</a:t>
            </a:r>
          </a:p>
          <a:p>
            <a:pPr lvl="0" defTabSz="457200">
              <a:spcBef>
                <a:spcPts val="1000"/>
              </a:spcBef>
              <a:buClr>
                <a:srgbClr val="002060"/>
              </a:buClr>
            </a:pPr>
            <a:r>
              <a:rPr lang="el-GR" sz="1600" b="1" dirty="0" smtClean="0">
                <a:solidFill>
                  <a:srgbClr val="FF750D"/>
                </a:solidFill>
                <a:latin typeface="Century Gothic" panose="020B0502020202020204"/>
              </a:rPr>
              <a:t>ΕΠΙΣΤΡΟΦΗ ΑΝΤΙΤΥΠΩΝ(4</a:t>
            </a:r>
            <a:r>
              <a:rPr lang="en-US" sz="1600" b="1" dirty="0" smtClean="0">
                <a:solidFill>
                  <a:srgbClr val="FF750D"/>
                </a:solidFill>
                <a:latin typeface="Century Gothic" panose="020B0502020202020204"/>
              </a:rPr>
              <a:t>)</a:t>
            </a:r>
            <a:r>
              <a:rPr lang="el-GR" sz="1600" b="1" dirty="0" smtClean="0">
                <a:solidFill>
                  <a:srgbClr val="FF750D"/>
                </a:solidFill>
                <a:latin typeface="Century Gothic" panose="020B0502020202020204"/>
              </a:rPr>
              <a:t> ΣΥΜΒΑΣΗΣ</a:t>
            </a:r>
            <a:r>
              <a:rPr lang="el-GR" sz="1600" dirty="0" smtClean="0">
                <a:solidFill>
                  <a:srgbClr val="000000">
                    <a:lumMod val="75000"/>
                    <a:lumOff val="25000"/>
                  </a:srgbClr>
                </a:solidFill>
                <a:latin typeface="Century Gothic" panose="020B0502020202020204"/>
              </a:rPr>
              <a:t>_ </a:t>
            </a:r>
            <a:r>
              <a:rPr lang="el-GR" sz="1400" dirty="0" smtClean="0">
                <a:solidFill>
                  <a:srgbClr val="000000">
                    <a:lumMod val="75000"/>
                    <a:lumOff val="25000"/>
                  </a:srgbClr>
                </a:solidFill>
                <a:latin typeface="Century Gothic" panose="020B0502020202020204"/>
              </a:rPr>
              <a:t>Επιστροφή</a:t>
            </a:r>
            <a:r>
              <a:rPr lang="en-US" sz="1400" dirty="0" smtClean="0">
                <a:solidFill>
                  <a:srgbClr val="000000">
                    <a:lumMod val="75000"/>
                    <a:lumOff val="25000"/>
                  </a:srgbClr>
                </a:solidFill>
                <a:latin typeface="Century Gothic" panose="020B0502020202020204"/>
              </a:rPr>
              <a:t> </a:t>
            </a:r>
            <a:r>
              <a:rPr lang="el-GR" sz="1400" dirty="0" smtClean="0">
                <a:solidFill>
                  <a:srgbClr val="000000">
                    <a:lumMod val="75000"/>
                    <a:lumOff val="25000"/>
                  </a:srgbClr>
                </a:solidFill>
                <a:latin typeface="Century Gothic" panose="020B0502020202020204"/>
              </a:rPr>
              <a:t>και των 4 αντίτυπων της ΠΡΩΤΟΤΥΠΗΣ </a:t>
            </a:r>
            <a:r>
              <a:rPr lang="el-GR" sz="1400" dirty="0">
                <a:solidFill>
                  <a:srgbClr val="000000">
                    <a:lumMod val="75000"/>
                    <a:lumOff val="25000"/>
                  </a:srgbClr>
                </a:solidFill>
                <a:latin typeface="Century Gothic" panose="020B0502020202020204"/>
              </a:rPr>
              <a:t>Σύμβασης στο </a:t>
            </a:r>
            <a:r>
              <a:rPr lang="el-GR" sz="1400" dirty="0" err="1">
                <a:solidFill>
                  <a:srgbClr val="000000">
                    <a:lumMod val="75000"/>
                    <a:lumOff val="25000"/>
                  </a:srgbClr>
                </a:solidFill>
                <a:latin typeface="Century Gothic" panose="020B0502020202020204"/>
              </a:rPr>
              <a:t>Γρ</a:t>
            </a:r>
            <a:r>
              <a:rPr lang="el-GR" sz="1400" dirty="0">
                <a:solidFill>
                  <a:srgbClr val="000000">
                    <a:lumMod val="75000"/>
                    <a:lumOff val="25000"/>
                  </a:srgbClr>
                </a:solidFill>
                <a:latin typeface="Century Gothic" panose="020B0502020202020204"/>
              </a:rPr>
              <a:t>. Πρακτικής Άσκησης προκειμένου να υπογραφεί από την Πρόεδρο της Επιτροπής Ερευνών που είναι η ΤΕΛΕΥΤΑΙΑ υπογραφή που θα μπει στη Σύμβαση καθώς είναι ο ΕΡΓΟΔΟΤΗΣ σας</a:t>
            </a:r>
            <a:r>
              <a:rPr lang="el-GR" sz="1600" dirty="0">
                <a:solidFill>
                  <a:srgbClr val="000000">
                    <a:lumMod val="75000"/>
                    <a:lumOff val="25000"/>
                  </a:srgbClr>
                </a:solidFill>
                <a:latin typeface="Century Gothic" panose="020B0502020202020204"/>
              </a:rPr>
              <a:t>. </a:t>
            </a:r>
            <a:r>
              <a:rPr lang="el-GR" sz="1600" b="1" dirty="0" smtClean="0">
                <a:solidFill>
                  <a:srgbClr val="FF750D"/>
                </a:solidFill>
                <a:latin typeface="Century Gothic" panose="020B0502020202020204"/>
              </a:rPr>
              <a:t>ΑΠΟΓΡΑΦΙΚΟ </a:t>
            </a:r>
            <a:r>
              <a:rPr lang="el-GR" sz="1600" b="1" dirty="0">
                <a:solidFill>
                  <a:srgbClr val="FF750D"/>
                </a:solidFill>
                <a:latin typeface="Century Gothic" panose="020B0502020202020204"/>
              </a:rPr>
              <a:t>ΔΕΛΤΙΟ </a:t>
            </a:r>
            <a:r>
              <a:rPr lang="el-GR" sz="1600" b="1" dirty="0" smtClean="0">
                <a:solidFill>
                  <a:srgbClr val="FF750D"/>
                </a:solidFill>
                <a:latin typeface="Century Gothic" panose="020B0502020202020204"/>
              </a:rPr>
              <a:t>ΕΙΣΟΔΟΥ</a:t>
            </a:r>
            <a:r>
              <a:rPr lang="el-GR" sz="1400" dirty="0">
                <a:solidFill>
                  <a:srgbClr val="000000">
                    <a:lumMod val="75000"/>
                    <a:lumOff val="25000"/>
                  </a:srgbClr>
                </a:solidFill>
                <a:latin typeface="Century Gothic" panose="020B0502020202020204"/>
              </a:rPr>
              <a:t>_</a:t>
            </a:r>
            <a:r>
              <a:rPr lang="en-US" sz="1400" dirty="0">
                <a:solidFill>
                  <a:srgbClr val="000000">
                    <a:lumMod val="75000"/>
                    <a:lumOff val="25000"/>
                  </a:srgbClr>
                </a:solidFill>
                <a:latin typeface="Century Gothic" panose="020B0502020202020204"/>
              </a:rPr>
              <a:t> </a:t>
            </a:r>
            <a:r>
              <a:rPr lang="el-GR" sz="1400" dirty="0">
                <a:solidFill>
                  <a:srgbClr val="000000">
                    <a:lumMod val="75000"/>
                    <a:lumOff val="25000"/>
                  </a:srgbClr>
                </a:solidFill>
                <a:latin typeface="Century Gothic" panose="020B0502020202020204"/>
              </a:rPr>
              <a:t>Είσοδος στο www.pa.uth.gr με τα στοιχεία του </a:t>
            </a:r>
            <a:r>
              <a:rPr lang="el-GR" sz="1400" dirty="0" err="1">
                <a:solidFill>
                  <a:srgbClr val="000000">
                    <a:lumMod val="75000"/>
                    <a:lumOff val="25000"/>
                  </a:srgbClr>
                </a:solidFill>
                <a:latin typeface="Century Gothic" panose="020B0502020202020204"/>
              </a:rPr>
              <a:t>Ευδόξου</a:t>
            </a:r>
            <a:r>
              <a:rPr lang="el-GR" sz="1400" dirty="0">
                <a:solidFill>
                  <a:srgbClr val="000000">
                    <a:lumMod val="75000"/>
                    <a:lumOff val="25000"/>
                  </a:srgbClr>
                </a:solidFill>
                <a:latin typeface="Century Gothic" panose="020B0502020202020204"/>
              </a:rPr>
              <a:t> &amp; ηλεκτρονική συμπλήρωση </a:t>
            </a:r>
            <a:r>
              <a:rPr lang="el-GR" sz="1400" dirty="0" smtClean="0">
                <a:solidFill>
                  <a:srgbClr val="000000">
                    <a:lumMod val="75000"/>
                    <a:lumOff val="25000"/>
                  </a:srgbClr>
                </a:solidFill>
                <a:latin typeface="Century Gothic" panose="020B0502020202020204"/>
              </a:rPr>
              <a:t>του </a:t>
            </a:r>
            <a:r>
              <a:rPr lang="el-GR" sz="1400" dirty="0">
                <a:solidFill>
                  <a:srgbClr val="000000">
                    <a:lumMod val="75000"/>
                    <a:lumOff val="25000"/>
                  </a:srgbClr>
                </a:solidFill>
                <a:latin typeface="Century Gothic" panose="020B0502020202020204"/>
              </a:rPr>
              <a:t>«</a:t>
            </a:r>
            <a:r>
              <a:rPr lang="el-GR" sz="1400" b="1" dirty="0" smtClean="0">
                <a:solidFill>
                  <a:srgbClr val="000000">
                    <a:lumMod val="75000"/>
                    <a:lumOff val="25000"/>
                  </a:srgbClr>
                </a:solidFill>
                <a:latin typeface="Century Gothic" panose="020B0502020202020204"/>
              </a:rPr>
              <a:t>Απογραφικό Δελτίο Εισόδου </a:t>
            </a:r>
            <a:r>
              <a:rPr lang="el-GR" sz="1400" dirty="0" smtClean="0">
                <a:solidFill>
                  <a:srgbClr val="000000">
                    <a:lumMod val="75000"/>
                    <a:lumOff val="25000"/>
                  </a:srgbClr>
                </a:solidFill>
                <a:latin typeface="Century Gothic" panose="020B0502020202020204"/>
              </a:rPr>
              <a:t>»  μέσα στον Ιούνιο  </a:t>
            </a:r>
            <a:r>
              <a:rPr lang="el-GR" sz="1400" dirty="0">
                <a:solidFill>
                  <a:srgbClr val="000000">
                    <a:lumMod val="75000"/>
                    <a:lumOff val="25000"/>
                  </a:srgbClr>
                </a:solidFill>
                <a:latin typeface="Century Gothic" panose="020B0502020202020204"/>
              </a:rPr>
              <a:t>από το μενού «</a:t>
            </a:r>
            <a:r>
              <a:rPr lang="el-GR" sz="1400" dirty="0" smtClean="0">
                <a:solidFill>
                  <a:srgbClr val="000000">
                    <a:lumMod val="75000"/>
                    <a:lumOff val="25000"/>
                  </a:srgbClr>
                </a:solidFill>
                <a:latin typeface="Century Gothic" panose="020B0502020202020204"/>
              </a:rPr>
              <a:t>Φοιτητές»</a:t>
            </a:r>
          </a:p>
          <a:p>
            <a:pPr lvl="0" defTabSz="457200">
              <a:spcBef>
                <a:spcPts val="1000"/>
              </a:spcBef>
              <a:buClr>
                <a:srgbClr val="002060"/>
              </a:buClr>
            </a:pPr>
            <a:r>
              <a:rPr lang="el-GR" sz="1600" b="1" dirty="0" smtClean="0">
                <a:solidFill>
                  <a:srgbClr val="000000">
                    <a:lumMod val="75000"/>
                    <a:lumOff val="25000"/>
                  </a:srgbClr>
                </a:solidFill>
                <a:latin typeface="Century Gothic" panose="020B0502020202020204"/>
              </a:rPr>
              <a:t>9ο Στάδιο</a:t>
            </a:r>
            <a:r>
              <a:rPr lang="en-US" sz="1600" b="1" dirty="0" smtClean="0">
                <a:solidFill>
                  <a:srgbClr val="000000">
                    <a:lumMod val="75000"/>
                    <a:lumOff val="25000"/>
                  </a:srgbClr>
                </a:solidFill>
                <a:latin typeface="Century Gothic" panose="020B0502020202020204"/>
              </a:rPr>
              <a:t>:</a:t>
            </a:r>
            <a:endParaRPr lang="el-GR" sz="1600" b="1" dirty="0" smtClean="0">
              <a:solidFill>
                <a:srgbClr val="000000">
                  <a:lumMod val="75000"/>
                  <a:lumOff val="25000"/>
                </a:srgbClr>
              </a:solidFill>
              <a:latin typeface="Century Gothic" panose="020B0502020202020204"/>
            </a:endParaRPr>
          </a:p>
          <a:p>
            <a:pPr lvl="0" defTabSz="457200">
              <a:spcBef>
                <a:spcPts val="1000"/>
              </a:spcBef>
              <a:buClr>
                <a:srgbClr val="002060"/>
              </a:buClr>
            </a:pPr>
            <a:r>
              <a:rPr lang="el-GR" sz="1600" b="1" dirty="0">
                <a:solidFill>
                  <a:srgbClr val="FF750D"/>
                </a:solidFill>
                <a:latin typeface="Century Gothic" panose="020B0502020202020204"/>
              </a:rPr>
              <a:t>ΠΑΡΑΛΑΒΗ ΑΝΤΙΤΥΠΩΝ(2) ΣΥΜΒΑΣΗΣ_ ΕΡΓΑΝΗ</a:t>
            </a:r>
            <a:endParaRPr lang="en-US" sz="1600" b="1" dirty="0">
              <a:solidFill>
                <a:srgbClr val="FF750D"/>
              </a:solidFill>
              <a:latin typeface="Century Gothic" panose="020B0502020202020204"/>
            </a:endParaRPr>
          </a:p>
          <a:p>
            <a:pPr lvl="0" defTabSz="457200">
              <a:spcBef>
                <a:spcPts val="1000"/>
              </a:spcBef>
              <a:buClr>
                <a:srgbClr val="002060"/>
              </a:buClr>
            </a:pPr>
            <a:r>
              <a:rPr lang="el-GR" sz="1400" dirty="0" smtClean="0">
                <a:solidFill>
                  <a:srgbClr val="000000">
                    <a:lumMod val="75000"/>
                    <a:lumOff val="25000"/>
                  </a:srgbClr>
                </a:solidFill>
                <a:latin typeface="Century Gothic" panose="020B0502020202020204"/>
              </a:rPr>
              <a:t>Παραλαβή  σύμβασης από το Γραφείο Π.Α. </a:t>
            </a:r>
            <a:r>
              <a:rPr lang="el-GR" sz="1400" b="1" dirty="0">
                <a:solidFill>
                  <a:srgbClr val="000000">
                    <a:lumMod val="75000"/>
                    <a:lumOff val="25000"/>
                  </a:srgbClr>
                </a:solidFill>
                <a:latin typeface="Century Gothic" panose="020B0502020202020204"/>
              </a:rPr>
              <a:t>&amp;</a:t>
            </a:r>
            <a:r>
              <a:rPr lang="el-GR" sz="1400" dirty="0">
                <a:solidFill>
                  <a:srgbClr val="000000">
                    <a:lumMod val="75000"/>
                    <a:lumOff val="25000"/>
                  </a:srgbClr>
                </a:solidFill>
                <a:latin typeface="Century Gothic" panose="020B0502020202020204"/>
              </a:rPr>
              <a:t> </a:t>
            </a:r>
            <a:r>
              <a:rPr lang="el-GR" sz="1400" dirty="0" smtClean="0">
                <a:solidFill>
                  <a:srgbClr val="000000">
                    <a:lumMod val="75000"/>
                    <a:lumOff val="25000"/>
                  </a:srgbClr>
                </a:solidFill>
                <a:latin typeface="Century Gothic" panose="020B0502020202020204"/>
              </a:rPr>
              <a:t>ακολουθεί Έναρξη </a:t>
            </a:r>
            <a:r>
              <a:rPr lang="el-GR" sz="1400" dirty="0">
                <a:solidFill>
                  <a:srgbClr val="000000">
                    <a:lumMod val="75000"/>
                    <a:lumOff val="25000"/>
                  </a:srgbClr>
                </a:solidFill>
                <a:latin typeface="Century Gothic" panose="020B0502020202020204"/>
              </a:rPr>
              <a:t>απασχόλησης (Έντυπο </a:t>
            </a:r>
            <a:r>
              <a:rPr lang="el-GR" sz="1400" dirty="0" smtClean="0">
                <a:solidFill>
                  <a:srgbClr val="000000">
                    <a:lumMod val="75000"/>
                    <a:lumOff val="25000"/>
                  </a:srgbClr>
                </a:solidFill>
                <a:latin typeface="Century Gothic" panose="020B0502020202020204"/>
              </a:rPr>
              <a:t>Ε3.5</a:t>
            </a:r>
            <a:r>
              <a:rPr lang="el-GR" sz="1400" dirty="0">
                <a:solidFill>
                  <a:srgbClr val="000000">
                    <a:lumMod val="75000"/>
                    <a:lumOff val="25000"/>
                  </a:srgbClr>
                </a:solidFill>
                <a:latin typeface="Century Gothic" panose="020B0502020202020204"/>
              </a:rPr>
              <a:t>) στο ΕΡΓΑΝΗ </a:t>
            </a:r>
            <a:r>
              <a:rPr lang="el-GR" sz="1400" u="sng" dirty="0">
                <a:solidFill>
                  <a:srgbClr val="000000">
                    <a:lumMod val="75000"/>
                    <a:lumOff val="25000"/>
                  </a:srgbClr>
                </a:solidFill>
                <a:latin typeface="Century Gothic" panose="020B0502020202020204"/>
              </a:rPr>
              <a:t>από τον </a:t>
            </a:r>
            <a:r>
              <a:rPr lang="el-GR" sz="1400" u="sng" dirty="0" smtClean="0">
                <a:solidFill>
                  <a:srgbClr val="000000">
                    <a:lumMod val="75000"/>
                    <a:lumOff val="25000"/>
                  </a:srgbClr>
                </a:solidFill>
                <a:latin typeface="Century Gothic" panose="020B0502020202020204"/>
              </a:rPr>
              <a:t>Φορέα </a:t>
            </a:r>
            <a:r>
              <a:rPr lang="el-GR" sz="1400" u="sng" dirty="0">
                <a:solidFill>
                  <a:srgbClr val="000000">
                    <a:lumMod val="75000"/>
                    <a:lumOff val="25000"/>
                  </a:srgbClr>
                </a:solidFill>
                <a:latin typeface="Century Gothic" panose="020B0502020202020204"/>
              </a:rPr>
              <a:t>σας </a:t>
            </a:r>
            <a:r>
              <a:rPr lang="el-GR" sz="1400" dirty="0">
                <a:solidFill>
                  <a:srgbClr val="000000">
                    <a:lumMod val="75000"/>
                    <a:lumOff val="25000"/>
                  </a:srgbClr>
                </a:solidFill>
                <a:latin typeface="Century Gothic" panose="020B0502020202020204"/>
              </a:rPr>
              <a:t>(</a:t>
            </a:r>
            <a:r>
              <a:rPr lang="el-GR" sz="1400" dirty="0">
                <a:solidFill>
                  <a:srgbClr val="FF0000"/>
                </a:solidFill>
                <a:latin typeface="Century Gothic" panose="020B0502020202020204"/>
              </a:rPr>
              <a:t>οδηγίες θα σταλούν στο Φορέα σας – </a:t>
            </a:r>
            <a:r>
              <a:rPr lang="el-GR" sz="1400" dirty="0" smtClean="0">
                <a:solidFill>
                  <a:srgbClr val="FF0000"/>
                </a:solidFill>
                <a:latin typeface="Century Gothic" panose="020B0502020202020204"/>
              </a:rPr>
              <a:t>συνεπώς σωστή </a:t>
            </a:r>
            <a:r>
              <a:rPr lang="el-GR" sz="1400" dirty="0">
                <a:solidFill>
                  <a:srgbClr val="FF0000"/>
                </a:solidFill>
                <a:latin typeface="Century Gothic" panose="020B0502020202020204"/>
              </a:rPr>
              <a:t>συμπλήρωση της ΚΑΡΤΕΛΑΣ ΠΡΑΚΤΙΚΗΣ  </a:t>
            </a:r>
            <a:r>
              <a:rPr lang="el-GR" sz="1400" dirty="0" smtClean="0">
                <a:solidFill>
                  <a:srgbClr val="FF0000"/>
                </a:solidFill>
                <a:latin typeface="Century Gothic" panose="020B0502020202020204"/>
              </a:rPr>
              <a:t>το μειλ </a:t>
            </a:r>
            <a:r>
              <a:rPr lang="el-GR" sz="1400" dirty="0">
                <a:solidFill>
                  <a:srgbClr val="FF0000"/>
                </a:solidFill>
                <a:latin typeface="Century Gothic" panose="020B0502020202020204"/>
              </a:rPr>
              <a:t>φορέα!!!). </a:t>
            </a:r>
            <a:endParaRPr lang="el-GR" sz="1400" dirty="0" smtClean="0">
              <a:solidFill>
                <a:srgbClr val="FF0000"/>
              </a:solidFill>
              <a:latin typeface="Century Gothic" panose="020B0502020202020204"/>
            </a:endParaRPr>
          </a:p>
          <a:p>
            <a:pPr lvl="0" defTabSz="457200">
              <a:spcBef>
                <a:spcPts val="1000"/>
              </a:spcBef>
              <a:buClr>
                <a:srgbClr val="002060"/>
              </a:buClr>
            </a:pPr>
            <a:r>
              <a:rPr lang="en-US" sz="1400" dirty="0" smtClean="0">
                <a:solidFill>
                  <a:srgbClr val="000000">
                    <a:lumMod val="75000"/>
                    <a:lumOff val="25000"/>
                  </a:srgbClr>
                </a:solidFill>
                <a:latin typeface="Century Gothic" panose="020B0502020202020204"/>
              </a:rPr>
              <a:t>(</a:t>
            </a:r>
            <a:r>
              <a:rPr lang="el-GR" sz="1400" dirty="0" smtClean="0">
                <a:solidFill>
                  <a:srgbClr val="000000">
                    <a:lumMod val="75000"/>
                    <a:lumOff val="25000"/>
                  </a:srgbClr>
                </a:solidFill>
                <a:latin typeface="Century Gothic" panose="020B0502020202020204"/>
              </a:rPr>
              <a:t>ΕΡΓΑΝΗ Οδηγίες για Φορείς στο </a:t>
            </a:r>
            <a:r>
              <a:rPr lang="en-US" sz="1400" dirty="0" smtClean="0">
                <a:solidFill>
                  <a:srgbClr val="000000">
                    <a:lumMod val="75000"/>
                    <a:lumOff val="25000"/>
                  </a:srgbClr>
                </a:solidFill>
                <a:latin typeface="Century Gothic" panose="020B0502020202020204"/>
              </a:rPr>
              <a:t>site </a:t>
            </a:r>
            <a:r>
              <a:rPr lang="el-GR" sz="1400" dirty="0" smtClean="0">
                <a:solidFill>
                  <a:srgbClr val="000000">
                    <a:lumMod val="75000"/>
                    <a:lumOff val="25000"/>
                  </a:srgbClr>
                </a:solidFill>
                <a:latin typeface="Century Gothic" panose="020B0502020202020204"/>
              </a:rPr>
              <a:t> </a:t>
            </a:r>
            <a:r>
              <a:rPr lang="en-US" sz="1400" dirty="0" smtClean="0">
                <a:solidFill>
                  <a:srgbClr val="000000">
                    <a:lumMod val="75000"/>
                    <a:lumOff val="25000"/>
                  </a:srgbClr>
                </a:solidFill>
                <a:latin typeface="Century Gothic" panose="020B0502020202020204"/>
                <a:hlinkClick r:id="rId2"/>
              </a:rPr>
              <a:t>https</a:t>
            </a:r>
            <a:r>
              <a:rPr lang="en-US" sz="1400" dirty="0">
                <a:solidFill>
                  <a:srgbClr val="000000">
                    <a:lumMod val="75000"/>
                    <a:lumOff val="25000"/>
                  </a:srgbClr>
                </a:solidFill>
                <a:latin typeface="Century Gothic" panose="020B0502020202020204"/>
                <a:hlinkClick r:id="rId2"/>
              </a:rPr>
              <a:t>://</a:t>
            </a:r>
            <a:r>
              <a:rPr lang="en-US" sz="1400" dirty="0" smtClean="0">
                <a:solidFill>
                  <a:srgbClr val="000000">
                    <a:lumMod val="75000"/>
                    <a:lumOff val="25000"/>
                  </a:srgbClr>
                </a:solidFill>
                <a:latin typeface="Century Gothic" panose="020B0502020202020204"/>
                <a:hlinkClick r:id="rId2"/>
              </a:rPr>
              <a:t>bit.ly/2SaSqUk</a:t>
            </a:r>
            <a:r>
              <a:rPr lang="en-US" sz="1400" dirty="0" smtClean="0">
                <a:solidFill>
                  <a:srgbClr val="000000">
                    <a:lumMod val="75000"/>
                    <a:lumOff val="25000"/>
                  </a:srgbClr>
                </a:solidFill>
                <a:latin typeface="Century Gothic" panose="020B0502020202020204"/>
              </a:rPr>
              <a:t> )</a:t>
            </a:r>
            <a:endParaRPr lang="el-GR" sz="1400" dirty="0">
              <a:solidFill>
                <a:srgbClr val="000000">
                  <a:lumMod val="75000"/>
                  <a:lumOff val="25000"/>
                </a:srgbClr>
              </a:solidFill>
              <a:latin typeface="Century Gothic" panose="020B0502020202020204"/>
            </a:endParaRPr>
          </a:p>
          <a:p>
            <a:pPr lvl="0" defTabSz="457200">
              <a:spcBef>
                <a:spcPts val="1000"/>
              </a:spcBef>
              <a:buClr>
                <a:srgbClr val="002060"/>
              </a:buClr>
            </a:pPr>
            <a:r>
              <a:rPr lang="el-GR" sz="1400" dirty="0" smtClean="0">
                <a:solidFill>
                  <a:srgbClr val="000000">
                    <a:lumMod val="75000"/>
                    <a:lumOff val="25000"/>
                  </a:srgbClr>
                </a:solidFill>
                <a:latin typeface="Century Gothic" panose="020B0502020202020204"/>
              </a:rPr>
              <a:t>Λόγω του νέου ΦΕΚ για το ΕΡΓΑΝΗ αλλά και σε περίπτωση ελέγχου από το ΙΚΑ, ο Φορέας σας πρέπει να έχει το υπογεγραμμένο αντίτυπο της σύμβασής του </a:t>
            </a:r>
            <a:r>
              <a:rPr lang="en-US" sz="1400" dirty="0" smtClean="0">
                <a:solidFill>
                  <a:srgbClr val="FF0000"/>
                </a:solidFill>
                <a:latin typeface="Century Gothic" panose="020B0502020202020204"/>
              </a:rPr>
              <a:t>on time</a:t>
            </a:r>
            <a:r>
              <a:rPr lang="el-GR" sz="1400" dirty="0" smtClean="0">
                <a:solidFill>
                  <a:srgbClr val="FF0000"/>
                </a:solidFill>
                <a:latin typeface="Century Gothic" panose="020B0502020202020204"/>
              </a:rPr>
              <a:t>.</a:t>
            </a:r>
          </a:p>
          <a:p>
            <a:pPr lvl="0" defTabSz="457200">
              <a:spcBef>
                <a:spcPts val="1000"/>
              </a:spcBef>
              <a:buClr>
                <a:srgbClr val="002060"/>
              </a:buClr>
            </a:pPr>
            <a:endParaRPr lang="en-US" sz="1400" dirty="0" smtClean="0">
              <a:solidFill>
                <a:srgbClr val="FF0000"/>
              </a:solidFill>
              <a:latin typeface="Century Gothic" panose="020B0502020202020204"/>
            </a:endParaRPr>
          </a:p>
          <a:p>
            <a:pPr lvl="0" defTabSz="457200">
              <a:spcBef>
                <a:spcPts val="1000"/>
              </a:spcBef>
              <a:buClr>
                <a:srgbClr val="002060"/>
              </a:buClr>
            </a:pPr>
            <a:endParaRPr lang="el-GR" sz="1600" dirty="0" smtClean="0">
              <a:solidFill>
                <a:srgbClr val="000000">
                  <a:lumMod val="75000"/>
                  <a:lumOff val="25000"/>
                </a:srgbClr>
              </a:solidFill>
              <a:latin typeface="Century Gothic" panose="020B0502020202020204"/>
            </a:endParaRPr>
          </a:p>
          <a:p>
            <a:pPr marL="342900" lvl="0" indent="-342900" defTabSz="457200">
              <a:spcBef>
                <a:spcPts val="1000"/>
              </a:spcBef>
              <a:buClr>
                <a:srgbClr val="002060"/>
              </a:buClr>
              <a:buFont typeface="Wingdings 3" charset="2"/>
              <a:buChar char=""/>
            </a:pPr>
            <a:endParaRPr lang="el-GR" sz="1600" dirty="0">
              <a:solidFill>
                <a:srgbClr val="000000">
                  <a:lumMod val="75000"/>
                  <a:lumOff val="25000"/>
                </a:srgbClr>
              </a:solidFill>
              <a:latin typeface="Century Gothic" panose="020B0502020202020204"/>
            </a:endParaRPr>
          </a:p>
        </p:txBody>
      </p:sp>
    </p:spTree>
    <p:extLst>
      <p:ext uri="{BB962C8B-B14F-4D97-AF65-F5344CB8AC3E}">
        <p14:creationId xmlns:p14="http://schemas.microsoft.com/office/powerpoint/2010/main" val="4446527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0" y="985720"/>
            <a:ext cx="9144000" cy="458115"/>
          </a:xfrm>
        </p:spPr>
        <p:txBody>
          <a:bodyPr>
            <a:normAutofit fontScale="90000"/>
          </a:bodyPr>
          <a:lstStyle/>
          <a:p>
            <a:pPr algn="ctr"/>
            <a:r>
              <a:rPr lang="el-GR" dirty="0"/>
              <a:t>Ταυτότητα Πρακτικής Άσκησης στο </a:t>
            </a:r>
            <a:r>
              <a:rPr lang="el-GR" dirty="0" smtClean="0"/>
              <a:t>ΤΠΜ</a:t>
            </a:r>
            <a:endParaRPr lang="el-GR" dirty="0"/>
          </a:p>
        </p:txBody>
      </p:sp>
      <p:sp>
        <p:nvSpPr>
          <p:cNvPr id="9" name="Content Placeholder 2"/>
          <p:cNvSpPr txBox="1">
            <a:spLocks/>
          </p:cNvSpPr>
          <p:nvPr/>
        </p:nvSpPr>
        <p:spPr>
          <a:xfrm>
            <a:off x="296260" y="1590173"/>
            <a:ext cx="8704185" cy="5190978"/>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342900" marR="0" lvl="0" indent="-342900" algn="l" defTabSz="457200" rtl="0" eaLnBrk="1" fontAlgn="auto" latinLnBrk="0" hangingPunct="1">
              <a:lnSpc>
                <a:spcPct val="100000"/>
              </a:lnSpc>
              <a:spcBef>
                <a:spcPts val="1000"/>
              </a:spcBef>
              <a:spcAft>
                <a:spcPts val="0"/>
              </a:spcAft>
              <a:buClr>
                <a:srgbClr val="002060"/>
              </a:buClr>
              <a:buSzTx/>
              <a:buFont typeface="Wingdings 3" charset="2"/>
              <a:buChar char=""/>
              <a:tabLst/>
              <a:defRPr/>
            </a:pPr>
            <a:r>
              <a:rPr kumimoji="0" lang="el-GR" sz="1800" b="0" i="0" u="none" strike="noStrike" kern="1200" cap="none" spc="0" normalizeH="0" baseline="0" noProof="0" dirty="0" smtClean="0">
                <a:ln>
                  <a:noFill/>
                </a:ln>
                <a:solidFill>
                  <a:srgbClr val="000000">
                    <a:lumMod val="75000"/>
                    <a:lumOff val="25000"/>
                  </a:srgbClr>
                </a:solidFill>
                <a:effectLst/>
                <a:uLnTx/>
                <a:uFillTx/>
                <a:latin typeface="Century Gothic" panose="020B0502020202020204"/>
                <a:ea typeface="+mn-ea"/>
                <a:cs typeface="+mn-cs"/>
              </a:rPr>
              <a:t>Επιστημονικός Υπεύθυνος: </a:t>
            </a:r>
            <a:r>
              <a:rPr kumimoji="0" lang="el-GR" sz="1800" b="1" i="0" u="none" strike="noStrike" kern="1200" cap="none" spc="0" normalizeH="0" baseline="0" noProof="0" dirty="0" smtClean="0">
                <a:ln>
                  <a:noFill/>
                </a:ln>
                <a:solidFill>
                  <a:srgbClr val="000000">
                    <a:lumMod val="75000"/>
                    <a:lumOff val="25000"/>
                  </a:srgbClr>
                </a:solidFill>
                <a:effectLst/>
                <a:uLnTx/>
                <a:uFillTx/>
                <a:latin typeface="Century Gothic" panose="020B0502020202020204"/>
                <a:ea typeface="+mn-ea"/>
                <a:cs typeface="+mn-cs"/>
              </a:rPr>
              <a:t>Καλλιόγλου</a:t>
            </a:r>
            <a:r>
              <a:rPr kumimoji="0" lang="el-GR" sz="1800" b="1" i="0" u="none" strike="noStrike" kern="1200" cap="none" spc="0" normalizeH="0" noProof="0" dirty="0" smtClean="0">
                <a:ln>
                  <a:noFill/>
                </a:ln>
                <a:solidFill>
                  <a:srgbClr val="000000">
                    <a:lumMod val="75000"/>
                    <a:lumOff val="25000"/>
                  </a:srgbClr>
                </a:solidFill>
                <a:effectLst/>
                <a:uLnTx/>
                <a:uFillTx/>
                <a:latin typeface="Century Gothic" panose="020B0502020202020204"/>
                <a:ea typeface="+mn-ea"/>
                <a:cs typeface="+mn-cs"/>
              </a:rPr>
              <a:t> Πολυξένη</a:t>
            </a:r>
          </a:p>
          <a:p>
            <a:pPr marL="342900" marR="0" lvl="0" indent="-342900" algn="l" defTabSz="457200" rtl="0" eaLnBrk="1" fontAlgn="auto" latinLnBrk="0" hangingPunct="1">
              <a:lnSpc>
                <a:spcPct val="100000"/>
              </a:lnSpc>
              <a:spcBef>
                <a:spcPts val="1000"/>
              </a:spcBef>
              <a:spcAft>
                <a:spcPts val="0"/>
              </a:spcAft>
              <a:buClr>
                <a:srgbClr val="002060"/>
              </a:buClr>
              <a:buSzTx/>
              <a:buFont typeface="Wingdings 3" charset="2"/>
              <a:buChar char=""/>
              <a:tabLst/>
              <a:defRPr/>
            </a:pPr>
            <a:r>
              <a:rPr kumimoji="0" lang="el-GR" sz="1800" b="0" i="0" u="none" strike="noStrike" kern="1200" cap="none" spc="0" normalizeH="0" baseline="0" noProof="0" dirty="0" smtClean="0">
                <a:ln>
                  <a:noFill/>
                </a:ln>
                <a:solidFill>
                  <a:srgbClr val="000000">
                    <a:lumMod val="75000"/>
                    <a:lumOff val="25000"/>
                  </a:srgbClr>
                </a:solidFill>
                <a:effectLst/>
                <a:uLnTx/>
                <a:uFillTx/>
                <a:latin typeface="Century Gothic" panose="020B0502020202020204"/>
                <a:ea typeface="+mn-ea"/>
                <a:cs typeface="+mn-cs"/>
              </a:rPr>
              <a:t>Διοικητική Υπεύθυνη</a:t>
            </a:r>
            <a:r>
              <a:rPr kumimoji="0" lang="el-GR" sz="1800" b="1" i="0" u="none" strike="noStrike" kern="1200" cap="none" spc="0" normalizeH="0" baseline="0" noProof="0" dirty="0" smtClean="0">
                <a:ln>
                  <a:noFill/>
                </a:ln>
                <a:solidFill>
                  <a:srgbClr val="000000">
                    <a:lumMod val="75000"/>
                    <a:lumOff val="25000"/>
                  </a:srgbClr>
                </a:solidFill>
                <a:effectLst/>
                <a:uLnTx/>
                <a:uFillTx/>
                <a:latin typeface="Century Gothic" panose="020B0502020202020204"/>
                <a:ea typeface="+mn-ea"/>
                <a:cs typeface="+mn-cs"/>
              </a:rPr>
              <a:t>:   </a:t>
            </a:r>
            <a:r>
              <a:rPr kumimoji="0" lang="el-GR" sz="1800" b="1" i="0" u="none" strike="noStrike" kern="1200" cap="none" spc="0" normalizeH="0" baseline="0" noProof="0" dirty="0" err="1" smtClean="0">
                <a:ln>
                  <a:noFill/>
                </a:ln>
                <a:solidFill>
                  <a:srgbClr val="000000">
                    <a:lumMod val="75000"/>
                    <a:lumOff val="25000"/>
                  </a:srgbClr>
                </a:solidFill>
                <a:effectLst/>
                <a:uLnTx/>
                <a:uFillTx/>
                <a:latin typeface="Century Gothic" panose="020B0502020202020204"/>
                <a:ea typeface="+mn-ea"/>
                <a:cs typeface="+mn-cs"/>
              </a:rPr>
              <a:t>Στελίνα</a:t>
            </a:r>
            <a:r>
              <a:rPr kumimoji="0" lang="el-GR" sz="1800" b="1" i="0" u="none" strike="noStrike" kern="1200" cap="none" spc="0" normalizeH="0" noProof="0" dirty="0" smtClean="0">
                <a:ln>
                  <a:noFill/>
                </a:ln>
                <a:solidFill>
                  <a:srgbClr val="000000">
                    <a:lumMod val="75000"/>
                    <a:lumOff val="25000"/>
                  </a:srgbClr>
                </a:solidFill>
                <a:effectLst/>
                <a:uLnTx/>
                <a:uFillTx/>
                <a:latin typeface="Century Gothic" panose="020B0502020202020204"/>
                <a:ea typeface="+mn-ea"/>
                <a:cs typeface="+mn-cs"/>
              </a:rPr>
              <a:t> </a:t>
            </a:r>
            <a:r>
              <a:rPr kumimoji="0" lang="el-GR" sz="1800" b="1" i="0" u="none" strike="noStrike" kern="1200" cap="none" spc="0" normalizeH="0" noProof="0" dirty="0" err="1" smtClean="0">
                <a:ln>
                  <a:noFill/>
                </a:ln>
                <a:solidFill>
                  <a:srgbClr val="000000">
                    <a:lumMod val="75000"/>
                    <a:lumOff val="25000"/>
                  </a:srgbClr>
                </a:solidFill>
                <a:effectLst/>
                <a:uLnTx/>
                <a:uFillTx/>
                <a:latin typeface="Century Gothic" panose="020B0502020202020204"/>
                <a:ea typeface="+mn-ea"/>
                <a:cs typeface="+mn-cs"/>
              </a:rPr>
              <a:t>Τσιάντου</a:t>
            </a:r>
            <a:endParaRPr kumimoji="0" lang="el-GR" sz="1800" b="1" i="0" u="none" strike="noStrike" kern="1200" cap="none" spc="0" normalizeH="0" baseline="0" noProof="0" dirty="0" smtClean="0">
              <a:ln>
                <a:noFill/>
              </a:ln>
              <a:solidFill>
                <a:srgbClr val="000000">
                  <a:lumMod val="75000"/>
                  <a:lumOff val="25000"/>
                </a:srgbClr>
              </a:solidFill>
              <a:effectLst/>
              <a:uLnTx/>
              <a:uFillTx/>
              <a:latin typeface="Century Gothic" panose="020B0502020202020204"/>
              <a:ea typeface="+mn-ea"/>
              <a:cs typeface="+mn-cs"/>
            </a:endParaRPr>
          </a:p>
          <a:p>
            <a:pPr marL="342900" marR="0" lvl="0" indent="-342900" algn="l" defTabSz="457200" rtl="0" eaLnBrk="1" fontAlgn="auto" latinLnBrk="0" hangingPunct="1">
              <a:lnSpc>
                <a:spcPct val="100000"/>
              </a:lnSpc>
              <a:spcBef>
                <a:spcPts val="1000"/>
              </a:spcBef>
              <a:spcAft>
                <a:spcPts val="0"/>
              </a:spcAft>
              <a:buClr>
                <a:srgbClr val="002060"/>
              </a:buClr>
              <a:buSzTx/>
              <a:buFont typeface="Wingdings 3" charset="2"/>
              <a:buChar char=""/>
              <a:tabLst/>
              <a:defRPr/>
            </a:pPr>
            <a:r>
              <a:rPr kumimoji="0" lang="el-GR" sz="1800" b="0" i="0" u="sng" strike="noStrike" kern="1200" cap="none" spc="0" normalizeH="0" baseline="0" noProof="0" dirty="0" smtClean="0">
                <a:ln>
                  <a:noFill/>
                </a:ln>
                <a:solidFill>
                  <a:srgbClr val="000000">
                    <a:lumMod val="75000"/>
                    <a:lumOff val="25000"/>
                  </a:srgbClr>
                </a:solidFill>
                <a:effectLst/>
                <a:uLnTx/>
                <a:uFillTx/>
                <a:latin typeface="Century Gothic" panose="020B0502020202020204"/>
                <a:ea typeface="+mn-ea"/>
                <a:cs typeface="+mn-cs"/>
              </a:rPr>
              <a:t>Στοιχεία επικοινωνίας: </a:t>
            </a:r>
          </a:p>
          <a:p>
            <a:pPr marL="0" marR="0" lvl="0" indent="0" algn="l" defTabSz="457200" rtl="0" eaLnBrk="1" fontAlgn="auto" latinLnBrk="0" hangingPunct="1">
              <a:lnSpc>
                <a:spcPct val="100000"/>
              </a:lnSpc>
              <a:spcBef>
                <a:spcPts val="1000"/>
              </a:spcBef>
              <a:spcAft>
                <a:spcPts val="0"/>
              </a:spcAft>
              <a:buClr>
                <a:srgbClr val="002060"/>
              </a:buClr>
              <a:buSzTx/>
              <a:buFont typeface="Wingdings 3" charset="2"/>
              <a:buNone/>
              <a:tabLst/>
              <a:defRPr/>
            </a:pPr>
            <a:r>
              <a:rPr kumimoji="0" lang="el-GR" sz="1800" b="1" i="0" u="none" strike="noStrike" kern="1200" cap="none" spc="0" normalizeH="0" baseline="0" noProof="0" dirty="0" smtClean="0">
                <a:ln>
                  <a:noFill/>
                </a:ln>
                <a:solidFill>
                  <a:srgbClr val="000000">
                    <a:lumMod val="75000"/>
                    <a:lumOff val="25000"/>
                  </a:srgbClr>
                </a:solidFill>
                <a:effectLst/>
                <a:uLnTx/>
                <a:uFillTx/>
                <a:latin typeface="Yu Gothic UI Semibold" panose="020B0700000000000000" pitchFamily="34" charset="-128"/>
                <a:ea typeface="Yu Gothic UI Semibold" panose="020B0700000000000000" pitchFamily="34" charset="-128"/>
                <a:cs typeface="+mn-cs"/>
              </a:rPr>
              <a:t>☎</a:t>
            </a:r>
            <a:r>
              <a:rPr kumimoji="0" lang="el-GR" sz="2000" b="1" i="0" u="none" strike="noStrike" kern="1200" cap="none" spc="0" normalizeH="0" baseline="0" noProof="0" dirty="0" smtClean="0">
                <a:ln>
                  <a:noFill/>
                </a:ln>
                <a:solidFill>
                  <a:srgbClr val="000000">
                    <a:lumMod val="75000"/>
                    <a:lumOff val="25000"/>
                  </a:srgbClr>
                </a:solidFill>
                <a:effectLst/>
                <a:uLnTx/>
                <a:uFillTx/>
                <a:latin typeface="Yu Gothic UI Semibold" panose="020B0700000000000000" pitchFamily="34" charset="-128"/>
                <a:ea typeface="Yu Gothic UI Semibold" panose="020B0700000000000000" pitchFamily="34" charset="-128"/>
              </a:rPr>
              <a:t> 2421006381</a:t>
            </a:r>
            <a:r>
              <a:rPr lang="el-GR" sz="2000" b="1" i="1" dirty="0">
                <a:solidFill>
                  <a:srgbClr val="FF0000"/>
                </a:solidFill>
                <a:latin typeface="Yu Gothic UI Semibold" panose="020B0700000000000000" pitchFamily="34" charset="-128"/>
                <a:ea typeface="Yu Gothic UI Semibold"/>
              </a:rPr>
              <a:t> </a:t>
            </a:r>
            <a:r>
              <a:rPr lang="el-GR" b="1" dirty="0">
                <a:solidFill>
                  <a:srgbClr val="FF0000"/>
                </a:solidFill>
                <a:latin typeface="Century Gothic" panose="020B0502020202020204"/>
              </a:rPr>
              <a:t>(</a:t>
            </a:r>
            <a:r>
              <a:rPr lang="en-US" b="1" dirty="0">
                <a:solidFill>
                  <a:srgbClr val="FF0000"/>
                </a:solidFill>
                <a:latin typeface="Century Gothic" panose="020B0502020202020204"/>
              </a:rPr>
              <a:t>FYI_</a:t>
            </a:r>
            <a:r>
              <a:rPr lang="el-GR" b="1" dirty="0">
                <a:solidFill>
                  <a:srgbClr val="FF0000"/>
                </a:solidFill>
                <a:latin typeface="Century Gothic" panose="020B0502020202020204"/>
              </a:rPr>
              <a:t>εμφανίζεται το 24210 74500  όταν σας καλώ)</a:t>
            </a:r>
          </a:p>
          <a:p>
            <a:pPr marL="0" marR="0" lvl="0" indent="0" algn="l" defTabSz="457200" rtl="0" eaLnBrk="1" fontAlgn="auto" latinLnBrk="0" hangingPunct="1">
              <a:lnSpc>
                <a:spcPct val="100000"/>
              </a:lnSpc>
              <a:spcBef>
                <a:spcPts val="1000"/>
              </a:spcBef>
              <a:spcAft>
                <a:spcPts val="0"/>
              </a:spcAft>
              <a:buClr>
                <a:srgbClr val="002060"/>
              </a:buClr>
              <a:buSzTx/>
              <a:buFont typeface="Wingdings 3" charset="2"/>
              <a:buNone/>
              <a:tabLst/>
              <a:defRPr/>
            </a:pPr>
            <a:r>
              <a:rPr lang="el-GR" b="1" dirty="0">
                <a:solidFill>
                  <a:srgbClr val="000000">
                    <a:lumMod val="75000"/>
                    <a:lumOff val="25000"/>
                  </a:srgbClr>
                </a:solidFill>
                <a:latin typeface="Yu Gothic UI Semibold" panose="020B0700000000000000" pitchFamily="34" charset="-128"/>
                <a:ea typeface="Yu Gothic UI Semibold" panose="020B0700000000000000" pitchFamily="34" charset="-128"/>
              </a:rPr>
              <a:t>@ </a:t>
            </a:r>
            <a:r>
              <a:rPr lang="en-US" sz="2000" b="1" dirty="0" err="1" smtClean="0">
                <a:solidFill>
                  <a:srgbClr val="000000">
                    <a:lumMod val="75000"/>
                    <a:lumOff val="25000"/>
                  </a:srgbClr>
                </a:solidFill>
                <a:latin typeface="Yu Gothic UI Semibold" panose="020B0700000000000000" pitchFamily="34" charset="-128"/>
                <a:ea typeface="Yu Gothic UI Semibold" panose="020B0700000000000000" pitchFamily="34" charset="-128"/>
              </a:rPr>
              <a:t>praktiki.civ</a:t>
            </a:r>
            <a:r>
              <a:rPr lang="en-US" sz="2000" b="1" dirty="0" smtClean="0">
                <a:solidFill>
                  <a:srgbClr val="000000">
                    <a:lumMod val="75000"/>
                    <a:lumOff val="25000"/>
                  </a:srgbClr>
                </a:solidFill>
                <a:latin typeface="Yu Gothic UI Semibold" panose="020B0700000000000000" pitchFamily="34" charset="-128"/>
                <a:ea typeface="Yu Gothic UI Semibold" panose="020B0700000000000000" pitchFamily="34" charset="-128"/>
              </a:rPr>
              <a:t> </a:t>
            </a:r>
            <a:r>
              <a:rPr lang="en-US" sz="2000" b="1" dirty="0">
                <a:solidFill>
                  <a:srgbClr val="000000">
                    <a:lumMod val="75000"/>
                    <a:lumOff val="25000"/>
                  </a:srgbClr>
                </a:solidFill>
                <a:latin typeface="Yu Gothic UI Semibold" panose="020B0700000000000000" pitchFamily="34" charset="-128"/>
                <a:ea typeface="Yu Gothic UI Semibold" panose="020B0700000000000000" pitchFamily="34" charset="-128"/>
              </a:rPr>
              <a:t>@uth.gr </a:t>
            </a:r>
          </a:p>
          <a:p>
            <a:pPr marL="0" marR="0" lvl="0" indent="0" algn="l" defTabSz="457200" rtl="0" eaLnBrk="1" fontAlgn="auto" latinLnBrk="0" hangingPunct="1">
              <a:lnSpc>
                <a:spcPct val="100000"/>
              </a:lnSpc>
              <a:spcBef>
                <a:spcPts val="1000"/>
              </a:spcBef>
              <a:spcAft>
                <a:spcPts val="0"/>
              </a:spcAft>
              <a:buClr>
                <a:srgbClr val="002060"/>
              </a:buClr>
              <a:buSzTx/>
              <a:buFont typeface="Wingdings 3" charset="2"/>
              <a:buNone/>
              <a:tabLst/>
              <a:defRPr/>
            </a:pPr>
            <a:r>
              <a:rPr kumimoji="0" lang="en-US" sz="1800" b="1" i="0" u="none" strike="noStrike" kern="1200" cap="none" spc="0" normalizeH="0" baseline="0" noProof="0" dirty="0" smtClean="0">
                <a:ln>
                  <a:noFill/>
                </a:ln>
                <a:solidFill>
                  <a:srgbClr val="DDDDDD">
                    <a:lumMod val="25000"/>
                  </a:srgbClr>
                </a:solidFill>
                <a:effectLst/>
                <a:uLnTx/>
                <a:uFillTx/>
                <a:latin typeface="Yu Gothic UI Semibold" panose="020B0700000000000000" pitchFamily="34" charset="-128"/>
                <a:ea typeface="Yu Gothic UI Semibold" panose="020B0700000000000000" pitchFamily="34" charset="-128"/>
                <a:cs typeface="+mn-cs"/>
                <a:sym typeface="MS Outlook" panose="05010100010000000000" pitchFamily="2" charset="2"/>
              </a:rPr>
              <a:t>Site: </a:t>
            </a:r>
            <a:r>
              <a:rPr kumimoji="0" lang="en-US" sz="1800" b="1" i="0" u="none" strike="noStrike" kern="1200" cap="none" spc="0" normalizeH="0" baseline="0" noProof="0" dirty="0" smtClean="0">
                <a:ln>
                  <a:noFill/>
                </a:ln>
                <a:solidFill>
                  <a:srgbClr val="FF750D"/>
                </a:solidFill>
                <a:effectLst/>
                <a:uLnTx/>
                <a:uFillTx/>
                <a:latin typeface="Yu Gothic UI Semibold" panose="020B0700000000000000" pitchFamily="34" charset="-128"/>
                <a:ea typeface="Yu Gothic UI Semibold" panose="020B0700000000000000" pitchFamily="34" charset="-128"/>
                <a:cs typeface="+mn-cs"/>
                <a:sym typeface="MS Outlook" panose="05010100010000000000" pitchFamily="2" charset="2"/>
              </a:rPr>
              <a:t>w</a:t>
            </a:r>
            <a:r>
              <a:rPr kumimoji="0" lang="en-US" sz="1800" b="1" i="0" u="none" strike="noStrike" kern="1200" cap="none" spc="0" normalizeH="0" baseline="0" noProof="0" dirty="0" smtClean="0">
                <a:ln>
                  <a:noFill/>
                </a:ln>
                <a:solidFill>
                  <a:srgbClr val="FF750D"/>
                </a:solidFill>
                <a:effectLst/>
                <a:uLnTx/>
                <a:uFillTx/>
                <a:latin typeface="Yu Gothic UI Semibold" panose="020B0700000000000000" pitchFamily="34" charset="-128"/>
                <a:ea typeface="Yu Gothic UI Semibold" panose="020B0700000000000000" pitchFamily="34" charset="-128"/>
                <a:cs typeface="+mn-cs"/>
              </a:rPr>
              <a:t>ww.pa.uth.gr </a:t>
            </a:r>
          </a:p>
          <a:p>
            <a:pPr marL="0" marR="0" lvl="0" indent="0" algn="l" defTabSz="457200" rtl="0" eaLnBrk="1" fontAlgn="auto" latinLnBrk="0" hangingPunct="1">
              <a:lnSpc>
                <a:spcPct val="100000"/>
              </a:lnSpc>
              <a:spcBef>
                <a:spcPts val="1000"/>
              </a:spcBef>
              <a:spcAft>
                <a:spcPts val="0"/>
              </a:spcAft>
              <a:buClr>
                <a:srgbClr val="002060"/>
              </a:buClr>
              <a:buSzTx/>
              <a:buFont typeface="Wingdings 3" charset="2"/>
              <a:buNone/>
              <a:tabLst/>
              <a:defRPr/>
            </a:pPr>
            <a:r>
              <a:rPr kumimoji="0" lang="en-US" sz="1800" b="1" i="0" u="none" strike="noStrike" kern="1200" cap="none" spc="0" normalizeH="0" baseline="0" noProof="0" dirty="0" smtClean="0">
                <a:ln>
                  <a:noFill/>
                </a:ln>
                <a:solidFill>
                  <a:srgbClr val="5B9DFF"/>
                </a:solidFill>
                <a:effectLst/>
                <a:uLnTx/>
                <a:uFillTx/>
                <a:latin typeface="Century Gothic" panose="020B0502020202020204"/>
                <a:ea typeface="+mn-ea"/>
                <a:cs typeface="+mn-cs"/>
              </a:rPr>
              <a:t>FB: “</a:t>
            </a:r>
            <a:r>
              <a:rPr kumimoji="0" lang="el-GR" sz="1800" b="1" i="0" u="none" strike="noStrike" kern="1200" cap="none" spc="0" normalizeH="0" baseline="0" noProof="0" dirty="0" smtClean="0">
                <a:ln>
                  <a:noFill/>
                </a:ln>
                <a:solidFill>
                  <a:srgbClr val="5B9DFF"/>
                </a:solidFill>
                <a:effectLst/>
                <a:uLnTx/>
                <a:uFillTx/>
                <a:latin typeface="Century Gothic" panose="020B0502020202020204"/>
                <a:ea typeface="+mn-ea"/>
                <a:cs typeface="+mn-cs"/>
              </a:rPr>
              <a:t>Γραφείο Πρακτικής Άσκησης Πανεπιστημίου Θεσσαλίας</a:t>
            </a:r>
            <a:r>
              <a:rPr kumimoji="0" lang="en-US" sz="1800" b="1" i="0" u="none" strike="noStrike" kern="1200" cap="none" spc="0" normalizeH="0" baseline="0" noProof="0" dirty="0" smtClean="0">
                <a:ln>
                  <a:noFill/>
                </a:ln>
                <a:solidFill>
                  <a:srgbClr val="5B9DFF"/>
                </a:solidFill>
                <a:effectLst/>
                <a:uLnTx/>
                <a:uFillTx/>
                <a:latin typeface="Century Gothic" panose="020B0502020202020204"/>
                <a:ea typeface="+mn-ea"/>
                <a:cs typeface="+mn-cs"/>
              </a:rPr>
              <a:t>”</a:t>
            </a:r>
            <a:endParaRPr kumimoji="0" lang="en-US" sz="1800" b="1" i="0" u="none" strike="noStrike" kern="1200" cap="none" spc="0" normalizeH="0" baseline="0" noProof="0" dirty="0" smtClean="0">
              <a:ln>
                <a:noFill/>
              </a:ln>
              <a:solidFill>
                <a:srgbClr val="000000">
                  <a:lumMod val="75000"/>
                  <a:lumOff val="25000"/>
                </a:srgbClr>
              </a:solidFill>
              <a:effectLst/>
              <a:uLnTx/>
              <a:uFillTx/>
              <a:latin typeface="Century Gothic" panose="020B0502020202020204"/>
              <a:ea typeface="+mn-ea"/>
              <a:cs typeface="+mn-cs"/>
            </a:endParaRPr>
          </a:p>
          <a:p>
            <a:pPr marL="0" lvl="0" indent="0">
              <a:buClr>
                <a:srgbClr val="002060"/>
              </a:buClr>
              <a:buNone/>
              <a:defRPr/>
            </a:pPr>
            <a:r>
              <a:rPr kumimoji="0" lang="el-GR" sz="1800" b="1" i="0" u="none" strike="noStrike" kern="1200" cap="none" spc="0" normalizeH="0" baseline="0" noProof="0" dirty="0" smtClean="0">
                <a:ln>
                  <a:noFill/>
                </a:ln>
                <a:solidFill>
                  <a:srgbClr val="000000">
                    <a:lumMod val="75000"/>
                    <a:lumOff val="25000"/>
                  </a:srgbClr>
                </a:solidFill>
                <a:effectLst/>
                <a:uLnTx/>
                <a:uFillTx/>
                <a:latin typeface="Century Gothic" panose="020B0502020202020204"/>
                <a:ea typeface="+mn-ea"/>
                <a:cs typeface="+mn-cs"/>
              </a:rPr>
              <a:t>Διεύθυνση: </a:t>
            </a:r>
            <a:endParaRPr kumimoji="0" lang="en-US" sz="1800" b="1" i="0" u="none" strike="noStrike" kern="1200" cap="none" spc="0" normalizeH="0" baseline="0" noProof="0" dirty="0" smtClean="0">
              <a:ln>
                <a:noFill/>
              </a:ln>
              <a:solidFill>
                <a:srgbClr val="000000">
                  <a:lumMod val="75000"/>
                  <a:lumOff val="25000"/>
                </a:srgbClr>
              </a:solidFill>
              <a:effectLst/>
              <a:uLnTx/>
              <a:uFillTx/>
              <a:latin typeface="Century Gothic" panose="020B0502020202020204"/>
              <a:ea typeface="+mn-ea"/>
              <a:cs typeface="+mn-cs"/>
            </a:endParaRPr>
          </a:p>
          <a:p>
            <a:pPr marL="0" lvl="0" indent="0">
              <a:buClr>
                <a:srgbClr val="002060"/>
              </a:buClr>
              <a:buNone/>
              <a:defRPr/>
            </a:pPr>
            <a:r>
              <a:rPr kumimoji="0" lang="el-GR" sz="1800" b="0" i="0" u="none" strike="noStrike" kern="1200" cap="none" spc="0" normalizeH="0" baseline="0" noProof="0" dirty="0" smtClean="0">
                <a:ln>
                  <a:noFill/>
                </a:ln>
                <a:solidFill>
                  <a:srgbClr val="000000">
                    <a:lumMod val="75000"/>
                    <a:lumOff val="25000"/>
                  </a:srgbClr>
                </a:solidFill>
                <a:effectLst/>
                <a:uLnTx/>
                <a:uFillTx/>
                <a:latin typeface="Century Gothic" panose="020B0502020202020204"/>
                <a:ea typeface="+mn-ea"/>
                <a:cs typeface="+mn-cs"/>
              </a:rPr>
              <a:t>Γιαννιτσών &amp; Λαχανά, Συγκρότημα Τσαλαπάτα</a:t>
            </a:r>
            <a:r>
              <a:rPr lang="en-US" dirty="0" smtClean="0">
                <a:solidFill>
                  <a:srgbClr val="000000">
                    <a:lumMod val="75000"/>
                    <a:lumOff val="25000"/>
                  </a:srgbClr>
                </a:solidFill>
                <a:latin typeface="Century Gothic" panose="020B0502020202020204"/>
              </a:rPr>
              <a:t>, </a:t>
            </a:r>
            <a:r>
              <a:rPr lang="el-GR" dirty="0" smtClean="0">
                <a:solidFill>
                  <a:srgbClr val="000000">
                    <a:lumMod val="75000"/>
                    <a:lumOff val="25000"/>
                  </a:srgbClr>
                </a:solidFill>
                <a:latin typeface="Century Gothic" panose="020B0502020202020204"/>
              </a:rPr>
              <a:t>ΤΚ</a:t>
            </a:r>
            <a:r>
              <a:rPr lang="el-GR" dirty="0">
                <a:solidFill>
                  <a:srgbClr val="000000">
                    <a:lumMod val="75000"/>
                    <a:lumOff val="25000"/>
                  </a:srgbClr>
                </a:solidFill>
                <a:latin typeface="Century Gothic" panose="020B0502020202020204"/>
              </a:rPr>
              <a:t>: 38 334, </a:t>
            </a:r>
            <a:r>
              <a:rPr lang="el-GR" dirty="0" smtClean="0">
                <a:solidFill>
                  <a:srgbClr val="000000">
                    <a:lumMod val="75000"/>
                    <a:lumOff val="25000"/>
                  </a:srgbClr>
                </a:solidFill>
                <a:latin typeface="Century Gothic" panose="020B0502020202020204"/>
              </a:rPr>
              <a:t>Βόλος</a:t>
            </a:r>
          </a:p>
          <a:p>
            <a:pPr marL="0" lvl="0" indent="0">
              <a:buClr>
                <a:srgbClr val="002060"/>
              </a:buClr>
              <a:buNone/>
              <a:defRPr/>
            </a:pPr>
            <a:r>
              <a:rPr lang="el-GR" b="1" dirty="0">
                <a:solidFill>
                  <a:srgbClr val="000000">
                    <a:lumMod val="75000"/>
                    <a:lumOff val="25000"/>
                  </a:srgbClr>
                </a:solidFill>
                <a:latin typeface="Century Gothic" panose="020B0502020202020204"/>
              </a:rPr>
              <a:t>Σημειώση</a:t>
            </a:r>
            <a:r>
              <a:rPr lang="en-US" b="1" dirty="0">
                <a:solidFill>
                  <a:srgbClr val="000000">
                    <a:lumMod val="75000"/>
                    <a:lumOff val="25000"/>
                  </a:srgbClr>
                </a:solidFill>
                <a:latin typeface="Century Gothic" panose="020B0502020202020204"/>
              </a:rPr>
              <a:t>: </a:t>
            </a:r>
            <a:r>
              <a:rPr lang="el-GR" dirty="0" smtClean="0">
                <a:solidFill>
                  <a:srgbClr val="000000">
                    <a:lumMod val="75000"/>
                    <a:lumOff val="25000"/>
                  </a:srgbClr>
                </a:solidFill>
                <a:latin typeface="Century Gothic" panose="020B0502020202020204"/>
              </a:rPr>
              <a:t>Το Γραφείο Π.Α</a:t>
            </a:r>
            <a:r>
              <a:rPr lang="el-GR" dirty="0">
                <a:solidFill>
                  <a:srgbClr val="000000">
                    <a:lumMod val="75000"/>
                    <a:lumOff val="25000"/>
                  </a:srgbClr>
                </a:solidFill>
                <a:latin typeface="Century Gothic" panose="020B0502020202020204"/>
              </a:rPr>
              <a:t>. </a:t>
            </a:r>
            <a:r>
              <a:rPr lang="el-GR" dirty="0" smtClean="0">
                <a:solidFill>
                  <a:srgbClr val="000000">
                    <a:lumMod val="75000"/>
                    <a:lumOff val="25000"/>
                  </a:srgbClr>
                </a:solidFill>
                <a:latin typeface="Century Gothic" panose="020B0502020202020204"/>
              </a:rPr>
              <a:t>είναι σε </a:t>
            </a:r>
            <a:r>
              <a:rPr lang="el-GR" dirty="0">
                <a:solidFill>
                  <a:srgbClr val="000000">
                    <a:lumMod val="75000"/>
                    <a:lumOff val="25000"/>
                  </a:srgbClr>
                </a:solidFill>
                <a:latin typeface="Century Gothic" panose="020B0502020202020204"/>
              </a:rPr>
              <a:t>καθεστώς </a:t>
            </a:r>
            <a:r>
              <a:rPr lang="el-GR" dirty="0" smtClean="0">
                <a:solidFill>
                  <a:srgbClr val="000000">
                    <a:lumMod val="75000"/>
                    <a:lumOff val="25000"/>
                  </a:srgbClr>
                </a:solidFill>
                <a:latin typeface="Century Gothic" panose="020B0502020202020204"/>
              </a:rPr>
              <a:t>εργασίας εκ περιτροπής ( </a:t>
            </a:r>
            <a:r>
              <a:rPr lang="el-GR" dirty="0">
                <a:solidFill>
                  <a:srgbClr val="000000">
                    <a:lumMod val="75000"/>
                    <a:lumOff val="25000"/>
                  </a:srgbClr>
                </a:solidFill>
                <a:latin typeface="Century Gothic" panose="020B0502020202020204"/>
              </a:rPr>
              <a:t>λόγω μέτρων πανδημικής κρίσης </a:t>
            </a:r>
            <a:r>
              <a:rPr lang="el-GR" dirty="0" smtClean="0">
                <a:solidFill>
                  <a:srgbClr val="000000">
                    <a:lumMod val="75000"/>
                    <a:lumOff val="25000"/>
                  </a:srgbClr>
                </a:solidFill>
                <a:latin typeface="Century Gothic" panose="020B0502020202020204"/>
              </a:rPr>
              <a:t>COVID-19),παρακαλώ προτιμήστε την ηλεκτρονική επικοινωνία μεταξύ μας.</a:t>
            </a:r>
            <a:endParaRPr lang="en-US" dirty="0">
              <a:solidFill>
                <a:srgbClr val="000000">
                  <a:lumMod val="75000"/>
                  <a:lumOff val="25000"/>
                </a:srgbClr>
              </a:solidFill>
              <a:latin typeface="Century Gothic" panose="020B0502020202020204"/>
            </a:endParaRPr>
          </a:p>
        </p:txBody>
      </p:sp>
      <p:pic>
        <p:nvPicPr>
          <p:cNvPr id="2" name="Εικόνα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67985" y="3887115"/>
            <a:ext cx="790200" cy="597095"/>
          </a:xfrm>
          <a:prstGeom prst="rect">
            <a:avLst/>
          </a:prstGeom>
        </p:spPr>
      </p:pic>
    </p:spTree>
    <p:extLst>
      <p:ext uri="{BB962C8B-B14F-4D97-AF65-F5344CB8AC3E}">
        <p14:creationId xmlns:p14="http://schemas.microsoft.com/office/powerpoint/2010/main" val="410330949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365194" y="680310"/>
            <a:ext cx="7778805" cy="5729774"/>
          </a:xfrm>
          <a:prstGeom prst="rect">
            <a:avLst/>
          </a:prstGeom>
          <a:noFill/>
        </p:spPr>
        <p:txBody>
          <a:bodyPr wrap="square" rtlCol="0">
            <a:spAutoFit/>
          </a:bodyPr>
          <a:lstStyle/>
          <a:p>
            <a:r>
              <a:rPr lang="el-GR" sz="1600" b="1" dirty="0">
                <a:solidFill>
                  <a:srgbClr val="000000">
                    <a:lumMod val="75000"/>
                    <a:lumOff val="25000"/>
                  </a:srgbClr>
                </a:solidFill>
                <a:latin typeface="Century Gothic" panose="020B0502020202020204" pitchFamily="34" charset="0"/>
              </a:rPr>
              <a:t>10ο Στάδιο: </a:t>
            </a:r>
            <a:endParaRPr lang="el-GR" sz="1600" b="1" dirty="0" smtClean="0">
              <a:solidFill>
                <a:srgbClr val="000000">
                  <a:lumMod val="75000"/>
                  <a:lumOff val="25000"/>
                </a:srgbClr>
              </a:solidFill>
              <a:latin typeface="Century Gothic" panose="020B0502020202020204" pitchFamily="34" charset="0"/>
            </a:endParaRPr>
          </a:p>
          <a:p>
            <a:r>
              <a:rPr lang="el-GR" sz="1600" b="1" dirty="0">
                <a:solidFill>
                  <a:srgbClr val="FF750D"/>
                </a:solidFill>
                <a:latin typeface="Century Gothic" panose="020B0502020202020204" pitchFamily="34" charset="0"/>
              </a:rPr>
              <a:t>ΠΡΑΓΜΑΤΟΠΟΙΗΣΗ</a:t>
            </a:r>
            <a:r>
              <a:rPr lang="el-GR" dirty="0" smtClean="0">
                <a:latin typeface="Century Gothic" panose="020B0502020202020204" pitchFamily="34" charset="0"/>
              </a:rPr>
              <a:t> </a:t>
            </a:r>
            <a:r>
              <a:rPr lang="el-GR" dirty="0">
                <a:latin typeface="Century Gothic" panose="020B0502020202020204" pitchFamily="34" charset="0"/>
              </a:rPr>
              <a:t>_ της  δίμηνης Πρακτικής Άσκησης. </a:t>
            </a:r>
            <a:endParaRPr lang="el-GR" dirty="0" smtClean="0">
              <a:latin typeface="Century Gothic" panose="020B0502020202020204" pitchFamily="34" charset="0"/>
            </a:endParaRPr>
          </a:p>
          <a:p>
            <a:endParaRPr lang="el-GR" dirty="0" smtClean="0">
              <a:latin typeface="Century Gothic" panose="020B0502020202020204" pitchFamily="34" charset="0"/>
            </a:endParaRPr>
          </a:p>
          <a:p>
            <a:endParaRPr lang="el-GR" dirty="0">
              <a:latin typeface="Century Gothic" panose="020B0502020202020204" pitchFamily="34" charset="0"/>
            </a:endParaRPr>
          </a:p>
          <a:p>
            <a:r>
              <a:rPr lang="el-GR" sz="1600" b="1" dirty="0">
                <a:solidFill>
                  <a:srgbClr val="000000">
                    <a:lumMod val="75000"/>
                    <a:lumOff val="25000"/>
                  </a:srgbClr>
                </a:solidFill>
                <a:latin typeface="Century Gothic" panose="020B0502020202020204" pitchFamily="34" charset="0"/>
              </a:rPr>
              <a:t>11ο Στάδιο: </a:t>
            </a:r>
          </a:p>
          <a:p>
            <a:r>
              <a:rPr lang="el-GR" sz="1600" b="1" dirty="0">
                <a:solidFill>
                  <a:srgbClr val="FF750D"/>
                </a:solidFill>
                <a:latin typeface="Century Gothic" panose="020B0502020202020204" pitchFamily="34" charset="0"/>
              </a:rPr>
              <a:t>ΕΝΤΥΠΑ ΟΛΟΚΛΗΡΩΣΗΣ_ </a:t>
            </a:r>
            <a:r>
              <a:rPr lang="el-GR" dirty="0">
                <a:latin typeface="Century Gothic" panose="020B0502020202020204" pitchFamily="34" charset="0"/>
              </a:rPr>
              <a:t>14 ημέρες πριν την ολοκλήρωση της Πρακτικής σας Άσκηση θα σας σταλεί  email σχετικά με τα έγγραφα/ηλεκτρονικά έντυπα  ολοκλήρωσης που απαιτούνται από εσάς προκειμένου να οδηγηθείτε στη φάση της </a:t>
            </a:r>
            <a:r>
              <a:rPr lang="el-GR" dirty="0" smtClean="0">
                <a:latin typeface="Century Gothic" panose="020B0502020202020204" pitchFamily="34" charset="0"/>
              </a:rPr>
              <a:t>πληρωμής</a:t>
            </a:r>
            <a:r>
              <a:rPr lang="el-GR" dirty="0">
                <a:latin typeface="Century Gothic" panose="020B0502020202020204" pitchFamily="34" charset="0"/>
              </a:rPr>
              <a:t> </a:t>
            </a:r>
            <a:r>
              <a:rPr lang="el-GR" sz="1600" b="1" dirty="0">
                <a:solidFill>
                  <a:srgbClr val="000000">
                    <a:lumMod val="75000"/>
                    <a:lumOff val="25000"/>
                  </a:srgbClr>
                </a:solidFill>
                <a:latin typeface="Century Gothic" panose="020B0502020202020204" pitchFamily="34" charset="0"/>
              </a:rPr>
              <a:t>( 12ο Στάδιο)  </a:t>
            </a:r>
            <a:r>
              <a:rPr lang="el-GR" dirty="0" smtClean="0">
                <a:latin typeface="Century Gothic" panose="020B0502020202020204" pitchFamily="34" charset="0"/>
              </a:rPr>
              <a:t>και ποια θα είναι τελική προθεσμία κατάθεσης.</a:t>
            </a:r>
            <a:endParaRPr lang="el-GR" dirty="0" smtClean="0">
              <a:solidFill>
                <a:srgbClr val="FF750D"/>
              </a:solidFill>
              <a:latin typeface="Century Gothic" panose="020B0502020202020204" pitchFamily="34" charset="0"/>
            </a:endParaRPr>
          </a:p>
          <a:p>
            <a:endParaRPr lang="el-GR" sz="1600" b="1" dirty="0">
              <a:solidFill>
                <a:srgbClr val="FF750D"/>
              </a:solidFill>
              <a:latin typeface="Century Gothic" panose="020B0502020202020204" pitchFamily="34" charset="0"/>
            </a:endParaRPr>
          </a:p>
          <a:p>
            <a:endParaRPr lang="el-GR" dirty="0" smtClean="0">
              <a:solidFill>
                <a:srgbClr val="FF750D"/>
              </a:solidFill>
              <a:latin typeface="Century Gothic" panose="020B0502020202020204" pitchFamily="34" charset="0"/>
            </a:endParaRPr>
          </a:p>
          <a:p>
            <a:endParaRPr lang="el-GR" dirty="0" smtClean="0">
              <a:solidFill>
                <a:srgbClr val="FF750D"/>
              </a:solidFill>
              <a:latin typeface="Century Gothic" panose="020B0502020202020204" pitchFamily="34" charset="0"/>
            </a:endParaRPr>
          </a:p>
          <a:p>
            <a:r>
              <a:rPr lang="el-GR" dirty="0" smtClean="0">
                <a:solidFill>
                  <a:srgbClr val="FF750D"/>
                </a:solidFill>
                <a:latin typeface="Century Gothic" panose="020B0502020202020204" pitchFamily="34" charset="0"/>
              </a:rPr>
              <a:t>Έντυπα </a:t>
            </a:r>
            <a:r>
              <a:rPr lang="el-GR" dirty="0">
                <a:solidFill>
                  <a:srgbClr val="FF750D"/>
                </a:solidFill>
                <a:latin typeface="Century Gothic" panose="020B0502020202020204" pitchFamily="34" charset="0"/>
              </a:rPr>
              <a:t>(2</a:t>
            </a:r>
            <a:r>
              <a:rPr lang="el-GR" dirty="0" smtClean="0">
                <a:solidFill>
                  <a:srgbClr val="FF750D"/>
                </a:solidFill>
                <a:latin typeface="Century Gothic" panose="020B0502020202020204" pitchFamily="34" charset="0"/>
              </a:rPr>
              <a:t>)</a:t>
            </a:r>
            <a:r>
              <a:rPr lang="en-US" dirty="0" smtClean="0">
                <a:solidFill>
                  <a:srgbClr val="FF750D"/>
                </a:solidFill>
                <a:latin typeface="Century Gothic" panose="020B0502020202020204" pitchFamily="34" charset="0"/>
              </a:rPr>
              <a:t>*</a:t>
            </a:r>
            <a:r>
              <a:rPr lang="el-GR" dirty="0" smtClean="0">
                <a:solidFill>
                  <a:srgbClr val="FF750D"/>
                </a:solidFill>
                <a:latin typeface="Century Gothic" panose="020B0502020202020204" pitchFamily="34" charset="0"/>
              </a:rPr>
              <a:t> </a:t>
            </a:r>
            <a:r>
              <a:rPr lang="el-GR" b="1" dirty="0" smtClean="0">
                <a:solidFill>
                  <a:srgbClr val="92D050"/>
                </a:solidFill>
                <a:latin typeface="Century Gothic" panose="020B0502020202020204" pitchFamily="34" charset="0"/>
              </a:rPr>
              <a:t>+</a:t>
            </a:r>
            <a:r>
              <a:rPr lang="en-US" b="1" dirty="0" smtClean="0">
                <a:solidFill>
                  <a:srgbClr val="FF750D"/>
                </a:solidFill>
                <a:latin typeface="Century Gothic" panose="020B0502020202020204" pitchFamily="34" charset="0"/>
              </a:rPr>
              <a:t> </a:t>
            </a:r>
            <a:r>
              <a:rPr lang="el-GR" dirty="0" smtClean="0">
                <a:solidFill>
                  <a:srgbClr val="FF750D"/>
                </a:solidFill>
                <a:latin typeface="Century Gothic" panose="020B0502020202020204" pitchFamily="34" charset="0"/>
              </a:rPr>
              <a:t>ηλεκτρονικές φόρμες ( 2)</a:t>
            </a:r>
            <a:r>
              <a:rPr lang="el-GR" b="1" dirty="0" smtClean="0">
                <a:solidFill>
                  <a:srgbClr val="FF750D"/>
                </a:solidFill>
                <a:latin typeface="Century Gothic" panose="020B0502020202020204" pitchFamily="34" charset="0"/>
              </a:rPr>
              <a:t> </a:t>
            </a:r>
            <a:r>
              <a:rPr lang="en-US" b="1" dirty="0" smtClean="0">
                <a:solidFill>
                  <a:srgbClr val="92D050"/>
                </a:solidFill>
                <a:latin typeface="Century Gothic" panose="020B0502020202020204" pitchFamily="34" charset="0"/>
              </a:rPr>
              <a:t>+</a:t>
            </a:r>
            <a:r>
              <a:rPr lang="el-GR" b="1" dirty="0" smtClean="0">
                <a:solidFill>
                  <a:srgbClr val="FF750D"/>
                </a:solidFill>
                <a:latin typeface="Century Gothic" panose="020B0502020202020204" pitchFamily="34" charset="0"/>
              </a:rPr>
              <a:t> </a:t>
            </a:r>
            <a:r>
              <a:rPr lang="el-GR" dirty="0" smtClean="0">
                <a:solidFill>
                  <a:srgbClr val="FF750D"/>
                </a:solidFill>
                <a:latin typeface="Century Gothic" panose="020B0502020202020204" pitchFamily="34" charset="0"/>
              </a:rPr>
              <a:t>έντυπα 3.5 ΕΡΓΑΝΗ (2)</a:t>
            </a:r>
            <a:r>
              <a:rPr lang="en-US" dirty="0" smtClean="0">
                <a:solidFill>
                  <a:srgbClr val="FF750D"/>
                </a:solidFill>
                <a:latin typeface="Century Gothic" panose="020B0502020202020204" pitchFamily="34" charset="0"/>
              </a:rPr>
              <a:t> </a:t>
            </a:r>
            <a:r>
              <a:rPr lang="el-GR" dirty="0">
                <a:solidFill>
                  <a:srgbClr val="FF750D"/>
                </a:solidFill>
                <a:latin typeface="Century Gothic" panose="020B0502020202020204" pitchFamily="34" charset="0"/>
              </a:rPr>
              <a:t>(E3.5 έναρξης και  E3.5 λήξης) </a:t>
            </a:r>
          </a:p>
          <a:p>
            <a:endParaRPr lang="el-GR" sz="1400" dirty="0">
              <a:solidFill>
                <a:srgbClr val="000000">
                  <a:lumMod val="75000"/>
                  <a:lumOff val="25000"/>
                </a:srgbClr>
              </a:solidFill>
              <a:latin typeface="Century Gothic" panose="020B0502020202020204" pitchFamily="34" charset="0"/>
            </a:endParaRPr>
          </a:p>
          <a:p>
            <a:endParaRPr lang="el-GR" sz="1400" dirty="0">
              <a:solidFill>
                <a:srgbClr val="000000">
                  <a:lumMod val="75000"/>
                  <a:lumOff val="25000"/>
                </a:srgbClr>
              </a:solidFill>
              <a:latin typeface="Century Gothic" panose="020B0502020202020204" pitchFamily="34" charset="0"/>
            </a:endParaRPr>
          </a:p>
          <a:p>
            <a:pPr lvl="0" algn="ctr" defTabSz="457200">
              <a:spcBef>
                <a:spcPts val="1000"/>
              </a:spcBef>
              <a:buClr>
                <a:srgbClr val="002060"/>
              </a:buClr>
            </a:pPr>
            <a:r>
              <a:rPr lang="el-GR" sz="1600" dirty="0" smtClean="0">
                <a:solidFill>
                  <a:srgbClr val="000000">
                    <a:lumMod val="75000"/>
                    <a:lumOff val="25000"/>
                  </a:srgbClr>
                </a:solidFill>
                <a:latin typeface="Century Gothic" panose="020B0502020202020204" pitchFamily="34" charset="0"/>
              </a:rPr>
              <a:t>Σημείωση</a:t>
            </a:r>
            <a:r>
              <a:rPr lang="en-US" sz="1600" dirty="0" smtClean="0">
                <a:solidFill>
                  <a:srgbClr val="000000">
                    <a:lumMod val="75000"/>
                    <a:lumOff val="25000"/>
                  </a:srgbClr>
                </a:solidFill>
                <a:latin typeface="Century Gothic" panose="020B0502020202020204" pitchFamily="34" charset="0"/>
              </a:rPr>
              <a:t>:</a:t>
            </a:r>
            <a:r>
              <a:rPr lang="el-GR" sz="1600" dirty="0" smtClean="0">
                <a:solidFill>
                  <a:srgbClr val="000000">
                    <a:lumMod val="75000"/>
                    <a:lumOff val="25000"/>
                  </a:srgbClr>
                </a:solidFill>
                <a:latin typeface="Century Gothic" panose="020B0502020202020204" pitchFamily="34" charset="0"/>
              </a:rPr>
              <a:t> Τα </a:t>
            </a:r>
            <a:r>
              <a:rPr lang="el-GR" sz="1600" dirty="0">
                <a:solidFill>
                  <a:srgbClr val="FF750D"/>
                </a:solidFill>
                <a:latin typeface="Century Gothic" panose="020B0502020202020204" pitchFamily="34" charset="0"/>
              </a:rPr>
              <a:t>έντυπα (2</a:t>
            </a:r>
            <a:r>
              <a:rPr lang="el-GR" sz="1600" dirty="0" smtClean="0">
                <a:solidFill>
                  <a:srgbClr val="FF750D"/>
                </a:solidFill>
                <a:latin typeface="Century Gothic" panose="020B0502020202020204" pitchFamily="34" charset="0"/>
              </a:rPr>
              <a:t>)</a:t>
            </a:r>
            <a:r>
              <a:rPr lang="en-US" sz="1600" dirty="0" smtClean="0">
                <a:solidFill>
                  <a:srgbClr val="FF750D"/>
                </a:solidFill>
                <a:latin typeface="Century Gothic" panose="020B0502020202020204" pitchFamily="34" charset="0"/>
              </a:rPr>
              <a:t>*</a:t>
            </a:r>
            <a:r>
              <a:rPr lang="el-GR" sz="1600" dirty="0" smtClean="0">
                <a:solidFill>
                  <a:srgbClr val="FF750D"/>
                </a:solidFill>
                <a:latin typeface="Century Gothic" panose="020B0502020202020204" pitchFamily="34" charset="0"/>
              </a:rPr>
              <a:t> </a:t>
            </a:r>
            <a:r>
              <a:rPr lang="el-GR" sz="1600" dirty="0" smtClean="0">
                <a:solidFill>
                  <a:srgbClr val="000000">
                    <a:lumMod val="75000"/>
                    <a:lumOff val="25000"/>
                  </a:srgbClr>
                </a:solidFill>
                <a:latin typeface="Century Gothic" panose="020B0502020202020204" pitchFamily="34" charset="0"/>
              </a:rPr>
              <a:t>βρίσκονται (για εκτύπωση) στην ιστοσελίδα </a:t>
            </a:r>
            <a:r>
              <a:rPr lang="en-US" sz="1600" dirty="0" smtClean="0">
                <a:solidFill>
                  <a:srgbClr val="FF0000"/>
                </a:solidFill>
                <a:latin typeface="Century Gothic" panose="020B0502020202020204" pitchFamily="34" charset="0"/>
              </a:rPr>
              <a:t>pa.uth.gr</a:t>
            </a:r>
            <a:r>
              <a:rPr lang="el-GR" sz="1600" dirty="0" smtClean="0">
                <a:solidFill>
                  <a:srgbClr val="000000">
                    <a:lumMod val="75000"/>
                    <a:lumOff val="25000"/>
                  </a:srgbClr>
                </a:solidFill>
                <a:latin typeface="Century Gothic" panose="020B0502020202020204" pitchFamily="34" charset="0"/>
              </a:rPr>
              <a:t> ( Μενού «Φοιτητές») </a:t>
            </a:r>
            <a:r>
              <a:rPr lang="en-US" sz="1600" dirty="0" smtClean="0">
                <a:solidFill>
                  <a:srgbClr val="000000">
                    <a:lumMod val="75000"/>
                    <a:lumOff val="25000"/>
                  </a:srgbClr>
                </a:solidFill>
                <a:latin typeface="Century Gothic" panose="020B0502020202020204" pitchFamily="34" charset="0"/>
              </a:rPr>
              <a:t> </a:t>
            </a:r>
            <a:r>
              <a:rPr lang="el-GR" sz="1600" dirty="0" smtClean="0">
                <a:solidFill>
                  <a:srgbClr val="000000">
                    <a:lumMod val="75000"/>
                    <a:lumOff val="25000"/>
                  </a:srgbClr>
                </a:solidFill>
                <a:latin typeface="Century Gothic" panose="020B0502020202020204" pitchFamily="34" charset="0"/>
              </a:rPr>
              <a:t>και είναι ευθύνη σας να τα δώσετε για συμπλήρωση και υπογραφή στον Φορέα σας </a:t>
            </a:r>
            <a:r>
              <a:rPr lang="el-GR" sz="1600" u="sng" dirty="0" smtClean="0">
                <a:solidFill>
                  <a:srgbClr val="000000">
                    <a:lumMod val="75000"/>
                    <a:lumOff val="25000"/>
                  </a:srgbClr>
                </a:solidFill>
                <a:latin typeface="Century Gothic" panose="020B0502020202020204" pitchFamily="34" charset="0"/>
              </a:rPr>
              <a:t>πριν</a:t>
            </a:r>
            <a:r>
              <a:rPr lang="el-GR" sz="1600" dirty="0" smtClean="0">
                <a:solidFill>
                  <a:srgbClr val="000000">
                    <a:lumMod val="75000"/>
                    <a:lumOff val="25000"/>
                  </a:srgbClr>
                </a:solidFill>
                <a:latin typeface="Century Gothic" panose="020B0502020202020204" pitchFamily="34" charset="0"/>
              </a:rPr>
              <a:t> φύγετε από τον Φορέα.</a:t>
            </a:r>
          </a:p>
          <a:p>
            <a:endParaRPr lang="el-GR" dirty="0"/>
          </a:p>
        </p:txBody>
      </p:sp>
      <p:pic>
        <p:nvPicPr>
          <p:cNvPr id="5" name="Εικόνα 4"/>
          <p:cNvPicPr>
            <a:picLocks noChangeAspect="1"/>
          </p:cNvPicPr>
          <p:nvPr/>
        </p:nvPicPr>
        <p:blipFill>
          <a:blip r:embed="rId4"/>
          <a:stretch>
            <a:fillRect/>
          </a:stretch>
        </p:blipFill>
        <p:spPr>
          <a:xfrm>
            <a:off x="66269" y="-66822"/>
            <a:ext cx="9077731" cy="908383"/>
          </a:xfrm>
          <a:prstGeom prst="rect">
            <a:avLst/>
          </a:prstGeom>
        </p:spPr>
      </p:pic>
      <p:sp>
        <p:nvSpPr>
          <p:cNvPr id="10" name="Κάτω βέλος 9"/>
          <p:cNvSpPr/>
          <p:nvPr/>
        </p:nvSpPr>
        <p:spPr>
          <a:xfrm>
            <a:off x="4338366" y="3563942"/>
            <a:ext cx="916230" cy="419040"/>
          </a:xfrm>
          <a:prstGeom prst="downArrow">
            <a:avLst/>
          </a:prstGeom>
          <a:noFill/>
          <a:ln>
            <a:solidFill>
              <a:srgbClr val="FF750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381172600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Title 1"/>
          <p:cNvSpPr txBox="1">
            <a:spLocks/>
          </p:cNvSpPr>
          <p:nvPr/>
        </p:nvSpPr>
        <p:spPr>
          <a:xfrm>
            <a:off x="1444835" y="0"/>
            <a:ext cx="7482545" cy="122164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l-GR" dirty="0" smtClean="0">
                <a:solidFill>
                  <a:srgbClr val="FF750D"/>
                </a:solidFill>
                <a:latin typeface="Century Gothic" panose="020B0502020202020204"/>
              </a:rPr>
              <a:t>ΣΥΧΝΕΣ ΕΡΩΤΗΣΕΙΣ</a:t>
            </a:r>
            <a:endParaRPr kumimoji="0" lang="el-GR" sz="3600" b="0" i="0" u="none" strike="noStrike" kern="1200" cap="none" spc="0" normalizeH="0" baseline="0" noProof="0" dirty="0">
              <a:ln>
                <a:noFill/>
              </a:ln>
              <a:solidFill>
                <a:srgbClr val="FF750D"/>
              </a:solidFill>
              <a:effectLst/>
              <a:uLnTx/>
              <a:uFillTx/>
              <a:latin typeface="Century Gothic" panose="020B0502020202020204"/>
              <a:ea typeface="+mj-ea"/>
              <a:cs typeface="+mj-cs"/>
            </a:endParaRPr>
          </a:p>
        </p:txBody>
      </p:sp>
      <p:sp>
        <p:nvSpPr>
          <p:cNvPr id="9" name="Content Placeholder 2"/>
          <p:cNvSpPr txBox="1">
            <a:spLocks/>
          </p:cNvSpPr>
          <p:nvPr/>
        </p:nvSpPr>
        <p:spPr>
          <a:xfrm>
            <a:off x="1171099" y="667370"/>
            <a:ext cx="7787955" cy="6102226"/>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a:buClr>
                <a:srgbClr val="002060"/>
              </a:buClr>
              <a:buFont typeface="Wingdings" panose="05000000000000000000" pitchFamily="2" charset="2"/>
              <a:buChar char="v"/>
              <a:defRPr/>
            </a:pPr>
            <a:r>
              <a:rPr lang="el-GR" sz="1600" b="1" dirty="0" smtClean="0">
                <a:solidFill>
                  <a:srgbClr val="000000">
                    <a:lumMod val="75000"/>
                    <a:lumOff val="25000"/>
                  </a:srgbClr>
                </a:solidFill>
                <a:latin typeface="Century Gothic" panose="020B0502020202020204"/>
              </a:rPr>
              <a:t>ΑΤΛΑΣ</a:t>
            </a:r>
            <a:r>
              <a:rPr lang="el-GR" sz="1600" dirty="0" smtClean="0">
                <a:solidFill>
                  <a:srgbClr val="000000">
                    <a:lumMod val="75000"/>
                    <a:lumOff val="25000"/>
                  </a:srgbClr>
                </a:solidFill>
                <a:latin typeface="Century Gothic" panose="020B0502020202020204"/>
              </a:rPr>
              <a:t> </a:t>
            </a:r>
            <a:r>
              <a:rPr lang="el-GR" sz="1600" dirty="0" smtClean="0">
                <a:solidFill>
                  <a:srgbClr val="FF0000"/>
                </a:solidFill>
                <a:latin typeface="Century Gothic" panose="020B0502020202020204"/>
              </a:rPr>
              <a:t>(ΔΕΝ το διαχειρίζεται </a:t>
            </a:r>
            <a:r>
              <a:rPr lang="el-GR" sz="1600" dirty="0" smtClean="0">
                <a:solidFill>
                  <a:srgbClr val="000000">
                    <a:lumMod val="75000"/>
                    <a:lumOff val="25000"/>
                  </a:srgbClr>
                </a:solidFill>
                <a:latin typeface="Century Gothic" panose="020B0502020202020204"/>
              </a:rPr>
              <a:t>το Γραφείο Π.Α) </a:t>
            </a:r>
            <a:r>
              <a:rPr lang="en-US" sz="1600" dirty="0" smtClean="0">
                <a:solidFill>
                  <a:srgbClr val="000000">
                    <a:lumMod val="75000"/>
                    <a:lumOff val="25000"/>
                  </a:srgbClr>
                </a:solidFill>
                <a:latin typeface="Century Gothic" panose="020B0502020202020204"/>
              </a:rPr>
              <a:t>a.k.a </a:t>
            </a:r>
            <a:r>
              <a:rPr lang="el-GR" sz="1600" dirty="0" smtClean="0">
                <a:solidFill>
                  <a:srgbClr val="000000">
                    <a:lumMod val="75000"/>
                    <a:lumOff val="25000"/>
                  </a:srgbClr>
                </a:solidFill>
                <a:latin typeface="Century Gothic" panose="020B0502020202020204"/>
              </a:rPr>
              <a:t>  ο Φορέας επικοινωνεί με το Γραφείο Αρωγής Χρηστών ΑΤΛΑ στο τηλέφωνο </a:t>
            </a:r>
            <a:r>
              <a:rPr lang="el-GR" sz="1600" b="1" dirty="0" smtClean="0">
                <a:solidFill>
                  <a:srgbClr val="000000">
                    <a:lumMod val="75000"/>
                    <a:lumOff val="25000"/>
                  </a:srgbClr>
                </a:solidFill>
                <a:latin typeface="Century Gothic" panose="020B0502020202020204"/>
              </a:rPr>
              <a:t>215 215 7860 </a:t>
            </a:r>
            <a:r>
              <a:rPr lang="el-GR" sz="1600" dirty="0" smtClean="0">
                <a:solidFill>
                  <a:srgbClr val="000000">
                    <a:lumMod val="75000"/>
                    <a:lumOff val="25000"/>
                  </a:srgbClr>
                </a:solidFill>
                <a:latin typeface="Century Gothic" panose="020B0502020202020204"/>
              </a:rPr>
              <a:t>.</a:t>
            </a:r>
            <a:r>
              <a:rPr lang="en-US" sz="1600" dirty="0">
                <a:solidFill>
                  <a:srgbClr val="000000">
                    <a:lumMod val="75000"/>
                    <a:lumOff val="25000"/>
                  </a:srgbClr>
                </a:solidFill>
                <a:latin typeface="Century Gothic" panose="020B0502020202020204"/>
              </a:rPr>
              <a:t> </a:t>
            </a:r>
            <a:r>
              <a:rPr lang="en-US" sz="1600" dirty="0" smtClean="0">
                <a:solidFill>
                  <a:srgbClr val="000000">
                    <a:lumMod val="75000"/>
                    <a:lumOff val="25000"/>
                  </a:srgbClr>
                </a:solidFill>
                <a:latin typeface="Century Gothic" panose="020B0502020202020204"/>
              </a:rPr>
              <a:t>Email: </a:t>
            </a:r>
            <a:r>
              <a:rPr lang="en-US" sz="1600" dirty="0" smtClean="0">
                <a:solidFill>
                  <a:srgbClr val="000000">
                    <a:lumMod val="75000"/>
                    <a:lumOff val="25000"/>
                  </a:srgbClr>
                </a:solidFill>
                <a:latin typeface="Century Gothic" panose="020B0502020202020204"/>
                <a:hlinkClick r:id="rId4"/>
              </a:rPr>
              <a:t>helpdesk@atlas.grnet.gr</a:t>
            </a:r>
            <a:r>
              <a:rPr lang="en-US" sz="1600" dirty="0" smtClean="0">
                <a:solidFill>
                  <a:srgbClr val="000000">
                    <a:lumMod val="75000"/>
                    <a:lumOff val="25000"/>
                  </a:srgbClr>
                </a:solidFill>
                <a:latin typeface="Century Gothic" panose="020B0502020202020204"/>
              </a:rPr>
              <a:t> </a:t>
            </a:r>
            <a:r>
              <a:rPr lang="el-GR" sz="1600" dirty="0" smtClean="0">
                <a:solidFill>
                  <a:srgbClr val="000000">
                    <a:lumMod val="75000"/>
                    <a:lumOff val="25000"/>
                  </a:srgbClr>
                </a:solidFill>
                <a:latin typeface="Century Gothic" panose="020B0502020202020204"/>
              </a:rPr>
              <a:t>Ώρες </a:t>
            </a:r>
            <a:r>
              <a:rPr lang="el-GR" sz="1600" dirty="0">
                <a:solidFill>
                  <a:srgbClr val="000000">
                    <a:lumMod val="75000"/>
                    <a:lumOff val="25000"/>
                  </a:srgbClr>
                </a:solidFill>
                <a:latin typeface="Century Gothic" panose="020B0502020202020204"/>
              </a:rPr>
              <a:t>λειτουργίας Δευτέρα με Παρασκευή 09:00 </a:t>
            </a:r>
            <a:r>
              <a:rPr lang="el-GR" sz="1600" dirty="0" err="1">
                <a:solidFill>
                  <a:srgbClr val="000000">
                    <a:lumMod val="75000"/>
                    <a:lumOff val="25000"/>
                  </a:srgbClr>
                </a:solidFill>
                <a:latin typeface="Century Gothic" panose="020B0502020202020204"/>
              </a:rPr>
              <a:t>πμ</a:t>
            </a:r>
            <a:r>
              <a:rPr lang="el-GR" sz="1600" dirty="0">
                <a:solidFill>
                  <a:srgbClr val="000000">
                    <a:lumMod val="75000"/>
                    <a:lumOff val="25000"/>
                  </a:srgbClr>
                </a:solidFill>
                <a:latin typeface="Century Gothic" panose="020B0502020202020204"/>
              </a:rPr>
              <a:t> - 17:00 </a:t>
            </a:r>
            <a:r>
              <a:rPr lang="el-GR" sz="1600" dirty="0" err="1">
                <a:solidFill>
                  <a:srgbClr val="000000">
                    <a:lumMod val="75000"/>
                    <a:lumOff val="25000"/>
                  </a:srgbClr>
                </a:solidFill>
                <a:latin typeface="Century Gothic" panose="020B0502020202020204"/>
              </a:rPr>
              <a:t>μμ</a:t>
            </a:r>
            <a:endParaRPr lang="en-US" sz="1600" dirty="0">
              <a:solidFill>
                <a:srgbClr val="000000">
                  <a:lumMod val="75000"/>
                  <a:lumOff val="25000"/>
                </a:srgbClr>
              </a:solidFill>
              <a:latin typeface="Century Gothic" panose="020B0502020202020204"/>
            </a:endParaRPr>
          </a:p>
          <a:p>
            <a:pPr lvl="0">
              <a:buClr>
                <a:srgbClr val="002060"/>
              </a:buClr>
              <a:buFont typeface="Wingdings" panose="05000000000000000000" pitchFamily="2" charset="2"/>
              <a:buChar char="v"/>
              <a:defRPr/>
            </a:pPr>
            <a:r>
              <a:rPr lang="en-US" sz="1600" dirty="0" smtClean="0">
                <a:solidFill>
                  <a:srgbClr val="000000">
                    <a:lumMod val="75000"/>
                    <a:lumOff val="25000"/>
                  </a:srgbClr>
                </a:solidFill>
                <a:latin typeface="Century Gothic" panose="020B0502020202020204"/>
              </a:rPr>
              <a:t>O </a:t>
            </a:r>
            <a:r>
              <a:rPr lang="el-GR" sz="1600" dirty="0" smtClean="0">
                <a:solidFill>
                  <a:srgbClr val="000000">
                    <a:lumMod val="75000"/>
                    <a:lumOff val="25000"/>
                  </a:srgbClr>
                </a:solidFill>
                <a:latin typeface="Century Gothic" panose="020B0502020202020204"/>
              </a:rPr>
              <a:t>Φορέας </a:t>
            </a:r>
            <a:r>
              <a:rPr lang="el-GR" sz="1600" dirty="0">
                <a:solidFill>
                  <a:srgbClr val="000000">
                    <a:lumMod val="75000"/>
                    <a:lumOff val="25000"/>
                  </a:srgbClr>
                </a:solidFill>
                <a:latin typeface="Century Gothic" panose="020B0502020202020204"/>
              </a:rPr>
              <a:t>Υποδοχής </a:t>
            </a:r>
            <a:r>
              <a:rPr lang="el-GR" sz="1600" b="1" dirty="0">
                <a:solidFill>
                  <a:srgbClr val="000000">
                    <a:lumMod val="75000"/>
                    <a:lumOff val="25000"/>
                  </a:srgbClr>
                </a:solidFill>
                <a:latin typeface="Century Gothic" panose="020B0502020202020204"/>
              </a:rPr>
              <a:t>δεν έχει καμία οικονομική και ασφαλιστική υποχρέωση </a:t>
            </a:r>
            <a:r>
              <a:rPr lang="el-GR" sz="1600" dirty="0" smtClean="0">
                <a:solidFill>
                  <a:srgbClr val="000000">
                    <a:lumMod val="75000"/>
                    <a:lumOff val="25000"/>
                  </a:srgbClr>
                </a:solidFill>
                <a:latin typeface="Century Gothic" panose="020B0502020202020204"/>
              </a:rPr>
              <a:t>απέναντι </a:t>
            </a:r>
            <a:r>
              <a:rPr lang="en-US" sz="1600" dirty="0" smtClean="0">
                <a:solidFill>
                  <a:srgbClr val="000000">
                    <a:lumMod val="75000"/>
                    <a:lumOff val="25000"/>
                  </a:srgbClr>
                </a:solidFill>
                <a:latin typeface="Century Gothic" panose="020B0502020202020204"/>
              </a:rPr>
              <a:t>	</a:t>
            </a:r>
            <a:r>
              <a:rPr lang="el-GR" sz="1600" dirty="0" smtClean="0">
                <a:solidFill>
                  <a:srgbClr val="000000">
                    <a:lumMod val="75000"/>
                    <a:lumOff val="25000"/>
                  </a:srgbClr>
                </a:solidFill>
                <a:latin typeface="Century Gothic" panose="020B0502020202020204"/>
              </a:rPr>
              <a:t>στο/στη </a:t>
            </a:r>
            <a:r>
              <a:rPr lang="el-GR" sz="1600" dirty="0">
                <a:solidFill>
                  <a:srgbClr val="000000">
                    <a:lumMod val="75000"/>
                    <a:lumOff val="25000"/>
                  </a:srgbClr>
                </a:solidFill>
                <a:latin typeface="Century Gothic" panose="020B0502020202020204"/>
              </a:rPr>
              <a:t>φοιτητή/</a:t>
            </a:r>
            <a:r>
              <a:rPr lang="el-GR" sz="1600" dirty="0" err="1">
                <a:solidFill>
                  <a:srgbClr val="000000">
                    <a:lumMod val="75000"/>
                    <a:lumOff val="25000"/>
                  </a:srgbClr>
                </a:solidFill>
                <a:latin typeface="Century Gothic" panose="020B0502020202020204"/>
              </a:rPr>
              <a:t>τρια</a:t>
            </a:r>
            <a:r>
              <a:rPr lang="el-GR" sz="1600" dirty="0">
                <a:solidFill>
                  <a:srgbClr val="000000">
                    <a:lumMod val="75000"/>
                    <a:lumOff val="25000"/>
                  </a:srgbClr>
                </a:solidFill>
                <a:latin typeface="Century Gothic" panose="020B0502020202020204"/>
              </a:rPr>
              <a:t> και δε δημιουργείται καμία σχέση εξαρτημένης εργασίας. </a:t>
            </a:r>
            <a:r>
              <a:rPr lang="en-US" sz="1600" dirty="0" smtClean="0">
                <a:solidFill>
                  <a:srgbClr val="000000">
                    <a:lumMod val="75000"/>
                    <a:lumOff val="25000"/>
                  </a:srgbClr>
                </a:solidFill>
                <a:latin typeface="Century Gothic" panose="020B0502020202020204"/>
              </a:rPr>
              <a:t>	</a:t>
            </a:r>
            <a:r>
              <a:rPr lang="el-GR" sz="1600" dirty="0" smtClean="0">
                <a:solidFill>
                  <a:srgbClr val="000000">
                    <a:lumMod val="75000"/>
                    <a:lumOff val="25000"/>
                  </a:srgbClr>
                </a:solidFill>
                <a:latin typeface="Century Gothic" panose="020B0502020202020204"/>
              </a:rPr>
              <a:t>Επίσης</a:t>
            </a:r>
            <a:r>
              <a:rPr lang="el-GR" sz="1600" dirty="0">
                <a:solidFill>
                  <a:srgbClr val="000000">
                    <a:lumMod val="75000"/>
                    <a:lumOff val="25000"/>
                  </a:srgbClr>
                </a:solidFill>
                <a:latin typeface="Century Gothic" panose="020B0502020202020204"/>
              </a:rPr>
              <a:t>, δεν απαιτείται από το Φορέα Υποδοχής η δήλωση του/της φοιτητή/</a:t>
            </a:r>
            <a:r>
              <a:rPr lang="el-GR" sz="1600" dirty="0" err="1">
                <a:solidFill>
                  <a:srgbClr val="000000">
                    <a:lumMod val="75000"/>
                    <a:lumOff val="25000"/>
                  </a:srgbClr>
                </a:solidFill>
                <a:latin typeface="Century Gothic" panose="020B0502020202020204"/>
              </a:rPr>
              <a:t>τριας</a:t>
            </a:r>
            <a:r>
              <a:rPr lang="el-GR" sz="1600" dirty="0">
                <a:solidFill>
                  <a:srgbClr val="000000">
                    <a:lumMod val="75000"/>
                    <a:lumOff val="25000"/>
                  </a:srgbClr>
                </a:solidFill>
                <a:latin typeface="Century Gothic" panose="020B0502020202020204"/>
              </a:rPr>
              <a:t> στο </a:t>
            </a:r>
            <a:r>
              <a:rPr lang="en-US" sz="1600" dirty="0" smtClean="0">
                <a:solidFill>
                  <a:srgbClr val="000000">
                    <a:lumMod val="75000"/>
                    <a:lumOff val="25000"/>
                  </a:srgbClr>
                </a:solidFill>
                <a:latin typeface="Century Gothic" panose="020B0502020202020204"/>
              </a:rPr>
              <a:t>	</a:t>
            </a:r>
            <a:r>
              <a:rPr lang="el-GR" sz="1600" dirty="0" smtClean="0">
                <a:solidFill>
                  <a:srgbClr val="000000">
                    <a:lumMod val="75000"/>
                    <a:lumOff val="25000"/>
                  </a:srgbClr>
                </a:solidFill>
                <a:latin typeface="Century Gothic" panose="020B0502020202020204"/>
              </a:rPr>
              <a:t>ΕΦΚΑ </a:t>
            </a:r>
            <a:r>
              <a:rPr lang="el-GR" sz="1600" dirty="0">
                <a:solidFill>
                  <a:srgbClr val="000000">
                    <a:lumMod val="75000"/>
                    <a:lumOff val="25000"/>
                  </a:srgbClr>
                </a:solidFill>
                <a:latin typeface="Century Gothic" panose="020B0502020202020204"/>
              </a:rPr>
              <a:t>(πρώην ΙΚΑ) </a:t>
            </a:r>
            <a:r>
              <a:rPr lang="el-GR" sz="1600" b="1" dirty="0">
                <a:solidFill>
                  <a:srgbClr val="000000">
                    <a:lumMod val="75000"/>
                    <a:lumOff val="25000"/>
                  </a:srgbClr>
                </a:solidFill>
                <a:latin typeface="Century Gothic" panose="020B0502020202020204"/>
              </a:rPr>
              <a:t>παρά μόνο στο σύστημα </a:t>
            </a:r>
            <a:r>
              <a:rPr lang="el-GR" sz="1600" b="1" dirty="0" smtClean="0">
                <a:solidFill>
                  <a:srgbClr val="000000">
                    <a:lumMod val="75000"/>
                    <a:lumOff val="25000"/>
                  </a:srgbClr>
                </a:solidFill>
                <a:latin typeface="Century Gothic" panose="020B0502020202020204"/>
              </a:rPr>
              <a:t>ΕΡΓΑΝΗ</a:t>
            </a:r>
            <a:r>
              <a:rPr lang="el-GR" sz="1600" dirty="0" smtClean="0">
                <a:solidFill>
                  <a:srgbClr val="000000">
                    <a:lumMod val="75000"/>
                    <a:lumOff val="25000"/>
                  </a:srgbClr>
                </a:solidFill>
                <a:latin typeface="Century Gothic" panose="020B0502020202020204"/>
              </a:rPr>
              <a:t>.</a:t>
            </a:r>
            <a:r>
              <a:rPr lang="en-US" sz="1600" dirty="0">
                <a:solidFill>
                  <a:srgbClr val="000000">
                    <a:lumMod val="75000"/>
                    <a:lumOff val="25000"/>
                  </a:srgbClr>
                </a:solidFill>
                <a:latin typeface="Century Gothic" panose="020B0502020202020204"/>
              </a:rPr>
              <a:t> </a:t>
            </a:r>
            <a:r>
              <a:rPr lang="el-GR" sz="1600" dirty="0" smtClean="0">
                <a:solidFill>
                  <a:srgbClr val="000000">
                    <a:lumMod val="75000"/>
                    <a:lumOff val="25000"/>
                  </a:srgbClr>
                </a:solidFill>
                <a:latin typeface="Century Gothic" panose="020B0502020202020204"/>
              </a:rPr>
              <a:t>Σημείωση</a:t>
            </a:r>
            <a:r>
              <a:rPr lang="en-US" sz="1600" dirty="0" smtClean="0">
                <a:solidFill>
                  <a:srgbClr val="000000">
                    <a:lumMod val="75000"/>
                    <a:lumOff val="25000"/>
                  </a:srgbClr>
                </a:solidFill>
                <a:latin typeface="Century Gothic" panose="020B0502020202020204"/>
              </a:rPr>
              <a:t>: </a:t>
            </a:r>
            <a:r>
              <a:rPr lang="el-GR" sz="1600" dirty="0" smtClean="0">
                <a:solidFill>
                  <a:srgbClr val="000000">
                    <a:lumMod val="75000"/>
                    <a:lumOff val="25000"/>
                  </a:srgbClr>
                </a:solidFill>
                <a:latin typeface="Century Gothic" panose="020B0502020202020204"/>
              </a:rPr>
              <a:t>Πληροφορίες υπάρχουν αναρτημένες στην ιστοσελίδα</a:t>
            </a:r>
            <a:r>
              <a:rPr lang="en-US" sz="1600" dirty="0" smtClean="0">
                <a:solidFill>
                  <a:srgbClr val="000000">
                    <a:lumMod val="75000"/>
                    <a:lumOff val="25000"/>
                  </a:srgbClr>
                </a:solidFill>
                <a:latin typeface="Century Gothic" panose="020B0502020202020204"/>
              </a:rPr>
              <a:t>:</a:t>
            </a:r>
            <a:r>
              <a:rPr lang="el-GR" sz="1600" dirty="0" smtClean="0">
                <a:solidFill>
                  <a:srgbClr val="000000">
                    <a:lumMod val="75000"/>
                    <a:lumOff val="25000"/>
                  </a:srgbClr>
                </a:solidFill>
                <a:latin typeface="Century Gothic" panose="020B0502020202020204"/>
              </a:rPr>
              <a:t> ΜΕΝΟΥ-ΦΟΡΕΙΣ</a:t>
            </a:r>
            <a:endParaRPr lang="el-GR" sz="1600" dirty="0">
              <a:solidFill>
                <a:srgbClr val="000000">
                  <a:lumMod val="75000"/>
                  <a:lumOff val="25000"/>
                </a:srgbClr>
              </a:solidFill>
              <a:latin typeface="Century Gothic" panose="020B0502020202020204"/>
            </a:endParaRPr>
          </a:p>
          <a:p>
            <a:pPr marR="0" lvl="0" algn="l" defTabSz="457200" rtl="0" eaLnBrk="1" fontAlgn="auto" latinLnBrk="0" hangingPunct="1">
              <a:lnSpc>
                <a:spcPct val="100000"/>
              </a:lnSpc>
              <a:spcBef>
                <a:spcPts val="1000"/>
              </a:spcBef>
              <a:spcAft>
                <a:spcPts val="0"/>
              </a:spcAft>
              <a:buClr>
                <a:srgbClr val="002060"/>
              </a:buClr>
              <a:buSzTx/>
              <a:buFont typeface="Wingdings" panose="05000000000000000000" pitchFamily="2" charset="2"/>
              <a:buChar char="v"/>
              <a:tabLst/>
              <a:defRPr/>
            </a:pPr>
            <a:r>
              <a:rPr lang="el-GR" sz="1600" b="1" dirty="0" smtClean="0">
                <a:solidFill>
                  <a:srgbClr val="000000">
                    <a:lumMod val="75000"/>
                    <a:lumOff val="25000"/>
                  </a:srgbClr>
                </a:solidFill>
                <a:latin typeface="Century Gothic" panose="020B0502020202020204"/>
              </a:rPr>
              <a:t>ΑΚΥΡΩΣΗ </a:t>
            </a:r>
            <a:r>
              <a:rPr lang="el-GR" sz="1600" dirty="0" smtClean="0">
                <a:solidFill>
                  <a:srgbClr val="000000">
                    <a:lumMod val="75000"/>
                    <a:lumOff val="25000"/>
                  </a:srgbClr>
                </a:solidFill>
                <a:latin typeface="Century Gothic" panose="020B0502020202020204"/>
              </a:rPr>
              <a:t>  </a:t>
            </a:r>
            <a:r>
              <a:rPr lang="el-GR" sz="1600" dirty="0">
                <a:solidFill>
                  <a:srgbClr val="000000">
                    <a:lumMod val="75000"/>
                    <a:lumOff val="25000"/>
                  </a:srgbClr>
                </a:solidFill>
                <a:latin typeface="Century Gothic" panose="020B0502020202020204"/>
              </a:rPr>
              <a:t>ΠΡΑΚΤΙΚΗΣ ΑΣΚΗΣΗΣ (</a:t>
            </a:r>
            <a:r>
              <a:rPr lang="en-US" sz="1600" dirty="0" err="1">
                <a:solidFill>
                  <a:srgbClr val="FF0000"/>
                </a:solidFill>
                <a:latin typeface="Century Gothic" panose="020B0502020202020204"/>
              </a:rPr>
              <a:t>sos</a:t>
            </a:r>
            <a:r>
              <a:rPr lang="en-US" sz="1600" dirty="0">
                <a:solidFill>
                  <a:srgbClr val="000000">
                    <a:lumMod val="75000"/>
                    <a:lumOff val="25000"/>
                  </a:srgbClr>
                </a:solidFill>
                <a:latin typeface="Century Gothic" panose="020B0502020202020204"/>
              </a:rPr>
              <a:t> </a:t>
            </a:r>
            <a:r>
              <a:rPr lang="el-GR" sz="1600" dirty="0">
                <a:solidFill>
                  <a:srgbClr val="FF0000"/>
                </a:solidFill>
                <a:latin typeface="Century Gothic" panose="020B0502020202020204"/>
              </a:rPr>
              <a:t>_</a:t>
            </a:r>
            <a:r>
              <a:rPr lang="el-GR" sz="1600" b="1" dirty="0" smtClean="0">
                <a:solidFill>
                  <a:srgbClr val="FF0000"/>
                </a:solidFill>
                <a:latin typeface="Century Gothic" panose="020B0502020202020204"/>
              </a:rPr>
              <a:t>πριν </a:t>
            </a:r>
            <a:r>
              <a:rPr lang="en-US" sz="1600" b="1" dirty="0" smtClean="0">
                <a:solidFill>
                  <a:srgbClr val="000000">
                    <a:lumMod val="75000"/>
                    <a:lumOff val="25000"/>
                  </a:srgbClr>
                </a:solidFill>
                <a:latin typeface="Century Gothic" panose="020B0502020202020204"/>
              </a:rPr>
              <a:t>:</a:t>
            </a:r>
            <a:r>
              <a:rPr lang="el-GR" sz="1600" dirty="0" smtClean="0">
                <a:solidFill>
                  <a:srgbClr val="000000">
                    <a:lumMod val="75000"/>
                    <a:lumOff val="25000"/>
                  </a:srgbClr>
                </a:solidFill>
                <a:latin typeface="Century Gothic" panose="020B0502020202020204"/>
              </a:rPr>
              <a:t>υπογραφούν</a:t>
            </a:r>
            <a:r>
              <a:rPr lang="en-US" sz="1600" dirty="0" smtClean="0">
                <a:solidFill>
                  <a:srgbClr val="000000">
                    <a:lumMod val="75000"/>
                    <a:lumOff val="25000"/>
                  </a:srgbClr>
                </a:solidFill>
                <a:latin typeface="Century Gothic" panose="020B0502020202020204"/>
              </a:rPr>
              <a:t> </a:t>
            </a:r>
            <a:r>
              <a:rPr lang="el-GR" sz="1600" dirty="0" smtClean="0">
                <a:solidFill>
                  <a:srgbClr val="000000">
                    <a:lumMod val="75000"/>
                    <a:lumOff val="25000"/>
                  </a:srgbClr>
                </a:solidFill>
                <a:latin typeface="Century Gothic" panose="020B0502020202020204"/>
              </a:rPr>
              <a:t>και από τους 4 τα αντίτυπα</a:t>
            </a:r>
            <a:r>
              <a:rPr lang="en-US" sz="1600" dirty="0" smtClean="0">
                <a:solidFill>
                  <a:srgbClr val="000000">
                    <a:lumMod val="75000"/>
                    <a:lumOff val="25000"/>
                  </a:srgbClr>
                </a:solidFill>
                <a:latin typeface="Century Gothic" panose="020B0502020202020204"/>
              </a:rPr>
              <a:t> </a:t>
            </a:r>
            <a:r>
              <a:rPr lang="el-GR" sz="1600" dirty="0" smtClean="0">
                <a:solidFill>
                  <a:srgbClr val="000000">
                    <a:lumMod val="75000"/>
                    <a:lumOff val="25000"/>
                  </a:srgbClr>
                </a:solidFill>
                <a:latin typeface="Century Gothic" panose="020B0502020202020204"/>
              </a:rPr>
              <a:t>&amp; αναρτηθεί το έντυπο 3.5 έναρξης στο ΕΡΓΑΝΗ)</a:t>
            </a:r>
          </a:p>
          <a:p>
            <a:pPr marR="0" lvl="0" algn="l" defTabSz="457200" rtl="0" eaLnBrk="1" fontAlgn="auto" latinLnBrk="0" hangingPunct="1">
              <a:lnSpc>
                <a:spcPct val="100000"/>
              </a:lnSpc>
              <a:spcBef>
                <a:spcPts val="1000"/>
              </a:spcBef>
              <a:spcAft>
                <a:spcPts val="0"/>
              </a:spcAft>
              <a:buClr>
                <a:srgbClr val="002060"/>
              </a:buClr>
              <a:buSzTx/>
              <a:buFont typeface="Wingdings" panose="05000000000000000000" pitchFamily="2" charset="2"/>
              <a:buChar char="v"/>
              <a:tabLst/>
              <a:defRPr/>
            </a:pPr>
            <a:r>
              <a:rPr lang="el-GR" sz="1600" b="1" dirty="0" smtClean="0">
                <a:solidFill>
                  <a:srgbClr val="000000">
                    <a:lumMod val="75000"/>
                    <a:lumOff val="25000"/>
                  </a:srgbClr>
                </a:solidFill>
                <a:latin typeface="Century Gothic" panose="020B0502020202020204"/>
              </a:rPr>
              <a:t>ΕΠΙΔΟΜΑΤΑ</a:t>
            </a:r>
            <a:r>
              <a:rPr lang="el-GR" sz="1600" dirty="0" smtClean="0">
                <a:solidFill>
                  <a:srgbClr val="000000">
                    <a:lumMod val="75000"/>
                    <a:lumOff val="25000"/>
                  </a:srgbClr>
                </a:solidFill>
                <a:latin typeface="Century Gothic" panose="020B0502020202020204"/>
              </a:rPr>
              <a:t> (ΔΙΑΚΟΠΗ)</a:t>
            </a:r>
          </a:p>
          <a:p>
            <a:pPr marR="0" lvl="0" algn="l" defTabSz="457200" rtl="0" eaLnBrk="1" fontAlgn="auto" latinLnBrk="0" hangingPunct="1">
              <a:lnSpc>
                <a:spcPct val="100000"/>
              </a:lnSpc>
              <a:spcBef>
                <a:spcPts val="1000"/>
              </a:spcBef>
              <a:spcAft>
                <a:spcPts val="0"/>
              </a:spcAft>
              <a:buClr>
                <a:srgbClr val="002060"/>
              </a:buClr>
              <a:buSzTx/>
              <a:buFont typeface="Wingdings" panose="05000000000000000000" pitchFamily="2" charset="2"/>
              <a:buChar char="v"/>
              <a:tabLst/>
              <a:defRPr/>
            </a:pPr>
            <a:r>
              <a:rPr lang="el-GR" sz="1600" b="1" dirty="0" smtClean="0">
                <a:solidFill>
                  <a:srgbClr val="000000">
                    <a:lumMod val="75000"/>
                    <a:lumOff val="25000"/>
                  </a:srgbClr>
                </a:solidFill>
                <a:latin typeface="Century Gothic" panose="020B0502020202020204"/>
              </a:rPr>
              <a:t>ΩΡΑΡΙΟ </a:t>
            </a:r>
            <a:r>
              <a:rPr lang="el-GR" sz="1600" dirty="0" smtClean="0">
                <a:solidFill>
                  <a:srgbClr val="000000">
                    <a:lumMod val="75000"/>
                    <a:lumOff val="25000"/>
                  </a:srgbClr>
                </a:solidFill>
                <a:latin typeface="Century Gothic" panose="020B0502020202020204"/>
              </a:rPr>
              <a:t>( 6 ΕΩΣ 8)</a:t>
            </a:r>
          </a:p>
          <a:p>
            <a:pPr marR="0" lvl="0" algn="l" defTabSz="457200" rtl="0" eaLnBrk="1" fontAlgn="auto" latinLnBrk="0" hangingPunct="1">
              <a:lnSpc>
                <a:spcPct val="100000"/>
              </a:lnSpc>
              <a:spcBef>
                <a:spcPts val="1000"/>
              </a:spcBef>
              <a:spcAft>
                <a:spcPts val="0"/>
              </a:spcAft>
              <a:buClr>
                <a:srgbClr val="002060"/>
              </a:buClr>
              <a:buSzTx/>
              <a:buFont typeface="Wingdings" panose="05000000000000000000" pitchFamily="2" charset="2"/>
              <a:buChar char="v"/>
              <a:tabLst/>
              <a:defRPr/>
            </a:pPr>
            <a:r>
              <a:rPr lang="el-GR" sz="1600" b="1" dirty="0" smtClean="0">
                <a:solidFill>
                  <a:srgbClr val="000000">
                    <a:lumMod val="75000"/>
                    <a:lumOff val="25000"/>
                  </a:srgbClr>
                </a:solidFill>
                <a:latin typeface="Century Gothic" panose="020B0502020202020204"/>
              </a:rPr>
              <a:t>ΕΞΟΔΑ </a:t>
            </a:r>
            <a:r>
              <a:rPr lang="el-GR" sz="1600" b="1" dirty="0">
                <a:solidFill>
                  <a:srgbClr val="000000">
                    <a:lumMod val="75000"/>
                    <a:lumOff val="25000"/>
                  </a:srgbClr>
                </a:solidFill>
                <a:latin typeface="Century Gothic" panose="020B0502020202020204"/>
              </a:rPr>
              <a:t>ΤΑΧΥΜΕΤΑΦΟΡΩΝ </a:t>
            </a:r>
            <a:r>
              <a:rPr lang="el-GR" sz="1600" dirty="0">
                <a:solidFill>
                  <a:srgbClr val="000000">
                    <a:lumMod val="75000"/>
                    <a:lumOff val="25000"/>
                  </a:srgbClr>
                </a:solidFill>
                <a:latin typeface="Century Gothic" panose="020B0502020202020204"/>
              </a:rPr>
              <a:t>(επιβάρυνση του φοιτητή)</a:t>
            </a:r>
          </a:p>
          <a:p>
            <a:pPr>
              <a:buClr>
                <a:srgbClr val="002060"/>
              </a:buClr>
              <a:buFont typeface="Wingdings" panose="05000000000000000000" pitchFamily="2" charset="2"/>
              <a:buChar char="v"/>
              <a:defRPr/>
            </a:pPr>
            <a:r>
              <a:rPr lang="el-GR" sz="1600" b="1" dirty="0" smtClean="0">
                <a:solidFill>
                  <a:srgbClr val="000000">
                    <a:lumMod val="75000"/>
                    <a:lumOff val="25000"/>
                  </a:srgbClr>
                </a:solidFill>
                <a:latin typeface="Century Gothic" panose="020B0502020202020204"/>
              </a:rPr>
              <a:t>ΠΛΗΡΩΜΗ</a:t>
            </a:r>
            <a:r>
              <a:rPr lang="el-GR" sz="1600" dirty="0" smtClean="0">
                <a:solidFill>
                  <a:srgbClr val="000000">
                    <a:lumMod val="75000"/>
                    <a:lumOff val="25000"/>
                  </a:srgbClr>
                </a:solidFill>
                <a:latin typeface="Century Gothic" panose="020B0502020202020204"/>
              </a:rPr>
              <a:t>_ΤΡΑΠΕΖΕΣ </a:t>
            </a:r>
            <a:r>
              <a:rPr lang="el-GR" sz="1600" dirty="0">
                <a:solidFill>
                  <a:srgbClr val="000000">
                    <a:lumMod val="75000"/>
                    <a:lumOff val="25000"/>
                  </a:srgbClr>
                </a:solidFill>
                <a:latin typeface="Century Gothic" panose="020B0502020202020204"/>
              </a:rPr>
              <a:t>_ΕΝΕΡΓΟΙ </a:t>
            </a:r>
            <a:r>
              <a:rPr lang="el-GR" sz="1600" dirty="0" smtClean="0">
                <a:solidFill>
                  <a:srgbClr val="000000">
                    <a:lumMod val="75000"/>
                    <a:lumOff val="25000"/>
                  </a:srgbClr>
                </a:solidFill>
                <a:latin typeface="Century Gothic" panose="020B0502020202020204"/>
              </a:rPr>
              <a:t>ΛΟΓΑΡΙΑΣΜΟΙ </a:t>
            </a:r>
          </a:p>
          <a:p>
            <a:pPr lvl="0">
              <a:buClr>
                <a:srgbClr val="002060"/>
              </a:buClr>
              <a:buFont typeface="Wingdings" panose="05000000000000000000" pitchFamily="2" charset="2"/>
              <a:buChar char="v"/>
              <a:defRPr/>
            </a:pPr>
            <a:r>
              <a:rPr lang="el-GR" sz="1600" b="1" dirty="0">
                <a:solidFill>
                  <a:srgbClr val="000000">
                    <a:lumMod val="75000"/>
                    <a:lumOff val="25000"/>
                  </a:srgbClr>
                </a:solidFill>
                <a:latin typeface="Century Gothic" panose="020B0502020202020204"/>
              </a:rPr>
              <a:t>ΣΥΝΕΠΕΙΑ</a:t>
            </a:r>
            <a:r>
              <a:rPr lang="el-GR" sz="1600" dirty="0">
                <a:solidFill>
                  <a:srgbClr val="000000">
                    <a:lumMod val="75000"/>
                    <a:lumOff val="25000"/>
                  </a:srgbClr>
                </a:solidFill>
                <a:latin typeface="Century Gothic" panose="020B0502020202020204"/>
              </a:rPr>
              <a:t> ΣΤΗΝ </a:t>
            </a:r>
            <a:r>
              <a:rPr lang="el-GR" sz="1600" dirty="0" smtClean="0">
                <a:solidFill>
                  <a:srgbClr val="000000">
                    <a:lumMod val="75000"/>
                    <a:lumOff val="25000"/>
                  </a:srgbClr>
                </a:solidFill>
                <a:latin typeface="Century Gothic" panose="020B0502020202020204"/>
              </a:rPr>
              <a:t>ΑΠΟΣΤΟΛΗ ΔΙΚΑΙΟΛΟΓΗΤΙΚΩΝ ΚΑΙ ΣΤΙΣ ΗΛΕΚΤΡΟΝΙΚΕΣ ΦΟΡΜΕΣ - ΣΤΑΔΙΑ </a:t>
            </a:r>
            <a:r>
              <a:rPr lang="el-GR" sz="1600" dirty="0">
                <a:solidFill>
                  <a:srgbClr val="000000">
                    <a:lumMod val="75000"/>
                    <a:lumOff val="25000"/>
                  </a:srgbClr>
                </a:solidFill>
                <a:latin typeface="Century Gothic" panose="020B0502020202020204"/>
              </a:rPr>
              <a:t>1-11 </a:t>
            </a:r>
            <a:r>
              <a:rPr lang="en-US" sz="1600" dirty="0" smtClean="0">
                <a:solidFill>
                  <a:srgbClr val="FF0000"/>
                </a:solidFill>
                <a:latin typeface="Century Gothic" panose="020B0502020202020204"/>
              </a:rPr>
              <a:t>(</a:t>
            </a:r>
            <a:r>
              <a:rPr lang="el-GR" sz="1600" dirty="0" smtClean="0">
                <a:solidFill>
                  <a:srgbClr val="FF0000"/>
                </a:solidFill>
                <a:latin typeface="Century Gothic" panose="020B0502020202020204"/>
              </a:rPr>
              <a:t>τσεκάρω </a:t>
            </a:r>
            <a:r>
              <a:rPr lang="en-US" sz="1600" dirty="0" smtClean="0">
                <a:solidFill>
                  <a:srgbClr val="FF0000"/>
                </a:solidFill>
                <a:latin typeface="Century Gothic" panose="020B0502020202020204"/>
              </a:rPr>
              <a:t>email</a:t>
            </a:r>
            <a:r>
              <a:rPr lang="el-GR" sz="1600" dirty="0" smtClean="0">
                <a:solidFill>
                  <a:srgbClr val="FF0000"/>
                </a:solidFill>
                <a:latin typeface="Century Gothic" panose="020B0502020202020204"/>
              </a:rPr>
              <a:t> μου τακτικά )</a:t>
            </a:r>
            <a:endParaRPr lang="en-US" sz="1600" dirty="0" smtClean="0">
              <a:solidFill>
                <a:srgbClr val="FF0000"/>
              </a:solidFill>
              <a:latin typeface="Century Gothic" panose="020B0502020202020204"/>
            </a:endParaRPr>
          </a:p>
          <a:p>
            <a:pPr marL="0" lvl="0" indent="0">
              <a:buClr>
                <a:srgbClr val="002060"/>
              </a:buClr>
              <a:buNone/>
              <a:defRPr/>
            </a:pPr>
            <a:endParaRPr lang="en-US" sz="1600" dirty="0" smtClean="0">
              <a:solidFill>
                <a:srgbClr val="000000">
                  <a:lumMod val="75000"/>
                  <a:lumOff val="25000"/>
                </a:srgbClr>
              </a:solidFill>
              <a:latin typeface="Century Gothic" panose="020B0502020202020204"/>
            </a:endParaRPr>
          </a:p>
          <a:p>
            <a:pPr marL="0" lvl="0" indent="0">
              <a:buClr>
                <a:srgbClr val="002060"/>
              </a:buClr>
              <a:buNone/>
              <a:defRPr/>
            </a:pPr>
            <a:endParaRPr lang="el-GR" sz="1400" dirty="0">
              <a:solidFill>
                <a:srgbClr val="000000">
                  <a:lumMod val="75000"/>
                  <a:lumOff val="25000"/>
                </a:srgbClr>
              </a:solidFill>
              <a:latin typeface="Century Gothic" panose="020B0502020202020204"/>
            </a:endParaRPr>
          </a:p>
          <a:p>
            <a:pPr marL="0" lvl="0" indent="0">
              <a:buClr>
                <a:srgbClr val="002060"/>
              </a:buClr>
              <a:buNone/>
              <a:defRPr/>
            </a:pPr>
            <a:endParaRPr lang="el-GR" sz="1400" dirty="0">
              <a:solidFill>
                <a:srgbClr val="000000">
                  <a:lumMod val="75000"/>
                  <a:lumOff val="25000"/>
                </a:srgbClr>
              </a:solidFill>
              <a:latin typeface="Century Gothic" panose="020B0502020202020204"/>
            </a:endParaRPr>
          </a:p>
          <a:p>
            <a:pPr marR="0" lvl="0" algn="l" defTabSz="457200" rtl="0" eaLnBrk="1" fontAlgn="auto" latinLnBrk="0" hangingPunct="1">
              <a:lnSpc>
                <a:spcPct val="100000"/>
              </a:lnSpc>
              <a:spcBef>
                <a:spcPts val="1000"/>
              </a:spcBef>
              <a:spcAft>
                <a:spcPts val="0"/>
              </a:spcAft>
              <a:buClr>
                <a:srgbClr val="002060"/>
              </a:buClr>
              <a:buSzTx/>
              <a:buFont typeface="Wingdings" panose="05000000000000000000" pitchFamily="2" charset="2"/>
              <a:buChar char="v"/>
              <a:tabLst/>
              <a:defRPr/>
            </a:pPr>
            <a:endParaRPr lang="el-GR" sz="1400" dirty="0">
              <a:solidFill>
                <a:srgbClr val="000000">
                  <a:lumMod val="75000"/>
                  <a:lumOff val="25000"/>
                </a:srgbClr>
              </a:solidFill>
              <a:latin typeface="Century Gothic" panose="020B0502020202020204"/>
            </a:endParaRPr>
          </a:p>
          <a:p>
            <a:pPr marL="0" marR="0" lvl="0" indent="0" algn="l" defTabSz="457200" rtl="0" eaLnBrk="1" fontAlgn="auto" latinLnBrk="0" hangingPunct="1">
              <a:lnSpc>
                <a:spcPct val="100000"/>
              </a:lnSpc>
              <a:spcBef>
                <a:spcPts val="1000"/>
              </a:spcBef>
              <a:spcAft>
                <a:spcPts val="0"/>
              </a:spcAft>
              <a:buClr>
                <a:srgbClr val="002060"/>
              </a:buClr>
              <a:buSzTx/>
              <a:buNone/>
              <a:tabLst/>
              <a:defRPr/>
            </a:pPr>
            <a:endParaRPr lang="el-GR" sz="1400" dirty="0">
              <a:solidFill>
                <a:srgbClr val="000000">
                  <a:lumMod val="75000"/>
                  <a:lumOff val="25000"/>
                </a:srgbClr>
              </a:solidFill>
              <a:latin typeface="Century Gothic" panose="020B0502020202020204"/>
            </a:endParaRPr>
          </a:p>
          <a:p>
            <a:pPr lvl="0">
              <a:buClr>
                <a:srgbClr val="002060"/>
              </a:buClr>
              <a:buFont typeface="Wingdings" panose="05000000000000000000" pitchFamily="2" charset="2"/>
              <a:buChar char="v"/>
              <a:defRPr/>
            </a:pPr>
            <a:endParaRPr lang="el-GR" sz="1400" dirty="0" smtClean="0">
              <a:solidFill>
                <a:srgbClr val="000000">
                  <a:lumMod val="75000"/>
                  <a:lumOff val="25000"/>
                </a:srgbClr>
              </a:solidFill>
              <a:latin typeface="Century Gothic" panose="020B0502020202020204"/>
            </a:endParaRPr>
          </a:p>
          <a:p>
            <a:pPr marR="0" lvl="0" algn="l" defTabSz="457200" rtl="0" eaLnBrk="1" fontAlgn="auto" latinLnBrk="0" hangingPunct="1">
              <a:lnSpc>
                <a:spcPct val="100000"/>
              </a:lnSpc>
              <a:spcBef>
                <a:spcPts val="1000"/>
              </a:spcBef>
              <a:spcAft>
                <a:spcPts val="0"/>
              </a:spcAft>
              <a:buClr>
                <a:srgbClr val="002060"/>
              </a:buClr>
              <a:buSzTx/>
              <a:buFont typeface="Wingdings" panose="05000000000000000000" pitchFamily="2" charset="2"/>
              <a:buChar char="v"/>
              <a:tabLst/>
              <a:defRPr/>
            </a:pPr>
            <a:endParaRPr lang="el-GR" sz="1400" dirty="0" smtClean="0">
              <a:solidFill>
                <a:srgbClr val="000000">
                  <a:lumMod val="75000"/>
                  <a:lumOff val="25000"/>
                </a:srgbClr>
              </a:solidFill>
              <a:latin typeface="Century Gothic" panose="020B0502020202020204"/>
            </a:endParaRPr>
          </a:p>
          <a:p>
            <a:pPr marL="0" marR="0" lvl="0" indent="0" algn="l" defTabSz="457200" rtl="0" eaLnBrk="1" fontAlgn="auto" latinLnBrk="0" hangingPunct="1">
              <a:lnSpc>
                <a:spcPct val="100000"/>
              </a:lnSpc>
              <a:spcBef>
                <a:spcPts val="1000"/>
              </a:spcBef>
              <a:spcAft>
                <a:spcPts val="0"/>
              </a:spcAft>
              <a:buClr>
                <a:srgbClr val="002060"/>
              </a:buClr>
              <a:buSzTx/>
              <a:buNone/>
              <a:tabLst/>
              <a:defRPr/>
            </a:pPr>
            <a:endParaRPr lang="el-GR" sz="1400" dirty="0">
              <a:solidFill>
                <a:srgbClr val="000000">
                  <a:lumMod val="75000"/>
                  <a:lumOff val="25000"/>
                </a:srgbClr>
              </a:solidFill>
              <a:latin typeface="Century Gothic" panose="020B0502020202020204"/>
            </a:endParaRPr>
          </a:p>
          <a:p>
            <a:pPr marL="0" marR="0" lvl="0" indent="0" algn="l" defTabSz="457200" rtl="0" eaLnBrk="1" fontAlgn="auto" latinLnBrk="0" hangingPunct="1">
              <a:lnSpc>
                <a:spcPct val="100000"/>
              </a:lnSpc>
              <a:spcBef>
                <a:spcPts val="1000"/>
              </a:spcBef>
              <a:spcAft>
                <a:spcPts val="0"/>
              </a:spcAft>
              <a:buClr>
                <a:srgbClr val="002060"/>
              </a:buClr>
              <a:buSzTx/>
              <a:buNone/>
              <a:tabLst/>
              <a:defRPr/>
            </a:pPr>
            <a:endParaRPr lang="el-GR" sz="1400" dirty="0">
              <a:solidFill>
                <a:srgbClr val="000000">
                  <a:lumMod val="75000"/>
                  <a:lumOff val="25000"/>
                </a:srgbClr>
              </a:solidFill>
              <a:latin typeface="Century Gothic" panose="020B0502020202020204"/>
            </a:endParaRPr>
          </a:p>
          <a:p>
            <a:pPr marR="0" lvl="0" algn="l" defTabSz="457200" rtl="0" eaLnBrk="1" fontAlgn="auto" latinLnBrk="0" hangingPunct="1">
              <a:lnSpc>
                <a:spcPct val="100000"/>
              </a:lnSpc>
              <a:spcBef>
                <a:spcPts val="1000"/>
              </a:spcBef>
              <a:spcAft>
                <a:spcPts val="0"/>
              </a:spcAft>
              <a:buClr>
                <a:srgbClr val="002060"/>
              </a:buClr>
              <a:buSzTx/>
              <a:buFont typeface="Wingdings" panose="05000000000000000000" pitchFamily="2" charset="2"/>
              <a:buChar char="v"/>
              <a:tabLst/>
              <a:defRPr/>
            </a:pPr>
            <a:endParaRPr lang="el-GR" sz="1400" dirty="0">
              <a:solidFill>
                <a:srgbClr val="000000">
                  <a:lumMod val="75000"/>
                  <a:lumOff val="25000"/>
                </a:srgbClr>
              </a:solidFill>
              <a:latin typeface="Century Gothic" panose="020B0502020202020204"/>
            </a:endParaRPr>
          </a:p>
          <a:p>
            <a:pPr marL="0" marR="0" lvl="0" indent="0" algn="l" defTabSz="457200" rtl="0" eaLnBrk="1" fontAlgn="auto" latinLnBrk="0" hangingPunct="1">
              <a:lnSpc>
                <a:spcPct val="100000"/>
              </a:lnSpc>
              <a:spcBef>
                <a:spcPts val="1000"/>
              </a:spcBef>
              <a:spcAft>
                <a:spcPts val="0"/>
              </a:spcAft>
              <a:buClr>
                <a:srgbClr val="002060"/>
              </a:buClr>
              <a:buSzTx/>
              <a:buNone/>
              <a:tabLst/>
              <a:defRPr/>
            </a:pPr>
            <a:r>
              <a:rPr lang="el-GR" sz="1400" dirty="0">
                <a:solidFill>
                  <a:srgbClr val="000000">
                    <a:lumMod val="75000"/>
                    <a:lumOff val="25000"/>
                  </a:srgbClr>
                </a:solidFill>
                <a:latin typeface="Century Gothic" panose="020B0502020202020204"/>
              </a:rPr>
              <a:t>                                 </a:t>
            </a:r>
          </a:p>
        </p:txBody>
      </p:sp>
    </p:spTree>
    <p:extLst>
      <p:ext uri="{BB962C8B-B14F-4D97-AF65-F5344CB8AC3E}">
        <p14:creationId xmlns:p14="http://schemas.microsoft.com/office/powerpoint/2010/main" val="366396183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1444835" y="0"/>
            <a:ext cx="7482545" cy="122164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l-GR" dirty="0" smtClean="0">
                <a:solidFill>
                  <a:srgbClr val="FF750D"/>
                </a:solidFill>
                <a:latin typeface="Century Gothic" panose="020B0502020202020204"/>
              </a:rPr>
              <a:t>ΣΥΧΝΕΣ ΕΡΩΤΗΣΕΙΣ</a:t>
            </a:r>
            <a:endParaRPr kumimoji="0" lang="el-GR" sz="3600" b="0" i="0" u="none" strike="noStrike" kern="1200" cap="none" spc="0" normalizeH="0" baseline="0" noProof="0" dirty="0">
              <a:ln>
                <a:noFill/>
              </a:ln>
              <a:solidFill>
                <a:srgbClr val="FF750D"/>
              </a:solidFill>
              <a:effectLst/>
              <a:uLnTx/>
              <a:uFillTx/>
              <a:latin typeface="Century Gothic" panose="020B0502020202020204"/>
              <a:ea typeface="+mj-ea"/>
              <a:cs typeface="+mj-cs"/>
            </a:endParaRPr>
          </a:p>
        </p:txBody>
      </p:sp>
      <p:sp>
        <p:nvSpPr>
          <p:cNvPr id="9" name="Content Placeholder 2"/>
          <p:cNvSpPr txBox="1">
            <a:spLocks/>
          </p:cNvSpPr>
          <p:nvPr/>
        </p:nvSpPr>
        <p:spPr>
          <a:xfrm>
            <a:off x="1517900" y="1443835"/>
            <a:ext cx="7940659" cy="6102226"/>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R="0" lvl="0" algn="l" defTabSz="457200" rtl="0" eaLnBrk="1" fontAlgn="auto" latinLnBrk="0" hangingPunct="1">
              <a:lnSpc>
                <a:spcPct val="100000"/>
              </a:lnSpc>
              <a:spcBef>
                <a:spcPts val="1000"/>
              </a:spcBef>
              <a:spcAft>
                <a:spcPts val="0"/>
              </a:spcAft>
              <a:buClr>
                <a:srgbClr val="002060"/>
              </a:buClr>
              <a:buSzTx/>
              <a:buFont typeface="Wingdings" panose="05000000000000000000" pitchFamily="2" charset="2"/>
              <a:buChar char="v"/>
              <a:tabLst/>
              <a:defRPr/>
            </a:pPr>
            <a:endParaRPr lang="el-GR" sz="1400" dirty="0">
              <a:solidFill>
                <a:srgbClr val="000000">
                  <a:lumMod val="75000"/>
                  <a:lumOff val="25000"/>
                </a:srgbClr>
              </a:solidFill>
              <a:latin typeface="Century Gothic" panose="020B0502020202020204"/>
            </a:endParaRPr>
          </a:p>
          <a:p>
            <a:pPr lvl="0">
              <a:buClr>
                <a:srgbClr val="002060"/>
              </a:buClr>
              <a:buFont typeface="Wingdings" panose="05000000000000000000" pitchFamily="2" charset="2"/>
              <a:buChar char="v"/>
              <a:defRPr/>
            </a:pPr>
            <a:endParaRPr lang="el-GR" sz="1400" dirty="0" smtClean="0">
              <a:solidFill>
                <a:srgbClr val="000000">
                  <a:lumMod val="75000"/>
                  <a:lumOff val="25000"/>
                </a:srgbClr>
              </a:solidFill>
              <a:latin typeface="Century Gothic" panose="020B0502020202020204"/>
            </a:endParaRPr>
          </a:p>
          <a:p>
            <a:pPr marR="0" lvl="0" algn="l" defTabSz="457200" rtl="0" eaLnBrk="1" fontAlgn="auto" latinLnBrk="0" hangingPunct="1">
              <a:lnSpc>
                <a:spcPct val="100000"/>
              </a:lnSpc>
              <a:spcBef>
                <a:spcPts val="1000"/>
              </a:spcBef>
              <a:spcAft>
                <a:spcPts val="0"/>
              </a:spcAft>
              <a:buClr>
                <a:srgbClr val="002060"/>
              </a:buClr>
              <a:buSzTx/>
              <a:buFont typeface="Wingdings" panose="05000000000000000000" pitchFamily="2" charset="2"/>
              <a:buChar char="v"/>
              <a:tabLst/>
              <a:defRPr/>
            </a:pPr>
            <a:endParaRPr lang="el-GR" sz="1400" dirty="0" smtClean="0">
              <a:solidFill>
                <a:srgbClr val="000000">
                  <a:lumMod val="75000"/>
                  <a:lumOff val="25000"/>
                </a:srgbClr>
              </a:solidFill>
              <a:latin typeface="Century Gothic" panose="020B0502020202020204"/>
            </a:endParaRPr>
          </a:p>
          <a:p>
            <a:pPr marL="0" marR="0" lvl="0" indent="0" algn="l" defTabSz="457200" rtl="0" eaLnBrk="1" fontAlgn="auto" latinLnBrk="0" hangingPunct="1">
              <a:lnSpc>
                <a:spcPct val="100000"/>
              </a:lnSpc>
              <a:spcBef>
                <a:spcPts val="1000"/>
              </a:spcBef>
              <a:spcAft>
                <a:spcPts val="0"/>
              </a:spcAft>
              <a:buClr>
                <a:srgbClr val="002060"/>
              </a:buClr>
              <a:buSzTx/>
              <a:buNone/>
              <a:tabLst/>
              <a:defRPr/>
            </a:pPr>
            <a:endParaRPr lang="el-GR" sz="1400" dirty="0">
              <a:solidFill>
                <a:srgbClr val="000000">
                  <a:lumMod val="75000"/>
                  <a:lumOff val="25000"/>
                </a:srgbClr>
              </a:solidFill>
              <a:latin typeface="Century Gothic" panose="020B0502020202020204"/>
            </a:endParaRPr>
          </a:p>
          <a:p>
            <a:pPr marL="0" marR="0" lvl="0" indent="0" algn="l" defTabSz="457200" rtl="0" eaLnBrk="1" fontAlgn="auto" latinLnBrk="0" hangingPunct="1">
              <a:lnSpc>
                <a:spcPct val="100000"/>
              </a:lnSpc>
              <a:spcBef>
                <a:spcPts val="1000"/>
              </a:spcBef>
              <a:spcAft>
                <a:spcPts val="0"/>
              </a:spcAft>
              <a:buClr>
                <a:srgbClr val="002060"/>
              </a:buClr>
              <a:buSzTx/>
              <a:buNone/>
              <a:tabLst/>
              <a:defRPr/>
            </a:pPr>
            <a:endParaRPr lang="el-GR" sz="1400" dirty="0">
              <a:solidFill>
                <a:srgbClr val="000000">
                  <a:lumMod val="75000"/>
                  <a:lumOff val="25000"/>
                </a:srgbClr>
              </a:solidFill>
              <a:latin typeface="Century Gothic" panose="020B0502020202020204"/>
            </a:endParaRPr>
          </a:p>
          <a:p>
            <a:pPr marR="0" lvl="0" algn="l" defTabSz="457200" rtl="0" eaLnBrk="1" fontAlgn="auto" latinLnBrk="0" hangingPunct="1">
              <a:lnSpc>
                <a:spcPct val="100000"/>
              </a:lnSpc>
              <a:spcBef>
                <a:spcPts val="1000"/>
              </a:spcBef>
              <a:spcAft>
                <a:spcPts val="0"/>
              </a:spcAft>
              <a:buClr>
                <a:srgbClr val="002060"/>
              </a:buClr>
              <a:buSzTx/>
              <a:buFont typeface="Wingdings" panose="05000000000000000000" pitchFamily="2" charset="2"/>
              <a:buChar char="v"/>
              <a:tabLst/>
              <a:defRPr/>
            </a:pPr>
            <a:endParaRPr lang="el-GR" sz="1400" dirty="0">
              <a:solidFill>
                <a:srgbClr val="000000">
                  <a:lumMod val="75000"/>
                  <a:lumOff val="25000"/>
                </a:srgbClr>
              </a:solidFill>
              <a:latin typeface="Century Gothic" panose="020B0502020202020204"/>
            </a:endParaRPr>
          </a:p>
          <a:p>
            <a:pPr marL="0" marR="0" lvl="0" indent="0" algn="l" defTabSz="457200" rtl="0" eaLnBrk="1" fontAlgn="auto" latinLnBrk="0" hangingPunct="1">
              <a:lnSpc>
                <a:spcPct val="100000"/>
              </a:lnSpc>
              <a:spcBef>
                <a:spcPts val="1000"/>
              </a:spcBef>
              <a:spcAft>
                <a:spcPts val="0"/>
              </a:spcAft>
              <a:buClr>
                <a:srgbClr val="002060"/>
              </a:buClr>
              <a:buSzTx/>
              <a:buNone/>
              <a:tabLst/>
              <a:defRPr/>
            </a:pPr>
            <a:r>
              <a:rPr lang="el-GR" sz="1400" dirty="0">
                <a:solidFill>
                  <a:srgbClr val="000000">
                    <a:lumMod val="75000"/>
                    <a:lumOff val="25000"/>
                  </a:srgbClr>
                </a:solidFill>
                <a:latin typeface="Century Gothic" panose="020B0502020202020204"/>
              </a:rPr>
              <a:t>                                 </a:t>
            </a:r>
          </a:p>
        </p:txBody>
      </p:sp>
      <p:sp>
        <p:nvSpPr>
          <p:cNvPr id="2" name="TextBox 1"/>
          <p:cNvSpPr txBox="1"/>
          <p:nvPr/>
        </p:nvSpPr>
        <p:spPr>
          <a:xfrm>
            <a:off x="1518148" y="833015"/>
            <a:ext cx="7635250" cy="5262979"/>
          </a:xfrm>
          <a:prstGeom prst="rect">
            <a:avLst/>
          </a:prstGeom>
          <a:noFill/>
        </p:spPr>
        <p:txBody>
          <a:bodyPr wrap="square" rtlCol="0">
            <a:spAutoFit/>
          </a:bodyPr>
          <a:lstStyle/>
          <a:p>
            <a:r>
              <a:rPr lang="el-GR" sz="1600" b="1" dirty="0">
                <a:solidFill>
                  <a:srgbClr val="000000">
                    <a:lumMod val="75000"/>
                    <a:lumOff val="25000"/>
                  </a:srgbClr>
                </a:solidFill>
                <a:latin typeface="Century Gothic" panose="020B0502020202020204" pitchFamily="34" charset="0"/>
              </a:rPr>
              <a:t>Ο ΦΟΡΕΑΣ ΥΠΟΔΟΧΗΣ ΠΡΕΠΕΙ ΕΞΑΡΧΗΣ </a:t>
            </a:r>
            <a:r>
              <a:rPr lang="el-GR" sz="1600" b="1" dirty="0" smtClean="0">
                <a:solidFill>
                  <a:srgbClr val="000000">
                    <a:lumMod val="75000"/>
                    <a:lumOff val="25000"/>
                  </a:srgbClr>
                </a:solidFill>
                <a:latin typeface="Century Gothic" panose="020B0502020202020204" pitchFamily="34" charset="0"/>
              </a:rPr>
              <a:t>ΝΑ ΕΝΗΜΕΡΩΘΕΙ:</a:t>
            </a:r>
          </a:p>
          <a:p>
            <a:endParaRPr lang="el-GR" sz="1600" dirty="0">
              <a:solidFill>
                <a:srgbClr val="000000">
                  <a:lumMod val="75000"/>
                  <a:lumOff val="25000"/>
                </a:srgbClr>
              </a:solidFill>
              <a:latin typeface="Century Gothic" panose="020B0502020202020204" pitchFamily="34" charset="0"/>
            </a:endParaRPr>
          </a:p>
          <a:p>
            <a:r>
              <a:rPr lang="el-GR" sz="1600" dirty="0">
                <a:solidFill>
                  <a:srgbClr val="000000">
                    <a:lumMod val="75000"/>
                    <a:lumOff val="25000"/>
                  </a:srgbClr>
                </a:solidFill>
                <a:latin typeface="Century Gothic" panose="020B0502020202020204" pitchFamily="34" charset="0"/>
              </a:rPr>
              <a:t>Α) </a:t>
            </a:r>
            <a:r>
              <a:rPr lang="el-GR" sz="1600" dirty="0" smtClean="0">
                <a:solidFill>
                  <a:srgbClr val="000000">
                    <a:lumMod val="75000"/>
                    <a:lumOff val="25000"/>
                  </a:srgbClr>
                </a:solidFill>
                <a:latin typeface="Century Gothic" panose="020B0502020202020204" pitchFamily="34" charset="0"/>
              </a:rPr>
              <a:t>Δεν </a:t>
            </a:r>
            <a:r>
              <a:rPr lang="el-GR" sz="1600" dirty="0">
                <a:solidFill>
                  <a:srgbClr val="000000">
                    <a:lumMod val="75000"/>
                    <a:lumOff val="25000"/>
                  </a:srgbClr>
                </a:solidFill>
                <a:latin typeface="Century Gothic" panose="020B0502020202020204" pitchFamily="34" charset="0"/>
              </a:rPr>
              <a:t>έχει καμία οικονομική και ασφαλιστική υποχρέωση απέναντι στο/στη φοιτητή/</a:t>
            </a:r>
            <a:r>
              <a:rPr lang="el-GR" sz="1600" dirty="0" err="1">
                <a:solidFill>
                  <a:srgbClr val="000000">
                    <a:lumMod val="75000"/>
                    <a:lumOff val="25000"/>
                  </a:srgbClr>
                </a:solidFill>
                <a:latin typeface="Century Gothic" panose="020B0502020202020204" pitchFamily="34" charset="0"/>
              </a:rPr>
              <a:t>τρια</a:t>
            </a:r>
            <a:r>
              <a:rPr lang="el-GR" sz="1600" dirty="0">
                <a:solidFill>
                  <a:srgbClr val="000000">
                    <a:lumMod val="75000"/>
                    <a:lumOff val="25000"/>
                  </a:srgbClr>
                </a:solidFill>
                <a:latin typeface="Century Gothic" panose="020B0502020202020204" pitchFamily="34" charset="0"/>
              </a:rPr>
              <a:t> και δε δημιουργείται καμία σχέση εξαρτημένης εργασίας</a:t>
            </a:r>
            <a:r>
              <a:rPr lang="el-GR" sz="1600" dirty="0" smtClean="0">
                <a:solidFill>
                  <a:srgbClr val="000000">
                    <a:lumMod val="75000"/>
                    <a:lumOff val="25000"/>
                  </a:srgbClr>
                </a:solidFill>
                <a:latin typeface="Century Gothic" panose="020B0502020202020204" pitchFamily="34" charset="0"/>
              </a:rPr>
              <a:t>.</a:t>
            </a:r>
          </a:p>
          <a:p>
            <a:r>
              <a:rPr lang="el-GR" sz="1600" dirty="0" smtClean="0">
                <a:solidFill>
                  <a:srgbClr val="000000">
                    <a:lumMod val="75000"/>
                    <a:lumOff val="25000"/>
                  </a:srgbClr>
                </a:solidFill>
                <a:latin typeface="Century Gothic" panose="020B0502020202020204" pitchFamily="34" charset="0"/>
              </a:rPr>
              <a:t> </a:t>
            </a:r>
            <a:r>
              <a:rPr lang="el-GR" sz="1600" dirty="0">
                <a:solidFill>
                  <a:srgbClr val="000000">
                    <a:lumMod val="75000"/>
                    <a:lumOff val="25000"/>
                  </a:srgbClr>
                </a:solidFill>
                <a:latin typeface="Century Gothic" panose="020B0502020202020204" pitchFamily="34" charset="0"/>
              </a:rPr>
              <a:t>Επίσης, δεν απαιτείται από το Φορέα Υποδοχής η δήλωση του/της φοιτητή/</a:t>
            </a:r>
            <a:r>
              <a:rPr lang="el-GR" sz="1600" dirty="0" err="1">
                <a:solidFill>
                  <a:srgbClr val="000000">
                    <a:lumMod val="75000"/>
                    <a:lumOff val="25000"/>
                  </a:srgbClr>
                </a:solidFill>
                <a:latin typeface="Century Gothic" panose="020B0502020202020204" pitchFamily="34" charset="0"/>
              </a:rPr>
              <a:t>τριας</a:t>
            </a:r>
            <a:r>
              <a:rPr lang="el-GR" sz="1600" dirty="0">
                <a:solidFill>
                  <a:srgbClr val="000000">
                    <a:lumMod val="75000"/>
                    <a:lumOff val="25000"/>
                  </a:srgbClr>
                </a:solidFill>
                <a:latin typeface="Century Gothic" panose="020B0502020202020204" pitchFamily="34" charset="0"/>
              </a:rPr>
              <a:t> στο ΕΦΚΑ (πρώην ΙΚΑ) </a:t>
            </a:r>
            <a:r>
              <a:rPr lang="el-GR" sz="1600" dirty="0">
                <a:solidFill>
                  <a:srgbClr val="FF0000"/>
                </a:solidFill>
                <a:latin typeface="Century Gothic" panose="020B0502020202020204" pitchFamily="34" charset="0"/>
              </a:rPr>
              <a:t>παρά μόνο στο σύστημα ΕΡΓΑΝΗ </a:t>
            </a:r>
            <a:endParaRPr lang="el-GR" sz="1600" dirty="0" smtClean="0">
              <a:solidFill>
                <a:srgbClr val="FF0000"/>
              </a:solidFill>
              <a:latin typeface="Century Gothic" panose="020B0502020202020204" pitchFamily="34" charset="0"/>
            </a:endParaRPr>
          </a:p>
          <a:p>
            <a:r>
              <a:rPr lang="el-GR" sz="1600" dirty="0" smtClean="0">
                <a:solidFill>
                  <a:srgbClr val="000000">
                    <a:lumMod val="75000"/>
                    <a:lumOff val="25000"/>
                  </a:srgbClr>
                </a:solidFill>
                <a:latin typeface="Century Gothic" panose="020B0502020202020204" pitchFamily="34" charset="0"/>
              </a:rPr>
              <a:t>( </a:t>
            </a:r>
            <a:r>
              <a:rPr lang="el-GR" sz="1600" dirty="0">
                <a:solidFill>
                  <a:srgbClr val="000000">
                    <a:lumMod val="75000"/>
                    <a:lumOff val="25000"/>
                  </a:srgbClr>
                </a:solidFill>
                <a:latin typeface="Century Gothic" panose="020B0502020202020204" pitchFamily="34" charset="0"/>
              </a:rPr>
              <a:t>έντυπο έναρξης 3.5 και έντυπό λήξης 3.5) </a:t>
            </a:r>
          </a:p>
          <a:p>
            <a:endParaRPr lang="el-GR" sz="1600" dirty="0">
              <a:solidFill>
                <a:srgbClr val="000000">
                  <a:lumMod val="75000"/>
                  <a:lumOff val="25000"/>
                </a:srgbClr>
              </a:solidFill>
              <a:latin typeface="Century Gothic" panose="020B0502020202020204" pitchFamily="34" charset="0"/>
            </a:endParaRPr>
          </a:p>
          <a:p>
            <a:r>
              <a:rPr lang="el-GR" sz="1600" dirty="0">
                <a:solidFill>
                  <a:srgbClr val="000000">
                    <a:lumMod val="75000"/>
                    <a:lumOff val="25000"/>
                  </a:srgbClr>
                </a:solidFill>
                <a:latin typeface="Century Gothic" panose="020B0502020202020204" pitchFamily="34" charset="0"/>
              </a:rPr>
              <a:t>B)Οφείλει </a:t>
            </a:r>
            <a:r>
              <a:rPr lang="el-GR" sz="1600" dirty="0" smtClean="0">
                <a:solidFill>
                  <a:srgbClr val="000000">
                    <a:lumMod val="75000"/>
                    <a:lumOff val="25000"/>
                  </a:srgbClr>
                </a:solidFill>
                <a:latin typeface="Century Gothic" panose="020B0502020202020204" pitchFamily="34" charset="0"/>
              </a:rPr>
              <a:t>να </a:t>
            </a:r>
            <a:r>
              <a:rPr lang="el-GR" sz="1600" dirty="0">
                <a:solidFill>
                  <a:srgbClr val="000000">
                    <a:lumMod val="75000"/>
                    <a:lumOff val="25000"/>
                  </a:srgbClr>
                </a:solidFill>
                <a:latin typeface="Century Gothic" panose="020B0502020202020204" pitchFamily="34" charset="0"/>
              </a:rPr>
              <a:t>κάνει </a:t>
            </a:r>
            <a:r>
              <a:rPr lang="el-GR" sz="1600" dirty="0" smtClean="0">
                <a:solidFill>
                  <a:srgbClr val="000000">
                    <a:lumMod val="75000"/>
                    <a:lumOff val="25000"/>
                  </a:srgbClr>
                </a:solidFill>
                <a:latin typeface="Century Gothic" panose="020B0502020202020204" pitchFamily="34" charset="0"/>
              </a:rPr>
              <a:t>εγγραφή στον ΑΤΛΑ </a:t>
            </a:r>
            <a:r>
              <a:rPr lang="el-GR" sz="1600" dirty="0">
                <a:solidFill>
                  <a:srgbClr val="000000">
                    <a:lumMod val="75000"/>
                    <a:lumOff val="25000"/>
                  </a:srgbClr>
                </a:solidFill>
                <a:latin typeface="Century Gothic" panose="020B0502020202020204" pitchFamily="34" charset="0"/>
              </a:rPr>
              <a:t>ως Φορέας  Υποδοχής </a:t>
            </a:r>
            <a:r>
              <a:rPr lang="el-GR" sz="1600" dirty="0" smtClean="0">
                <a:solidFill>
                  <a:srgbClr val="000000">
                    <a:lumMod val="75000"/>
                    <a:lumOff val="25000"/>
                  </a:srgbClr>
                </a:solidFill>
                <a:latin typeface="Century Gothic" panose="020B0502020202020204" pitchFamily="34" charset="0"/>
              </a:rPr>
              <a:t>( εάν δεν είναι ήδη εγγεγραμμένος) σύμφωνα </a:t>
            </a:r>
            <a:r>
              <a:rPr lang="el-GR" sz="1600" dirty="0">
                <a:solidFill>
                  <a:srgbClr val="000000">
                    <a:lumMod val="75000"/>
                    <a:lumOff val="25000"/>
                  </a:srgbClr>
                </a:solidFill>
                <a:latin typeface="Century Gothic" panose="020B0502020202020204" pitchFamily="34" charset="0"/>
              </a:rPr>
              <a:t>με τις οδηγίες που δίνονται στην ιστοσελίδα  (</a:t>
            </a:r>
            <a:r>
              <a:rPr lang="el-GR" sz="1600" dirty="0">
                <a:solidFill>
                  <a:srgbClr val="000000">
                    <a:lumMod val="75000"/>
                    <a:lumOff val="25000"/>
                  </a:srgbClr>
                </a:solidFill>
                <a:latin typeface="Century Gothic" panose="020B0502020202020204" pitchFamily="34" charset="0"/>
                <a:hlinkClick r:id="rId3"/>
              </a:rPr>
              <a:t>http://atlas.grnet.gr</a:t>
            </a:r>
            <a:r>
              <a:rPr lang="el-GR" sz="1600" dirty="0" smtClean="0">
                <a:solidFill>
                  <a:srgbClr val="000000">
                    <a:lumMod val="75000"/>
                    <a:lumOff val="25000"/>
                  </a:srgbClr>
                </a:solidFill>
                <a:latin typeface="Century Gothic" panose="020B0502020202020204" pitchFamily="34" charset="0"/>
              </a:rPr>
              <a:t>) και με την ολοκλήρωση της εγγραφής του θα μπορεί </a:t>
            </a:r>
            <a:r>
              <a:rPr lang="el-GR" sz="1600" dirty="0">
                <a:solidFill>
                  <a:srgbClr val="000000">
                    <a:lumMod val="75000"/>
                    <a:lumOff val="25000"/>
                  </a:srgbClr>
                </a:solidFill>
                <a:latin typeface="Century Gothic" panose="020B0502020202020204" pitchFamily="34" charset="0"/>
              </a:rPr>
              <a:t>να </a:t>
            </a:r>
            <a:r>
              <a:rPr lang="el-GR" sz="1600" dirty="0" smtClean="0">
                <a:solidFill>
                  <a:srgbClr val="000000">
                    <a:lumMod val="75000"/>
                    <a:lumOff val="25000"/>
                  </a:srgbClr>
                </a:solidFill>
                <a:latin typeface="Century Gothic" panose="020B0502020202020204" pitchFamily="34" charset="0"/>
              </a:rPr>
              <a:t>κάνει </a:t>
            </a:r>
            <a:r>
              <a:rPr lang="el-GR" sz="1600" dirty="0">
                <a:solidFill>
                  <a:srgbClr val="000000">
                    <a:lumMod val="75000"/>
                    <a:lumOff val="25000"/>
                  </a:srgbClr>
                </a:solidFill>
                <a:latin typeface="Century Gothic" panose="020B0502020202020204" pitchFamily="34" charset="0"/>
              </a:rPr>
              <a:t>είσοδο στο σύστημα κάθε φορά που θα το </a:t>
            </a:r>
            <a:r>
              <a:rPr lang="el-GR" sz="1600" dirty="0" smtClean="0">
                <a:solidFill>
                  <a:srgbClr val="000000">
                    <a:lumMod val="75000"/>
                    <a:lumOff val="25000"/>
                  </a:srgbClr>
                </a:solidFill>
                <a:latin typeface="Century Gothic" panose="020B0502020202020204" pitchFamily="34" charset="0"/>
              </a:rPr>
              <a:t>επιθυμεί </a:t>
            </a:r>
            <a:r>
              <a:rPr lang="el-GR" sz="1600" dirty="0">
                <a:solidFill>
                  <a:srgbClr val="000000">
                    <a:lumMod val="75000"/>
                    <a:lumOff val="25000"/>
                  </a:srgbClr>
                </a:solidFill>
                <a:latin typeface="Century Gothic" panose="020B0502020202020204" pitchFamily="34" charset="0"/>
              </a:rPr>
              <a:t>και να </a:t>
            </a:r>
            <a:r>
              <a:rPr lang="el-GR" sz="1600" dirty="0" smtClean="0">
                <a:solidFill>
                  <a:srgbClr val="000000">
                    <a:lumMod val="75000"/>
                    <a:lumOff val="25000"/>
                  </a:srgbClr>
                </a:solidFill>
                <a:latin typeface="Century Gothic" panose="020B0502020202020204" pitchFamily="34" charset="0"/>
              </a:rPr>
              <a:t>προσφέρει θέσεις </a:t>
            </a:r>
            <a:r>
              <a:rPr lang="el-GR" sz="1600" dirty="0">
                <a:solidFill>
                  <a:srgbClr val="000000">
                    <a:lumMod val="75000"/>
                    <a:lumOff val="25000"/>
                  </a:srgbClr>
                </a:solidFill>
                <a:latin typeface="Century Gothic" panose="020B0502020202020204" pitchFamily="34" charset="0"/>
              </a:rPr>
              <a:t>Πρακτικής Άσκησης</a:t>
            </a:r>
            <a:r>
              <a:rPr lang="el-GR" sz="1600" dirty="0" smtClean="0">
                <a:solidFill>
                  <a:srgbClr val="000000">
                    <a:lumMod val="75000"/>
                    <a:lumOff val="25000"/>
                  </a:srgbClr>
                </a:solidFill>
                <a:latin typeface="Century Gothic" panose="020B0502020202020204" pitchFamily="34" charset="0"/>
              </a:rPr>
              <a:t>.</a:t>
            </a:r>
            <a:r>
              <a:rPr lang="en-US" sz="1600" dirty="0" smtClean="0">
                <a:solidFill>
                  <a:srgbClr val="000000">
                    <a:lumMod val="75000"/>
                    <a:lumOff val="25000"/>
                  </a:srgbClr>
                </a:solidFill>
                <a:latin typeface="Century Gothic" panose="020B0502020202020204" pitchFamily="34" charset="0"/>
              </a:rPr>
              <a:t> </a:t>
            </a:r>
            <a:endParaRPr lang="el-GR" sz="1600" dirty="0" smtClean="0">
              <a:solidFill>
                <a:srgbClr val="000000">
                  <a:lumMod val="75000"/>
                  <a:lumOff val="25000"/>
                </a:srgbClr>
              </a:solidFill>
              <a:latin typeface="Century Gothic" panose="020B0502020202020204" pitchFamily="34" charset="0"/>
            </a:endParaRPr>
          </a:p>
          <a:p>
            <a:r>
              <a:rPr lang="el-GR" sz="1600" dirty="0" smtClean="0">
                <a:solidFill>
                  <a:srgbClr val="5B9DFF"/>
                </a:solidFill>
                <a:latin typeface="Century Gothic" panose="020B0502020202020204" pitchFamily="34" charset="0"/>
              </a:rPr>
              <a:t>Την</a:t>
            </a:r>
            <a:r>
              <a:rPr lang="el-GR" sz="1600" b="1" dirty="0" smtClean="0">
                <a:solidFill>
                  <a:srgbClr val="5B9DFF"/>
                </a:solidFill>
                <a:latin typeface="Century Gothic" panose="020B0502020202020204" pitchFamily="34" charset="0"/>
              </a:rPr>
              <a:t> αντιστοίχιση  </a:t>
            </a:r>
            <a:r>
              <a:rPr lang="el-GR" sz="1600" dirty="0" smtClean="0">
                <a:solidFill>
                  <a:srgbClr val="5B9DFF"/>
                </a:solidFill>
                <a:latin typeface="Century Gothic" panose="020B0502020202020204" pitchFamily="34" charset="0"/>
              </a:rPr>
              <a:t>στον ΑΤΛΑ μεταξύ  Φορέα και φοιτητή/</a:t>
            </a:r>
            <a:r>
              <a:rPr lang="el-GR" sz="1600" dirty="0" err="1" smtClean="0">
                <a:solidFill>
                  <a:srgbClr val="5B9DFF"/>
                </a:solidFill>
                <a:latin typeface="Century Gothic" panose="020B0502020202020204" pitchFamily="34" charset="0"/>
              </a:rPr>
              <a:t>τρια</a:t>
            </a:r>
            <a:r>
              <a:rPr lang="el-GR" sz="1600" dirty="0" smtClean="0">
                <a:solidFill>
                  <a:srgbClr val="5B9DFF"/>
                </a:solidFill>
                <a:latin typeface="Century Gothic" panose="020B0502020202020204" pitchFamily="34" charset="0"/>
              </a:rPr>
              <a:t> αναλαμβάνει και κάνει το Γραφείο Πρακτικής Άσκησης</a:t>
            </a:r>
            <a:r>
              <a:rPr lang="el-GR" sz="1600" dirty="0" smtClean="0">
                <a:solidFill>
                  <a:srgbClr val="000000">
                    <a:lumMod val="75000"/>
                    <a:lumOff val="25000"/>
                  </a:srgbClr>
                </a:solidFill>
                <a:latin typeface="Century Gothic" panose="020B0502020202020204" pitchFamily="34" charset="0"/>
              </a:rPr>
              <a:t>.</a:t>
            </a:r>
          </a:p>
          <a:p>
            <a:endParaRPr lang="el-GR" sz="1600" dirty="0" smtClean="0">
              <a:solidFill>
                <a:srgbClr val="000000">
                  <a:lumMod val="75000"/>
                  <a:lumOff val="25000"/>
                </a:srgbClr>
              </a:solidFill>
              <a:latin typeface="Century Gothic" panose="020B0502020202020204" pitchFamily="34" charset="0"/>
            </a:endParaRPr>
          </a:p>
          <a:p>
            <a:r>
              <a:rPr lang="el-GR" sz="1600" dirty="0" smtClean="0">
                <a:solidFill>
                  <a:srgbClr val="000000">
                    <a:lumMod val="75000"/>
                    <a:lumOff val="25000"/>
                  </a:srgbClr>
                </a:solidFill>
                <a:latin typeface="Century Gothic" panose="020B0502020202020204" pitchFamily="34" charset="0"/>
              </a:rPr>
              <a:t>Η «σειρά» είναι= α)δημοσίευση θέσης από Φορέα στον ΑΤΛΑ β)μετά ηλεκτρονική υποβολή από τον φοιτητή/</a:t>
            </a:r>
            <a:r>
              <a:rPr lang="el-GR" sz="1600" dirty="0" err="1" smtClean="0">
                <a:solidFill>
                  <a:srgbClr val="000000">
                    <a:lumMod val="75000"/>
                    <a:lumOff val="25000"/>
                  </a:srgbClr>
                </a:solidFill>
                <a:latin typeface="Century Gothic" panose="020B0502020202020204" pitchFamily="34" charset="0"/>
              </a:rPr>
              <a:t>τρια</a:t>
            </a:r>
            <a:r>
              <a:rPr lang="el-GR" sz="1600" dirty="0" smtClean="0">
                <a:solidFill>
                  <a:srgbClr val="000000">
                    <a:lumMod val="75000"/>
                    <a:lumOff val="25000"/>
                  </a:srgbClr>
                </a:solidFill>
                <a:latin typeface="Century Gothic" panose="020B0502020202020204" pitchFamily="34" charset="0"/>
              </a:rPr>
              <a:t> της Καρτέλα Πρακτικής Άσκησης  στο </a:t>
            </a:r>
            <a:r>
              <a:rPr lang="en-US" sz="1600" dirty="0" smtClean="0">
                <a:solidFill>
                  <a:srgbClr val="000000">
                    <a:lumMod val="75000"/>
                    <a:lumOff val="25000"/>
                  </a:srgbClr>
                </a:solidFill>
                <a:latin typeface="Century Gothic" panose="020B0502020202020204" pitchFamily="34" charset="0"/>
              </a:rPr>
              <a:t>pa.uth.gr </a:t>
            </a:r>
            <a:r>
              <a:rPr lang="el-GR" sz="1600" dirty="0" smtClean="0">
                <a:solidFill>
                  <a:srgbClr val="000000">
                    <a:lumMod val="75000"/>
                    <a:lumOff val="25000"/>
                  </a:srgbClr>
                </a:solidFill>
                <a:latin typeface="Century Gothic" panose="020B0502020202020204" pitchFamily="34" charset="0"/>
              </a:rPr>
              <a:t>και </a:t>
            </a:r>
            <a:r>
              <a:rPr lang="en-US" sz="1600" dirty="0" smtClean="0">
                <a:solidFill>
                  <a:srgbClr val="000000">
                    <a:lumMod val="75000"/>
                    <a:lumOff val="25000"/>
                  </a:srgbClr>
                </a:solidFill>
                <a:latin typeface="Century Gothic" panose="020B0502020202020204" pitchFamily="34" charset="0"/>
              </a:rPr>
              <a:t> c) </a:t>
            </a:r>
            <a:r>
              <a:rPr lang="el-GR" sz="1600" dirty="0" smtClean="0">
                <a:solidFill>
                  <a:srgbClr val="000000">
                    <a:lumMod val="75000"/>
                    <a:lumOff val="25000"/>
                  </a:srgbClr>
                </a:solidFill>
                <a:latin typeface="Century Gothic" panose="020B0502020202020204" pitchFamily="34" charset="0"/>
              </a:rPr>
              <a:t> αντιστοίχιση  θέσης μετά από λίγες μέρες από τη διοικητικό εφόσον η θέση είναι ορατή και ο κωδικός </a:t>
            </a:r>
            <a:r>
              <a:rPr lang="en-US" sz="1600" dirty="0" smtClean="0">
                <a:solidFill>
                  <a:srgbClr val="000000">
                    <a:lumMod val="75000"/>
                    <a:lumOff val="25000"/>
                  </a:srgbClr>
                </a:solidFill>
                <a:latin typeface="Century Gothic" panose="020B0502020202020204" pitchFamily="34" charset="0"/>
              </a:rPr>
              <a:t>group </a:t>
            </a:r>
            <a:r>
              <a:rPr lang="el-GR" sz="1600" dirty="0" smtClean="0">
                <a:solidFill>
                  <a:srgbClr val="000000">
                    <a:lumMod val="75000"/>
                    <a:lumOff val="25000"/>
                  </a:srgbClr>
                </a:solidFill>
                <a:latin typeface="Century Gothic" panose="020B0502020202020204" pitchFamily="34" charset="0"/>
              </a:rPr>
              <a:t>θέσης σωστός </a:t>
            </a:r>
            <a:endParaRPr lang="el-GR" dirty="0"/>
          </a:p>
        </p:txBody>
      </p:sp>
      <p:sp>
        <p:nvSpPr>
          <p:cNvPr id="7" name="Ορθογώνιο 6"/>
          <p:cNvSpPr/>
          <p:nvPr/>
        </p:nvSpPr>
        <p:spPr>
          <a:xfrm>
            <a:off x="-2286000" y="7399331"/>
            <a:ext cx="13586418" cy="315920"/>
          </a:xfrm>
          <a:prstGeom prst="rect">
            <a:avLst/>
          </a:prstGeom>
          <a:solidFill>
            <a:schemeClr val="accent1">
              <a:lumMod val="20000"/>
              <a:lumOff val="8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377385053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50" y="-261938"/>
            <a:ext cx="9334500" cy="71755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4572000" y="1901950"/>
            <a:ext cx="1374345" cy="369332"/>
          </a:xfrm>
          <a:prstGeom prst="rect">
            <a:avLst/>
          </a:prstGeom>
          <a:noFill/>
        </p:spPr>
        <p:txBody>
          <a:bodyPr wrap="square" rtlCol="0">
            <a:spAutoFit/>
          </a:bodyPr>
          <a:lstStyle/>
          <a:p>
            <a:r>
              <a:rPr lang="el-GR" dirty="0" smtClean="0">
                <a:solidFill>
                  <a:srgbClr val="FF0000"/>
                </a:solidFill>
                <a:latin typeface="Yu Gothic UI Semibold"/>
              </a:rPr>
              <a:t>1</a:t>
            </a:r>
            <a:r>
              <a:rPr lang="el-GR" baseline="30000" dirty="0" smtClean="0">
                <a:solidFill>
                  <a:srgbClr val="FF0000"/>
                </a:solidFill>
                <a:latin typeface="Yu Gothic UI Semibold"/>
              </a:rPr>
              <a:t>Ο</a:t>
            </a:r>
            <a:r>
              <a:rPr lang="el-GR" dirty="0" smtClean="0">
                <a:solidFill>
                  <a:srgbClr val="FF0000"/>
                </a:solidFill>
                <a:latin typeface="Yu Gothic UI Semibold"/>
              </a:rPr>
              <a:t> Στάδιο</a:t>
            </a:r>
            <a:endParaRPr lang="el-GR" dirty="0">
              <a:solidFill>
                <a:srgbClr val="FF0000"/>
              </a:solidFill>
              <a:latin typeface="Yu Gothic UI Semibold"/>
            </a:endParaRPr>
          </a:p>
        </p:txBody>
      </p:sp>
      <p:sp>
        <p:nvSpPr>
          <p:cNvPr id="7" name="TextBox 6"/>
          <p:cNvSpPr txBox="1"/>
          <p:nvPr/>
        </p:nvSpPr>
        <p:spPr>
          <a:xfrm>
            <a:off x="4677054" y="2665475"/>
            <a:ext cx="1374345" cy="369332"/>
          </a:xfrm>
          <a:prstGeom prst="rect">
            <a:avLst/>
          </a:prstGeom>
          <a:noFill/>
        </p:spPr>
        <p:txBody>
          <a:bodyPr wrap="square" rtlCol="0">
            <a:spAutoFit/>
          </a:bodyPr>
          <a:lstStyle/>
          <a:p>
            <a:r>
              <a:rPr lang="el-GR" dirty="0">
                <a:solidFill>
                  <a:srgbClr val="FF0000"/>
                </a:solidFill>
                <a:latin typeface="Yu Gothic UI Semibold"/>
              </a:rPr>
              <a:t>3</a:t>
            </a:r>
            <a:r>
              <a:rPr lang="el-GR" baseline="30000" dirty="0" smtClean="0">
                <a:solidFill>
                  <a:srgbClr val="FF0000"/>
                </a:solidFill>
                <a:latin typeface="Yu Gothic UI Semibold"/>
              </a:rPr>
              <a:t>Ο</a:t>
            </a:r>
            <a:r>
              <a:rPr lang="el-GR" dirty="0" smtClean="0">
                <a:solidFill>
                  <a:srgbClr val="FF0000"/>
                </a:solidFill>
                <a:latin typeface="Yu Gothic UI Semibold"/>
              </a:rPr>
              <a:t> Στάδιο</a:t>
            </a:r>
            <a:endParaRPr lang="el-GR" dirty="0">
              <a:solidFill>
                <a:srgbClr val="FF0000"/>
              </a:solidFill>
              <a:latin typeface="Yu Gothic UI Semibold"/>
            </a:endParaRPr>
          </a:p>
        </p:txBody>
      </p:sp>
      <p:sp>
        <p:nvSpPr>
          <p:cNvPr id="8" name="TextBox 7"/>
          <p:cNvSpPr txBox="1"/>
          <p:nvPr/>
        </p:nvSpPr>
        <p:spPr>
          <a:xfrm>
            <a:off x="5259172" y="3212373"/>
            <a:ext cx="1374345" cy="369332"/>
          </a:xfrm>
          <a:prstGeom prst="rect">
            <a:avLst/>
          </a:prstGeom>
          <a:noFill/>
        </p:spPr>
        <p:txBody>
          <a:bodyPr wrap="square" rtlCol="0">
            <a:spAutoFit/>
          </a:bodyPr>
          <a:lstStyle/>
          <a:p>
            <a:r>
              <a:rPr lang="el-GR" dirty="0" smtClean="0">
                <a:solidFill>
                  <a:srgbClr val="FF0000"/>
                </a:solidFill>
                <a:latin typeface="Yu Gothic UI Semibold"/>
              </a:rPr>
              <a:t>6</a:t>
            </a:r>
            <a:r>
              <a:rPr lang="el-GR" baseline="30000" dirty="0" smtClean="0">
                <a:solidFill>
                  <a:srgbClr val="FF0000"/>
                </a:solidFill>
                <a:latin typeface="Yu Gothic UI Semibold"/>
              </a:rPr>
              <a:t>Ο</a:t>
            </a:r>
            <a:r>
              <a:rPr lang="el-GR" dirty="0" smtClean="0">
                <a:solidFill>
                  <a:srgbClr val="FF0000"/>
                </a:solidFill>
                <a:latin typeface="Yu Gothic UI Semibold"/>
              </a:rPr>
              <a:t> Στάδιο</a:t>
            </a:r>
            <a:endParaRPr lang="el-GR" dirty="0">
              <a:solidFill>
                <a:srgbClr val="FF0000"/>
              </a:solidFill>
              <a:latin typeface="Yu Gothic UI Semibold"/>
            </a:endParaRPr>
          </a:p>
        </p:txBody>
      </p:sp>
      <p:sp>
        <p:nvSpPr>
          <p:cNvPr id="9" name="TextBox 8"/>
          <p:cNvSpPr txBox="1"/>
          <p:nvPr/>
        </p:nvSpPr>
        <p:spPr>
          <a:xfrm>
            <a:off x="4801057" y="3600813"/>
            <a:ext cx="2290575" cy="369332"/>
          </a:xfrm>
          <a:prstGeom prst="rect">
            <a:avLst/>
          </a:prstGeom>
          <a:noFill/>
        </p:spPr>
        <p:txBody>
          <a:bodyPr wrap="square" rtlCol="0">
            <a:spAutoFit/>
          </a:bodyPr>
          <a:lstStyle/>
          <a:p>
            <a:r>
              <a:rPr lang="el-GR" dirty="0" smtClean="0">
                <a:solidFill>
                  <a:srgbClr val="FF0000"/>
                </a:solidFill>
                <a:latin typeface="Yu Gothic UI Semibold"/>
              </a:rPr>
              <a:t>8</a:t>
            </a:r>
            <a:r>
              <a:rPr lang="el-GR" baseline="30000" dirty="0" smtClean="0">
                <a:solidFill>
                  <a:srgbClr val="FF0000"/>
                </a:solidFill>
                <a:latin typeface="Yu Gothic UI Semibold"/>
              </a:rPr>
              <a:t>ο</a:t>
            </a:r>
            <a:r>
              <a:rPr lang="el-GR" dirty="0" smtClean="0">
                <a:solidFill>
                  <a:srgbClr val="FF0000"/>
                </a:solidFill>
                <a:latin typeface="Yu Gothic UI Semibold"/>
              </a:rPr>
              <a:t>  και 11</a:t>
            </a:r>
            <a:r>
              <a:rPr lang="el-GR" baseline="30000" dirty="0" smtClean="0">
                <a:solidFill>
                  <a:srgbClr val="FF0000"/>
                </a:solidFill>
                <a:latin typeface="Yu Gothic UI Semibold"/>
              </a:rPr>
              <a:t>ο</a:t>
            </a:r>
            <a:r>
              <a:rPr lang="el-GR" dirty="0" smtClean="0">
                <a:solidFill>
                  <a:srgbClr val="FF0000"/>
                </a:solidFill>
                <a:latin typeface="Yu Gothic UI Semibold"/>
              </a:rPr>
              <a:t> Στάδιο</a:t>
            </a:r>
            <a:endParaRPr lang="el-GR" dirty="0">
              <a:solidFill>
                <a:srgbClr val="FF0000"/>
              </a:solidFill>
              <a:latin typeface="Yu Gothic UI Semibold"/>
            </a:endParaRPr>
          </a:p>
        </p:txBody>
      </p:sp>
      <p:sp>
        <p:nvSpPr>
          <p:cNvPr id="10" name="TextBox 9"/>
          <p:cNvSpPr txBox="1"/>
          <p:nvPr/>
        </p:nvSpPr>
        <p:spPr>
          <a:xfrm>
            <a:off x="5030115" y="4192525"/>
            <a:ext cx="1374345" cy="369332"/>
          </a:xfrm>
          <a:prstGeom prst="rect">
            <a:avLst/>
          </a:prstGeom>
          <a:noFill/>
        </p:spPr>
        <p:txBody>
          <a:bodyPr wrap="square" rtlCol="0">
            <a:spAutoFit/>
          </a:bodyPr>
          <a:lstStyle/>
          <a:p>
            <a:r>
              <a:rPr lang="el-GR" dirty="0" smtClean="0">
                <a:solidFill>
                  <a:srgbClr val="FF0000"/>
                </a:solidFill>
                <a:latin typeface="Yu Gothic UI Semibold"/>
              </a:rPr>
              <a:t>11</a:t>
            </a:r>
            <a:r>
              <a:rPr lang="el-GR" baseline="30000" dirty="0" smtClean="0">
                <a:solidFill>
                  <a:srgbClr val="FF0000"/>
                </a:solidFill>
                <a:latin typeface="Yu Gothic UI Semibold"/>
              </a:rPr>
              <a:t>Ο</a:t>
            </a:r>
            <a:r>
              <a:rPr lang="el-GR" dirty="0" smtClean="0">
                <a:solidFill>
                  <a:srgbClr val="FF0000"/>
                </a:solidFill>
                <a:latin typeface="Yu Gothic UI Semibold"/>
              </a:rPr>
              <a:t> Στάδιο</a:t>
            </a:r>
            <a:endParaRPr lang="el-GR" dirty="0">
              <a:solidFill>
                <a:srgbClr val="FF0000"/>
              </a:solidFill>
              <a:latin typeface="Yu Gothic UI Semibold"/>
            </a:endParaRPr>
          </a:p>
        </p:txBody>
      </p:sp>
      <p:sp>
        <p:nvSpPr>
          <p:cNvPr id="11" name="TextBox 10"/>
          <p:cNvSpPr txBox="1"/>
          <p:nvPr/>
        </p:nvSpPr>
        <p:spPr>
          <a:xfrm>
            <a:off x="4996319" y="4714257"/>
            <a:ext cx="1374345" cy="369332"/>
          </a:xfrm>
          <a:prstGeom prst="rect">
            <a:avLst/>
          </a:prstGeom>
          <a:noFill/>
        </p:spPr>
        <p:txBody>
          <a:bodyPr wrap="square" rtlCol="0">
            <a:spAutoFit/>
          </a:bodyPr>
          <a:lstStyle/>
          <a:p>
            <a:r>
              <a:rPr lang="el-GR" dirty="0" smtClean="0">
                <a:solidFill>
                  <a:srgbClr val="FF0000"/>
                </a:solidFill>
                <a:latin typeface="Yu Gothic UI Semibold"/>
              </a:rPr>
              <a:t>11</a:t>
            </a:r>
            <a:r>
              <a:rPr lang="el-GR" baseline="30000" dirty="0" smtClean="0">
                <a:solidFill>
                  <a:srgbClr val="FF0000"/>
                </a:solidFill>
                <a:latin typeface="Yu Gothic UI Semibold"/>
              </a:rPr>
              <a:t>Ο</a:t>
            </a:r>
            <a:r>
              <a:rPr lang="el-GR" dirty="0" smtClean="0">
                <a:solidFill>
                  <a:srgbClr val="FF0000"/>
                </a:solidFill>
                <a:latin typeface="Yu Gothic UI Semibold"/>
              </a:rPr>
              <a:t> Στάδιο</a:t>
            </a:r>
            <a:endParaRPr lang="el-GR" dirty="0">
              <a:solidFill>
                <a:srgbClr val="FF0000"/>
              </a:solidFill>
              <a:latin typeface="Yu Gothic UI Semibold"/>
            </a:endParaRPr>
          </a:p>
        </p:txBody>
      </p:sp>
    </p:spTree>
    <p:extLst>
      <p:ext uri="{BB962C8B-B14F-4D97-AF65-F5344CB8AC3E}">
        <p14:creationId xmlns:p14="http://schemas.microsoft.com/office/powerpoint/2010/main" val="185301043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noChangeAspect="1"/>
          </p:cNvPicPr>
          <p:nvPr/>
        </p:nvPicPr>
        <p:blipFill>
          <a:blip r:embed="rId2"/>
          <a:stretch>
            <a:fillRect/>
          </a:stretch>
        </p:blipFill>
        <p:spPr>
          <a:xfrm>
            <a:off x="408515" y="5255793"/>
            <a:ext cx="1374345" cy="1262724"/>
          </a:xfrm>
          <a:prstGeom prst="rect">
            <a:avLst/>
          </a:prstGeom>
        </p:spPr>
      </p:pic>
      <p:pic>
        <p:nvPicPr>
          <p:cNvPr id="6" name="Picture 4"/>
          <p:cNvPicPr>
            <a:picLocks noChangeAspect="1"/>
          </p:cNvPicPr>
          <p:nvPr/>
        </p:nvPicPr>
        <p:blipFill>
          <a:blip r:embed="rId3"/>
          <a:stretch>
            <a:fillRect/>
          </a:stretch>
        </p:blipFill>
        <p:spPr>
          <a:xfrm>
            <a:off x="637573" y="0"/>
            <a:ext cx="916230" cy="745408"/>
          </a:xfrm>
          <a:prstGeom prst="rect">
            <a:avLst/>
          </a:prstGeom>
        </p:spPr>
      </p:pic>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6260" y="745408"/>
            <a:ext cx="2418650" cy="4283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Ορθογώνιο 11"/>
          <p:cNvSpPr/>
          <p:nvPr/>
        </p:nvSpPr>
        <p:spPr>
          <a:xfrm>
            <a:off x="-1078085" y="6518517"/>
            <a:ext cx="5344675" cy="307777"/>
          </a:xfrm>
          <a:prstGeom prst="rect">
            <a:avLst/>
          </a:prstGeom>
        </p:spPr>
        <p:txBody>
          <a:bodyPr wrap="square">
            <a:spAutoFit/>
          </a:bodyPr>
          <a:lstStyle/>
          <a:p>
            <a:pPr algn="ctr" defTabSz="457200">
              <a:spcBef>
                <a:spcPts val="1000"/>
              </a:spcBef>
              <a:buClr>
                <a:srgbClr val="002060"/>
              </a:buClr>
            </a:pPr>
            <a:r>
              <a:rPr lang="el-GR" sz="1400" dirty="0" smtClean="0">
                <a:solidFill>
                  <a:srgbClr val="000000">
                    <a:lumMod val="65000"/>
                    <a:lumOff val="35000"/>
                  </a:srgbClr>
                </a:solidFill>
                <a:latin typeface="Century Gothic" panose="020B0502020202020204"/>
              </a:rPr>
              <a:t>ΤΜΗΜΑ ΠΟΛΙΤΙΚΩΝ ΜΗΧΑΝΙΚΩΝ</a:t>
            </a:r>
            <a:endParaRPr lang="el-GR" sz="1400" b="1" dirty="0">
              <a:solidFill>
                <a:srgbClr val="000000">
                  <a:lumMod val="65000"/>
                  <a:lumOff val="35000"/>
                </a:srgbClr>
              </a:solidFill>
              <a:latin typeface="Century Gothic" panose="020B0502020202020204"/>
            </a:endParaRPr>
          </a:p>
        </p:txBody>
      </p:sp>
      <p:sp>
        <p:nvSpPr>
          <p:cNvPr id="7" name="TextBox 6"/>
          <p:cNvSpPr txBox="1"/>
          <p:nvPr/>
        </p:nvSpPr>
        <p:spPr>
          <a:xfrm>
            <a:off x="3503065" y="527605"/>
            <a:ext cx="5999096" cy="2677656"/>
          </a:xfrm>
          <a:prstGeom prst="rect">
            <a:avLst/>
          </a:prstGeom>
          <a:noFill/>
        </p:spPr>
        <p:txBody>
          <a:bodyPr wrap="square" rtlCol="0">
            <a:spAutoFit/>
          </a:bodyPr>
          <a:lstStyle/>
          <a:p>
            <a:pPr lvl="0"/>
            <a:r>
              <a:rPr lang="el-GR" sz="1400" dirty="0">
                <a:solidFill>
                  <a:prstClr val="black"/>
                </a:solidFill>
                <a:latin typeface="Century Gothic" panose="020B0502020202020204" pitchFamily="34" charset="0"/>
              </a:rPr>
              <a:t>1ο Στάδιο: </a:t>
            </a:r>
            <a:r>
              <a:rPr lang="el-GR" sz="1400" dirty="0" smtClean="0">
                <a:solidFill>
                  <a:srgbClr val="FF0000"/>
                </a:solidFill>
                <a:latin typeface="Century Gothic" panose="020B0502020202020204" pitchFamily="34" charset="0"/>
              </a:rPr>
              <a:t>ΑΙΤΗΣΗ ΕΚΔΗΛΩΣΗ ΕΝΔΙΑΦΕΡΟΝΤΟΣ</a:t>
            </a:r>
          </a:p>
          <a:p>
            <a:pPr lvl="0"/>
            <a:r>
              <a:rPr lang="el-GR" sz="1400" dirty="0" smtClean="0">
                <a:solidFill>
                  <a:prstClr val="black"/>
                </a:solidFill>
                <a:latin typeface="Century Gothic" panose="020B0502020202020204" pitchFamily="34" charset="0"/>
              </a:rPr>
              <a:t>2ο Στάδιο</a:t>
            </a:r>
            <a:r>
              <a:rPr lang="en-US" sz="1400" dirty="0" smtClean="0">
                <a:solidFill>
                  <a:prstClr val="black"/>
                </a:solidFill>
                <a:latin typeface="Century Gothic" panose="020B0502020202020204" pitchFamily="34" charset="0"/>
              </a:rPr>
              <a:t>:</a:t>
            </a:r>
            <a:r>
              <a:rPr lang="el-GR" sz="1400" dirty="0" smtClean="0">
                <a:solidFill>
                  <a:srgbClr val="00B0F0"/>
                </a:solidFill>
                <a:latin typeface="Century Gothic" panose="020B0502020202020204" pitchFamily="34" charset="0"/>
              </a:rPr>
              <a:t>ΑΞΙΟΛΟΓΗΣΗ ΑΙΤΗΣΕΩΝ και ΑΝΑΚΟΙΝΩΣΗ ΑΠΟΤΕΛΕΣΜ.</a:t>
            </a:r>
          </a:p>
          <a:p>
            <a:pPr lvl="0"/>
            <a:r>
              <a:rPr lang="el-GR" sz="1400" dirty="0" smtClean="0">
                <a:solidFill>
                  <a:prstClr val="black"/>
                </a:solidFill>
                <a:latin typeface="Century Gothic" panose="020B0502020202020204" pitchFamily="34" charset="0"/>
              </a:rPr>
              <a:t>3ο </a:t>
            </a:r>
            <a:r>
              <a:rPr lang="el-GR" sz="1400" dirty="0">
                <a:solidFill>
                  <a:prstClr val="black"/>
                </a:solidFill>
                <a:latin typeface="Century Gothic" panose="020B0502020202020204" pitchFamily="34" charset="0"/>
              </a:rPr>
              <a:t>Στάδιο </a:t>
            </a:r>
            <a:r>
              <a:rPr lang="en-US" sz="1400" dirty="0">
                <a:solidFill>
                  <a:prstClr val="black"/>
                </a:solidFill>
                <a:latin typeface="Century Gothic" panose="020B0502020202020204" pitchFamily="34" charset="0"/>
              </a:rPr>
              <a:t>:</a:t>
            </a:r>
            <a:r>
              <a:rPr lang="el-GR" sz="1400" dirty="0">
                <a:solidFill>
                  <a:schemeClr val="accent3">
                    <a:lumMod val="75000"/>
                  </a:schemeClr>
                </a:solidFill>
                <a:latin typeface="Century Gothic" panose="020B0502020202020204" pitchFamily="34" charset="0"/>
              </a:rPr>
              <a:t>ΗΛΕΚΤΡΟΝΙΚΗ ΑΙΤΗΣΗ ΕΓΓΡΑΦΗΣ </a:t>
            </a:r>
          </a:p>
          <a:p>
            <a:pPr lvl="0"/>
            <a:r>
              <a:rPr lang="el-GR" sz="1400" dirty="0" smtClean="0">
                <a:solidFill>
                  <a:prstClr val="black"/>
                </a:solidFill>
                <a:latin typeface="Century Gothic" panose="020B0502020202020204" pitchFamily="34" charset="0"/>
              </a:rPr>
              <a:t>4ο </a:t>
            </a:r>
            <a:r>
              <a:rPr lang="el-GR" sz="1400" dirty="0">
                <a:solidFill>
                  <a:prstClr val="black"/>
                </a:solidFill>
                <a:latin typeface="Century Gothic" panose="020B0502020202020204" pitchFamily="34" charset="0"/>
              </a:rPr>
              <a:t>Στάδιο: </a:t>
            </a:r>
            <a:r>
              <a:rPr lang="el-GR" sz="1400" dirty="0">
                <a:solidFill>
                  <a:schemeClr val="accent6">
                    <a:lumMod val="75000"/>
                  </a:schemeClr>
                </a:solidFill>
                <a:latin typeface="Century Gothic" panose="020B0502020202020204" pitchFamily="34" charset="0"/>
              </a:rPr>
              <a:t>ΣΥΓΚΕΝΤΡΩΣΗ </a:t>
            </a:r>
            <a:r>
              <a:rPr lang="el-GR" sz="1400" b="1" dirty="0">
                <a:solidFill>
                  <a:schemeClr val="accent6">
                    <a:lumMod val="75000"/>
                  </a:schemeClr>
                </a:solidFill>
                <a:latin typeface="Century Gothic" panose="020B0502020202020204" pitchFamily="34" charset="0"/>
              </a:rPr>
              <a:t>&amp;</a:t>
            </a:r>
            <a:r>
              <a:rPr lang="el-GR" sz="1400" dirty="0">
                <a:solidFill>
                  <a:schemeClr val="accent6">
                    <a:lumMod val="75000"/>
                  </a:schemeClr>
                </a:solidFill>
                <a:latin typeface="Century Gothic" panose="020B0502020202020204" pitchFamily="34" charset="0"/>
              </a:rPr>
              <a:t> </a:t>
            </a:r>
            <a:r>
              <a:rPr lang="el-GR" sz="1400" dirty="0" smtClean="0">
                <a:solidFill>
                  <a:schemeClr val="accent6">
                    <a:lumMod val="75000"/>
                  </a:schemeClr>
                </a:solidFill>
                <a:latin typeface="Century Gothic" panose="020B0502020202020204" pitchFamily="34" charset="0"/>
              </a:rPr>
              <a:t>ΑΠΟΣΤΟΛΗ  </a:t>
            </a:r>
            <a:r>
              <a:rPr lang="el-GR" sz="1400" dirty="0">
                <a:solidFill>
                  <a:schemeClr val="accent6">
                    <a:lumMod val="75000"/>
                  </a:schemeClr>
                </a:solidFill>
                <a:latin typeface="Century Gothic" panose="020B0502020202020204" pitchFamily="34" charset="0"/>
              </a:rPr>
              <a:t>ΔΙΚΑΙΟΛΟΓΗΤΙΚΩΝ</a:t>
            </a:r>
          </a:p>
          <a:p>
            <a:pPr lvl="0"/>
            <a:r>
              <a:rPr lang="el-GR" sz="1400" dirty="0" smtClean="0">
                <a:solidFill>
                  <a:prstClr val="black"/>
                </a:solidFill>
                <a:latin typeface="Century Gothic" panose="020B0502020202020204" pitchFamily="34" charset="0"/>
              </a:rPr>
              <a:t>5ο </a:t>
            </a:r>
            <a:r>
              <a:rPr lang="el-GR" sz="1400" dirty="0">
                <a:solidFill>
                  <a:prstClr val="black"/>
                </a:solidFill>
                <a:latin typeface="Century Gothic" panose="020B0502020202020204" pitchFamily="34" charset="0"/>
              </a:rPr>
              <a:t>Στάδιο: </a:t>
            </a:r>
            <a:r>
              <a:rPr lang="el-GR" sz="1400" dirty="0">
                <a:solidFill>
                  <a:srgbClr val="FF0000"/>
                </a:solidFill>
                <a:latin typeface="Century Gothic" panose="020B0502020202020204" pitchFamily="34" charset="0"/>
              </a:rPr>
              <a:t>ΕΠΙΛΟΓΗ ΦΟΡΕΑ</a:t>
            </a:r>
          </a:p>
          <a:p>
            <a:pPr lvl="0"/>
            <a:r>
              <a:rPr lang="el-GR" sz="1400" dirty="0" smtClean="0">
                <a:solidFill>
                  <a:prstClr val="black"/>
                </a:solidFill>
                <a:latin typeface="Century Gothic" panose="020B0502020202020204" pitchFamily="34" charset="0"/>
              </a:rPr>
              <a:t>6ο </a:t>
            </a:r>
            <a:r>
              <a:rPr lang="el-GR" sz="1400" dirty="0">
                <a:solidFill>
                  <a:prstClr val="black"/>
                </a:solidFill>
                <a:latin typeface="Century Gothic" panose="020B0502020202020204" pitchFamily="34" charset="0"/>
              </a:rPr>
              <a:t>Στάδιο: </a:t>
            </a:r>
            <a:r>
              <a:rPr lang="el-GR" sz="1400" dirty="0">
                <a:solidFill>
                  <a:schemeClr val="tx2">
                    <a:lumMod val="60000"/>
                    <a:lumOff val="40000"/>
                  </a:schemeClr>
                </a:solidFill>
                <a:latin typeface="Century Gothic" panose="020B0502020202020204" pitchFamily="34" charset="0"/>
              </a:rPr>
              <a:t>ΗΛΕΚΤΡΟΝΙΚΗ ΚΑΡΤΕΛΑ ΠΡΑΚΤΙΚΗΣ</a:t>
            </a:r>
          </a:p>
          <a:p>
            <a:pPr lvl="0"/>
            <a:r>
              <a:rPr lang="el-GR" sz="1400" dirty="0">
                <a:solidFill>
                  <a:prstClr val="black"/>
                </a:solidFill>
                <a:latin typeface="Century Gothic" panose="020B0502020202020204" pitchFamily="34" charset="0"/>
              </a:rPr>
              <a:t>7ο Στάδιο </a:t>
            </a:r>
            <a:r>
              <a:rPr lang="en-US" sz="1400" dirty="0">
                <a:solidFill>
                  <a:prstClr val="black"/>
                </a:solidFill>
                <a:latin typeface="Century Gothic" panose="020B0502020202020204" pitchFamily="34" charset="0"/>
              </a:rPr>
              <a:t>:</a:t>
            </a:r>
            <a:r>
              <a:rPr lang="el-GR" sz="1400" dirty="0" smtClean="0">
                <a:solidFill>
                  <a:srgbClr val="92D050"/>
                </a:solidFill>
                <a:latin typeface="Century Gothic" panose="020B0502020202020204" pitchFamily="34" charset="0"/>
              </a:rPr>
              <a:t>ΣΥΜΒΑΣΗ  </a:t>
            </a:r>
            <a:endParaRPr lang="el-GR" sz="1400" dirty="0">
              <a:solidFill>
                <a:srgbClr val="92D050"/>
              </a:solidFill>
              <a:latin typeface="Century Gothic" panose="020B0502020202020204" pitchFamily="34" charset="0"/>
            </a:endParaRPr>
          </a:p>
          <a:p>
            <a:pPr lvl="0"/>
            <a:r>
              <a:rPr lang="el-GR" sz="1400" dirty="0" smtClean="0">
                <a:solidFill>
                  <a:prstClr val="black"/>
                </a:solidFill>
                <a:latin typeface="Century Gothic" panose="020B0502020202020204" pitchFamily="34" charset="0"/>
              </a:rPr>
              <a:t>8ο </a:t>
            </a:r>
            <a:r>
              <a:rPr lang="el-GR" sz="1400" dirty="0">
                <a:solidFill>
                  <a:prstClr val="black"/>
                </a:solidFill>
                <a:latin typeface="Century Gothic" panose="020B0502020202020204" pitchFamily="34" charset="0"/>
              </a:rPr>
              <a:t>Στάδιο: </a:t>
            </a:r>
            <a:r>
              <a:rPr lang="el-GR" sz="1400" dirty="0">
                <a:solidFill>
                  <a:srgbClr val="660066"/>
                </a:solidFill>
                <a:latin typeface="Century Gothic" panose="020B0502020202020204" pitchFamily="34" charset="0"/>
              </a:rPr>
              <a:t>ΕΠΙΣΤΡΟΦΗ ΑΝΤΙΤΥΠΩΝ(4) ΣΥΜΒΑΣΗΣ</a:t>
            </a:r>
            <a:r>
              <a:rPr lang="en-US" sz="1400" dirty="0">
                <a:solidFill>
                  <a:srgbClr val="660066"/>
                </a:solidFill>
                <a:latin typeface="Century Gothic" panose="020B0502020202020204" pitchFamily="34" charset="0"/>
              </a:rPr>
              <a:t> </a:t>
            </a:r>
            <a:r>
              <a:rPr lang="el-GR" sz="1200" dirty="0">
                <a:solidFill>
                  <a:srgbClr val="660066"/>
                </a:solidFill>
                <a:latin typeface="Century Gothic" panose="020B0502020202020204" pitchFamily="34" charset="0"/>
              </a:rPr>
              <a:t>ΣΤΟ ΓΡΑΦΕΙΟ Π.Α.</a:t>
            </a:r>
          </a:p>
          <a:p>
            <a:pPr lvl="0"/>
            <a:r>
              <a:rPr lang="el-GR" sz="1400" dirty="0">
                <a:solidFill>
                  <a:prstClr val="black"/>
                </a:solidFill>
                <a:latin typeface="Century Gothic" panose="020B0502020202020204" pitchFamily="34" charset="0"/>
              </a:rPr>
              <a:t>9ο Στάδιο: </a:t>
            </a:r>
            <a:r>
              <a:rPr lang="el-GR" sz="1400" dirty="0">
                <a:solidFill>
                  <a:srgbClr val="FF0000"/>
                </a:solidFill>
                <a:latin typeface="Century Gothic" panose="020B0502020202020204" pitchFamily="34" charset="0"/>
              </a:rPr>
              <a:t>ΠΑΡΑΛΑΒΗ ΑΝΤΙΤΥΠΩΝ(2) ΣΥΜΒΑΣΗΣ </a:t>
            </a:r>
            <a:r>
              <a:rPr lang="el-GR" sz="1400" b="1" dirty="0" smtClean="0">
                <a:solidFill>
                  <a:srgbClr val="FF0000"/>
                </a:solidFill>
                <a:latin typeface="Century Gothic" panose="020B0502020202020204" pitchFamily="34" charset="0"/>
              </a:rPr>
              <a:t>&amp;</a:t>
            </a:r>
            <a:r>
              <a:rPr lang="el-GR" sz="1400" dirty="0" smtClean="0">
                <a:solidFill>
                  <a:srgbClr val="FF0000"/>
                </a:solidFill>
                <a:latin typeface="Century Gothic" panose="020B0502020202020204" pitchFamily="34" charset="0"/>
              </a:rPr>
              <a:t> ΕΡΓΑΝΗ</a:t>
            </a:r>
          </a:p>
          <a:p>
            <a:pPr lvl="0"/>
            <a:r>
              <a:rPr lang="el-GR" sz="1400" dirty="0" smtClean="0">
                <a:solidFill>
                  <a:prstClr val="black"/>
                </a:solidFill>
                <a:latin typeface="Century Gothic" panose="020B0502020202020204" pitchFamily="34" charset="0"/>
              </a:rPr>
              <a:t>10ο </a:t>
            </a:r>
            <a:r>
              <a:rPr lang="el-GR" sz="1400" dirty="0">
                <a:solidFill>
                  <a:prstClr val="black"/>
                </a:solidFill>
                <a:latin typeface="Century Gothic" panose="020B0502020202020204" pitchFamily="34" charset="0"/>
              </a:rPr>
              <a:t>Στάδιο: </a:t>
            </a:r>
            <a:r>
              <a:rPr lang="el-GR" sz="1400" dirty="0">
                <a:solidFill>
                  <a:srgbClr val="00B0F0"/>
                </a:solidFill>
                <a:latin typeface="Century Gothic" panose="020B0502020202020204" pitchFamily="34" charset="0"/>
              </a:rPr>
              <a:t>ΠΡΑΓΜΑΤΟΠΟΙΗΣΗ ΔΙΜΗΝΗΣ ΠΡΑΚΤΙΚΗΣ</a:t>
            </a:r>
          </a:p>
          <a:p>
            <a:pPr lvl="0"/>
            <a:r>
              <a:rPr lang="el-GR" sz="1400" dirty="0">
                <a:solidFill>
                  <a:prstClr val="black"/>
                </a:solidFill>
                <a:latin typeface="Century Gothic" panose="020B0502020202020204" pitchFamily="34" charset="0"/>
              </a:rPr>
              <a:t>11ο Στάδιο: </a:t>
            </a:r>
            <a:r>
              <a:rPr lang="el-GR" sz="1400" dirty="0">
                <a:solidFill>
                  <a:schemeClr val="accent3">
                    <a:lumMod val="50000"/>
                  </a:schemeClr>
                </a:solidFill>
                <a:latin typeface="Century Gothic" panose="020B0502020202020204" pitchFamily="34" charset="0"/>
              </a:rPr>
              <a:t>ΕΝΤΥΠΑ ΟΛΟΚΛΗΡΩΣΗΣ</a:t>
            </a:r>
          </a:p>
          <a:p>
            <a:pPr lvl="0"/>
            <a:r>
              <a:rPr lang="el-GR" sz="1400" dirty="0">
                <a:solidFill>
                  <a:prstClr val="black"/>
                </a:solidFill>
                <a:latin typeface="Century Gothic" panose="020B0502020202020204" pitchFamily="34" charset="0"/>
              </a:rPr>
              <a:t>12ο Στάδιο: ΠΛΗΡΩΜΗ</a:t>
            </a:r>
          </a:p>
        </p:txBody>
      </p:sp>
      <p:sp>
        <p:nvSpPr>
          <p:cNvPr id="8" name="TextBox 7"/>
          <p:cNvSpPr txBox="1"/>
          <p:nvPr/>
        </p:nvSpPr>
        <p:spPr>
          <a:xfrm>
            <a:off x="2714910" y="4039820"/>
            <a:ext cx="6457211" cy="2031325"/>
          </a:xfrm>
          <a:prstGeom prst="rect">
            <a:avLst/>
          </a:prstGeom>
          <a:noFill/>
        </p:spPr>
        <p:txBody>
          <a:bodyPr wrap="square" rtlCol="0">
            <a:spAutoFit/>
          </a:bodyPr>
          <a:lstStyle/>
          <a:p>
            <a:r>
              <a:rPr lang="el-GR" sz="1400" dirty="0">
                <a:latin typeface="Century Gothic" panose="020B0502020202020204" pitchFamily="34" charset="0"/>
              </a:rPr>
              <a:t>Σύμβουλοι Πρακτικής Άσκησης</a:t>
            </a:r>
            <a:r>
              <a:rPr lang="el-GR" sz="1400" dirty="0" smtClean="0">
                <a:latin typeface="Century Gothic" panose="020B0502020202020204" pitchFamily="34" charset="0"/>
              </a:rPr>
              <a:t>:</a:t>
            </a:r>
          </a:p>
          <a:p>
            <a:endParaRPr lang="el-GR" sz="1400" dirty="0">
              <a:latin typeface="Century Gothic" panose="020B0502020202020204" pitchFamily="34" charset="0"/>
            </a:endParaRPr>
          </a:p>
          <a:p>
            <a:r>
              <a:rPr lang="el-GR" sz="1400" dirty="0">
                <a:latin typeface="Century Gothic" panose="020B0502020202020204" pitchFamily="34" charset="0"/>
              </a:rPr>
              <a:t>1. </a:t>
            </a:r>
            <a:r>
              <a:rPr lang="el-GR" sz="1400" b="1" dirty="0">
                <a:latin typeface="Century Gothic" panose="020B0502020202020204" pitchFamily="34" charset="0"/>
              </a:rPr>
              <a:t>Γεώργιος </a:t>
            </a:r>
            <a:r>
              <a:rPr lang="el-GR" sz="1400" b="1" dirty="0" err="1">
                <a:latin typeface="Century Gothic" panose="020B0502020202020204" pitchFamily="34" charset="0"/>
              </a:rPr>
              <a:t>Εφραιμίδης</a:t>
            </a:r>
            <a:r>
              <a:rPr lang="el-GR" sz="1400" b="1" dirty="0">
                <a:latin typeface="Century Gothic" panose="020B0502020202020204" pitchFamily="34" charset="0"/>
              </a:rPr>
              <a:t>, </a:t>
            </a:r>
            <a:r>
              <a:rPr lang="el-GR" sz="1400" dirty="0" err="1">
                <a:latin typeface="Century Gothic" panose="020B0502020202020204" pitchFamily="34" charset="0"/>
              </a:rPr>
              <a:t>Επίκ</a:t>
            </a:r>
            <a:r>
              <a:rPr lang="el-GR" sz="1400" dirty="0">
                <a:latin typeface="Century Gothic" panose="020B0502020202020204" pitchFamily="34" charset="0"/>
              </a:rPr>
              <a:t>. Καθηγητής, Τομέας Γεωτεχνικής και </a:t>
            </a:r>
            <a:r>
              <a:rPr lang="el-GR" sz="1400" dirty="0" err="1">
                <a:latin typeface="Century Gothic" panose="020B0502020202020204" pitchFamily="34" charset="0"/>
              </a:rPr>
              <a:t>Γεωπεριβαλλοντικής</a:t>
            </a:r>
            <a:r>
              <a:rPr lang="el-GR" sz="1400" dirty="0">
                <a:latin typeface="Century Gothic" panose="020B0502020202020204" pitchFamily="34" charset="0"/>
              </a:rPr>
              <a:t> Μηχανικής</a:t>
            </a:r>
          </a:p>
          <a:p>
            <a:r>
              <a:rPr lang="el-GR" sz="1400" dirty="0">
                <a:latin typeface="Century Gothic" panose="020B0502020202020204" pitchFamily="34" charset="0"/>
              </a:rPr>
              <a:t>2. </a:t>
            </a:r>
            <a:r>
              <a:rPr lang="el-GR" sz="1400" b="1" dirty="0">
                <a:latin typeface="Century Gothic" panose="020B0502020202020204" pitchFamily="34" charset="0"/>
              </a:rPr>
              <a:t>Βασιλική </a:t>
            </a:r>
            <a:r>
              <a:rPr lang="el-GR" sz="1400" b="1" dirty="0" err="1">
                <a:latin typeface="Century Gothic" panose="020B0502020202020204" pitchFamily="34" charset="0"/>
              </a:rPr>
              <a:t>Κατσαρδή</a:t>
            </a:r>
            <a:r>
              <a:rPr lang="el-GR" sz="1400" dirty="0">
                <a:latin typeface="Century Gothic" panose="020B0502020202020204" pitchFamily="34" charset="0"/>
              </a:rPr>
              <a:t>, </a:t>
            </a:r>
            <a:r>
              <a:rPr lang="el-GR" sz="1400" dirty="0" err="1">
                <a:latin typeface="Century Gothic" panose="020B0502020202020204" pitchFamily="34" charset="0"/>
              </a:rPr>
              <a:t>Επίκ</a:t>
            </a:r>
            <a:r>
              <a:rPr lang="el-GR" sz="1400" dirty="0">
                <a:latin typeface="Century Gothic" panose="020B0502020202020204" pitchFamily="34" charset="0"/>
              </a:rPr>
              <a:t>. Καθηγήτρια, Τομέας Υδραυλικής και Περιβαλλοντικής Μηχανικής</a:t>
            </a:r>
          </a:p>
          <a:p>
            <a:r>
              <a:rPr lang="el-GR" sz="1400" dirty="0">
                <a:latin typeface="Century Gothic" panose="020B0502020202020204" pitchFamily="34" charset="0"/>
              </a:rPr>
              <a:t>3. </a:t>
            </a:r>
            <a:r>
              <a:rPr lang="el-GR" sz="1400" b="1" dirty="0">
                <a:latin typeface="Century Gothic" panose="020B0502020202020204" pitchFamily="34" charset="0"/>
              </a:rPr>
              <a:t>Λάμπρος Κούτας</a:t>
            </a:r>
            <a:r>
              <a:rPr lang="el-GR" sz="1400" dirty="0">
                <a:latin typeface="Century Gothic" panose="020B0502020202020204" pitchFamily="34" charset="0"/>
              </a:rPr>
              <a:t>, </a:t>
            </a:r>
            <a:r>
              <a:rPr lang="el-GR" sz="1400" dirty="0" err="1">
                <a:latin typeface="Century Gothic" panose="020B0502020202020204" pitchFamily="34" charset="0"/>
              </a:rPr>
              <a:t>Επίκ</a:t>
            </a:r>
            <a:r>
              <a:rPr lang="el-GR" sz="1400" dirty="0">
                <a:latin typeface="Century Gothic" panose="020B0502020202020204" pitchFamily="34" charset="0"/>
              </a:rPr>
              <a:t>. Καθηγητής, Τομέας </a:t>
            </a:r>
            <a:r>
              <a:rPr lang="el-GR" sz="1400" dirty="0" err="1">
                <a:latin typeface="Century Gothic" panose="020B0502020202020204" pitchFamily="34" charset="0"/>
              </a:rPr>
              <a:t>Δομοστατικής</a:t>
            </a:r>
            <a:endParaRPr lang="el-GR" sz="1400" dirty="0">
              <a:latin typeface="Century Gothic" panose="020B0502020202020204" pitchFamily="34" charset="0"/>
            </a:endParaRPr>
          </a:p>
          <a:p>
            <a:r>
              <a:rPr lang="el-GR" sz="1400" dirty="0">
                <a:latin typeface="Century Gothic" panose="020B0502020202020204" pitchFamily="34" charset="0"/>
              </a:rPr>
              <a:t>4. </a:t>
            </a:r>
            <a:r>
              <a:rPr lang="el-GR" sz="1400" b="1" dirty="0">
                <a:latin typeface="Century Gothic" panose="020B0502020202020204" pitchFamily="34" charset="0"/>
              </a:rPr>
              <a:t>Παντελής Κοπελιάς</a:t>
            </a:r>
            <a:r>
              <a:rPr lang="el-GR" sz="1400" dirty="0">
                <a:latin typeface="Century Gothic" panose="020B0502020202020204" pitchFamily="34" charset="0"/>
              </a:rPr>
              <a:t>, </a:t>
            </a:r>
            <a:r>
              <a:rPr lang="el-GR" sz="1400" dirty="0" err="1">
                <a:latin typeface="Century Gothic" panose="020B0502020202020204" pitchFamily="34" charset="0"/>
              </a:rPr>
              <a:t>Επίκ</a:t>
            </a:r>
            <a:r>
              <a:rPr lang="el-GR" sz="1400" dirty="0">
                <a:latin typeface="Century Gothic" panose="020B0502020202020204" pitchFamily="34" charset="0"/>
              </a:rPr>
              <a:t>. Καθηγητής, Τομέας Μεταφορών, Συγκοινωνιακών Υποδομών και Περιβαλλοντικής Διαχείρισης</a:t>
            </a:r>
          </a:p>
        </p:txBody>
      </p:sp>
    </p:spTree>
    <p:extLst>
      <p:ext uri="{BB962C8B-B14F-4D97-AF65-F5344CB8AC3E}">
        <p14:creationId xmlns:p14="http://schemas.microsoft.com/office/powerpoint/2010/main" val="35152369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1365195" y="222195"/>
            <a:ext cx="7482545" cy="122164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l-GR" sz="3600" b="0" i="0" u="none" strike="noStrike" kern="1200" cap="none" spc="0" normalizeH="0" baseline="0" noProof="0" dirty="0" smtClean="0">
                <a:ln>
                  <a:noFill/>
                </a:ln>
                <a:solidFill>
                  <a:srgbClr val="FF750D"/>
                </a:solidFill>
                <a:effectLst/>
                <a:uLnTx/>
                <a:uFillTx/>
                <a:latin typeface="Century Gothic" panose="020B0502020202020204"/>
                <a:ea typeface="+mj-ea"/>
                <a:cs typeface="+mj-cs"/>
              </a:rPr>
              <a:t>Πρόγραμμα Πρακτικής Άσκησης Φοιτητών: </a:t>
            </a:r>
            <a:endParaRPr kumimoji="0" lang="el-GR" sz="3600" b="0" i="0" u="none" strike="noStrike" kern="1200" cap="none" spc="0" normalizeH="0" baseline="0" noProof="0" dirty="0">
              <a:ln>
                <a:noFill/>
              </a:ln>
              <a:solidFill>
                <a:srgbClr val="FF750D"/>
              </a:solidFill>
              <a:effectLst/>
              <a:uLnTx/>
              <a:uFillTx/>
              <a:latin typeface="Century Gothic" panose="020B0502020202020204"/>
              <a:ea typeface="+mj-ea"/>
              <a:cs typeface="+mj-cs"/>
            </a:endParaRPr>
          </a:p>
        </p:txBody>
      </p:sp>
      <p:sp>
        <p:nvSpPr>
          <p:cNvPr id="9" name="Content Placeholder 2"/>
          <p:cNvSpPr txBox="1">
            <a:spLocks/>
          </p:cNvSpPr>
          <p:nvPr/>
        </p:nvSpPr>
        <p:spPr>
          <a:xfrm>
            <a:off x="1059784" y="1901949"/>
            <a:ext cx="8084215" cy="4428445"/>
          </a:xfrm>
          <a:prstGeom prst="rect">
            <a:avLst/>
          </a:prstGeom>
        </p:spPr>
        <p:txBody>
          <a:bodyPr vert="horz" lIns="91440" tIns="45720" rIns="91440" bIns="45720" rtlCol="0">
            <a:normAutofit fontScale="92500" lnSpcReduction="20000"/>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342900" marR="0" lvl="0" indent="-342900" algn="l" defTabSz="457200" rtl="0" eaLnBrk="1" fontAlgn="auto" latinLnBrk="0" hangingPunct="1">
              <a:lnSpc>
                <a:spcPct val="100000"/>
              </a:lnSpc>
              <a:spcBef>
                <a:spcPts val="1000"/>
              </a:spcBef>
              <a:spcAft>
                <a:spcPts val="0"/>
              </a:spcAft>
              <a:buClr>
                <a:srgbClr val="002060"/>
              </a:buClr>
              <a:buSzTx/>
              <a:buFont typeface="Wingdings 3" charset="2"/>
              <a:buChar char=""/>
              <a:tabLst/>
              <a:defRPr/>
            </a:pPr>
            <a:r>
              <a:rPr kumimoji="0" lang="el-GR" sz="1800" b="0" i="0" u="none" strike="noStrike" kern="1200" cap="none" spc="0" normalizeH="0" baseline="0" noProof="0" dirty="0" smtClean="0">
                <a:ln>
                  <a:noFill/>
                </a:ln>
                <a:solidFill>
                  <a:srgbClr val="000000">
                    <a:lumMod val="75000"/>
                    <a:lumOff val="25000"/>
                  </a:srgbClr>
                </a:solidFill>
                <a:effectLst/>
                <a:uLnTx/>
                <a:uFillTx/>
                <a:latin typeface="Century Gothic" panose="020B0502020202020204"/>
                <a:ea typeface="Arial" charset="0"/>
                <a:cs typeface="Arial" charset="0"/>
              </a:rPr>
              <a:t>είναι επιδοτούμενο πρόγραμμα στο πλαίσιο του ΕΣΠΑ (2014– 2020),</a:t>
            </a:r>
          </a:p>
          <a:p>
            <a:pPr marL="342900" marR="0" lvl="0" indent="-342900" algn="l" defTabSz="457200" rtl="0" eaLnBrk="1" fontAlgn="auto" latinLnBrk="0" hangingPunct="1">
              <a:lnSpc>
                <a:spcPct val="100000"/>
              </a:lnSpc>
              <a:spcBef>
                <a:spcPts val="1000"/>
              </a:spcBef>
              <a:spcAft>
                <a:spcPts val="0"/>
              </a:spcAft>
              <a:buClr>
                <a:srgbClr val="002060"/>
              </a:buClr>
              <a:buSzTx/>
              <a:buFont typeface="Wingdings 3" charset="2"/>
              <a:buChar char=""/>
              <a:tabLst/>
              <a:defRPr/>
            </a:pPr>
            <a:endParaRPr kumimoji="0" lang="el-GR" sz="1800" b="0" i="0" u="none" strike="noStrike" kern="1200" cap="none" spc="0" normalizeH="0" baseline="0" noProof="0" dirty="0" smtClean="0">
              <a:ln>
                <a:noFill/>
              </a:ln>
              <a:solidFill>
                <a:srgbClr val="000000">
                  <a:lumMod val="75000"/>
                  <a:lumOff val="25000"/>
                </a:srgbClr>
              </a:solidFill>
              <a:effectLst/>
              <a:uLnTx/>
              <a:uFillTx/>
              <a:latin typeface="Century Gothic" panose="020B0502020202020204"/>
              <a:ea typeface="Arial" charset="0"/>
              <a:cs typeface="Arial" charset="0"/>
            </a:endParaRPr>
          </a:p>
          <a:p>
            <a:pPr marL="342900" marR="0" lvl="0" indent="-342900" algn="l" defTabSz="457200" rtl="0" eaLnBrk="1" fontAlgn="auto" latinLnBrk="0" hangingPunct="1">
              <a:lnSpc>
                <a:spcPct val="100000"/>
              </a:lnSpc>
              <a:spcBef>
                <a:spcPts val="1000"/>
              </a:spcBef>
              <a:spcAft>
                <a:spcPts val="0"/>
              </a:spcAft>
              <a:buClr>
                <a:srgbClr val="002060"/>
              </a:buClr>
              <a:buSzTx/>
              <a:buFont typeface="Wingdings 3" charset="2"/>
              <a:buChar char=""/>
              <a:tabLst/>
              <a:defRPr/>
            </a:pPr>
            <a:r>
              <a:rPr kumimoji="0" lang="el-GR" sz="1800" b="0" i="0" u="none" strike="noStrike" kern="1200" cap="none" spc="0" normalizeH="0" baseline="0" noProof="0" dirty="0" smtClean="0">
                <a:ln>
                  <a:noFill/>
                </a:ln>
                <a:solidFill>
                  <a:srgbClr val="000000">
                    <a:lumMod val="75000"/>
                    <a:lumOff val="25000"/>
                  </a:srgbClr>
                </a:solidFill>
                <a:effectLst/>
                <a:uLnTx/>
                <a:uFillTx/>
                <a:latin typeface="Century Gothic" panose="020B0502020202020204"/>
                <a:ea typeface="+mn-ea"/>
                <a:cs typeface="Arial" charset="0"/>
              </a:rPr>
              <a:t>η διάρκεια της ορίζεται σε 8</a:t>
            </a:r>
            <a:r>
              <a:rPr kumimoji="0" lang="en-US" sz="1800" b="0" i="0" u="none" strike="noStrike" kern="1200" cap="none" spc="0" normalizeH="0" baseline="0" noProof="0" dirty="0" smtClean="0">
                <a:ln>
                  <a:noFill/>
                </a:ln>
                <a:solidFill>
                  <a:srgbClr val="000000">
                    <a:lumMod val="75000"/>
                    <a:lumOff val="25000"/>
                  </a:srgbClr>
                </a:solidFill>
                <a:effectLst/>
                <a:uLnTx/>
                <a:uFillTx/>
                <a:latin typeface="Century Gothic" panose="020B0502020202020204"/>
                <a:ea typeface="+mn-ea"/>
                <a:cs typeface="Arial" charset="0"/>
              </a:rPr>
              <a:t> </a:t>
            </a:r>
            <a:r>
              <a:rPr kumimoji="0" lang="el-GR" sz="1800" b="1" i="0" u="none" strike="noStrike" kern="1200" cap="none" spc="0" normalizeH="0" baseline="0" noProof="0" dirty="0" smtClean="0">
                <a:ln>
                  <a:noFill/>
                </a:ln>
                <a:solidFill>
                  <a:srgbClr val="000000">
                    <a:lumMod val="75000"/>
                    <a:lumOff val="25000"/>
                  </a:srgbClr>
                </a:solidFill>
                <a:effectLst/>
                <a:uLnTx/>
                <a:uFillTx/>
                <a:latin typeface="Century Gothic" panose="020B0502020202020204"/>
                <a:ea typeface="+mn-ea"/>
                <a:cs typeface="Arial" charset="0"/>
              </a:rPr>
              <a:t>συνεχόμενε</a:t>
            </a:r>
            <a:r>
              <a:rPr kumimoji="0" lang="el-GR" sz="1800" b="0" i="0" u="none" strike="noStrike" kern="1200" cap="none" spc="0" normalizeH="0" baseline="0" noProof="0" dirty="0" smtClean="0">
                <a:ln>
                  <a:noFill/>
                </a:ln>
                <a:solidFill>
                  <a:srgbClr val="000000">
                    <a:lumMod val="75000"/>
                    <a:lumOff val="25000"/>
                  </a:srgbClr>
                </a:solidFill>
                <a:effectLst/>
                <a:uLnTx/>
                <a:uFillTx/>
                <a:latin typeface="Century Gothic" panose="020B0502020202020204"/>
                <a:ea typeface="+mn-ea"/>
                <a:cs typeface="Arial" charset="0"/>
              </a:rPr>
              <a:t>ς εβδομάδες (2 μήνες),</a:t>
            </a:r>
          </a:p>
          <a:p>
            <a:pPr marL="342900" marR="0" lvl="0" indent="-342900" algn="l" defTabSz="457200" rtl="0" eaLnBrk="1" fontAlgn="auto" latinLnBrk="0" hangingPunct="1">
              <a:lnSpc>
                <a:spcPct val="100000"/>
              </a:lnSpc>
              <a:spcBef>
                <a:spcPts val="1000"/>
              </a:spcBef>
              <a:spcAft>
                <a:spcPts val="0"/>
              </a:spcAft>
              <a:buClr>
                <a:srgbClr val="002060"/>
              </a:buClr>
              <a:buSzTx/>
              <a:buFont typeface="Wingdings 3" charset="2"/>
              <a:buChar char=""/>
              <a:tabLst/>
              <a:defRPr/>
            </a:pPr>
            <a:endParaRPr kumimoji="0" lang="el-GR" sz="1800" b="0" i="0" u="none" strike="noStrike" kern="1200" cap="none" spc="0" normalizeH="0" baseline="0" noProof="0" dirty="0" smtClean="0">
              <a:ln>
                <a:noFill/>
              </a:ln>
              <a:solidFill>
                <a:srgbClr val="000000">
                  <a:lumMod val="75000"/>
                  <a:lumOff val="25000"/>
                </a:srgbClr>
              </a:solidFill>
              <a:effectLst/>
              <a:uLnTx/>
              <a:uFillTx/>
              <a:latin typeface="Century Gothic" panose="020B0502020202020204"/>
              <a:ea typeface="+mn-ea"/>
              <a:cs typeface="Arial" charset="0"/>
            </a:endParaRPr>
          </a:p>
          <a:p>
            <a:pPr marL="342900" marR="0" lvl="0" indent="-342900" algn="l" defTabSz="457200" rtl="0" eaLnBrk="1" fontAlgn="auto" latinLnBrk="0" hangingPunct="1">
              <a:lnSpc>
                <a:spcPct val="100000"/>
              </a:lnSpc>
              <a:spcBef>
                <a:spcPts val="1000"/>
              </a:spcBef>
              <a:spcAft>
                <a:spcPts val="0"/>
              </a:spcAft>
              <a:buClr>
                <a:srgbClr val="002060"/>
              </a:buClr>
              <a:buSzTx/>
              <a:buFont typeface="Wingdings 3" charset="2"/>
              <a:buChar char=""/>
              <a:tabLst/>
              <a:defRPr/>
            </a:pPr>
            <a:r>
              <a:rPr kumimoji="0" lang="el-GR" sz="1800" b="0" i="0" u="none" strike="noStrike" kern="1200" cap="none" spc="0" normalizeH="0" baseline="0" noProof="0" dirty="0" smtClean="0">
                <a:ln>
                  <a:noFill/>
                </a:ln>
                <a:solidFill>
                  <a:srgbClr val="000000">
                    <a:lumMod val="75000"/>
                    <a:lumOff val="25000"/>
                  </a:srgbClr>
                </a:solidFill>
                <a:effectLst/>
                <a:uLnTx/>
                <a:uFillTx/>
                <a:latin typeface="Century Gothic" panose="020B0502020202020204"/>
                <a:ea typeface="+mn-ea"/>
                <a:cs typeface="Arial" charset="0"/>
              </a:rPr>
              <a:t>δύναται να πραγματοποιηθεί σε φορείς της επιλογής σας, ΚΥΡΙΩΣ</a:t>
            </a:r>
            <a:r>
              <a:rPr kumimoji="0" lang="el-GR" sz="1800" b="0" i="0" u="none" strike="noStrike" kern="1200" cap="none" spc="0" normalizeH="0" noProof="0" dirty="0" smtClean="0">
                <a:ln>
                  <a:noFill/>
                </a:ln>
                <a:solidFill>
                  <a:srgbClr val="000000">
                    <a:lumMod val="75000"/>
                    <a:lumOff val="25000"/>
                  </a:srgbClr>
                </a:solidFill>
                <a:effectLst/>
                <a:uLnTx/>
                <a:uFillTx/>
                <a:latin typeface="Century Gothic" panose="020B0502020202020204"/>
                <a:ea typeface="+mn-ea"/>
                <a:cs typeface="Arial" charset="0"/>
              </a:rPr>
              <a:t> σε ΙΔΙΩΤΙΚΟΥΣ και κάποιες θέσεις σε</a:t>
            </a:r>
            <a:r>
              <a:rPr kumimoji="0" lang="el-GR" sz="1800" b="0" i="0" u="none" strike="noStrike" kern="1200" cap="none" spc="0" normalizeH="0" baseline="0" noProof="0" dirty="0" smtClean="0">
                <a:ln>
                  <a:noFill/>
                </a:ln>
                <a:solidFill>
                  <a:srgbClr val="000000">
                    <a:lumMod val="75000"/>
                    <a:lumOff val="25000"/>
                  </a:srgbClr>
                </a:solidFill>
                <a:effectLst/>
                <a:uLnTx/>
                <a:uFillTx/>
                <a:latin typeface="Century Gothic" panose="020B0502020202020204"/>
                <a:ea typeface="+mn-ea"/>
                <a:cs typeface="Arial" charset="0"/>
              </a:rPr>
              <a:t> δημόσιους,</a:t>
            </a:r>
          </a:p>
          <a:p>
            <a:pPr marL="342900" marR="0" lvl="0" indent="-342900" algn="l" defTabSz="457200" rtl="0" eaLnBrk="1" fontAlgn="auto" latinLnBrk="0" hangingPunct="1">
              <a:lnSpc>
                <a:spcPct val="100000"/>
              </a:lnSpc>
              <a:spcBef>
                <a:spcPts val="1000"/>
              </a:spcBef>
              <a:spcAft>
                <a:spcPts val="0"/>
              </a:spcAft>
              <a:buClr>
                <a:srgbClr val="002060"/>
              </a:buClr>
              <a:buSzTx/>
              <a:buFont typeface="Wingdings 3" charset="2"/>
              <a:buChar char=""/>
              <a:tabLst/>
              <a:defRPr/>
            </a:pPr>
            <a:endParaRPr kumimoji="0" lang="el-GR" sz="1800" b="0" i="0" u="none" strike="noStrike" kern="1200" cap="none" spc="0" normalizeH="0" baseline="0" noProof="0" dirty="0" smtClean="0">
              <a:ln>
                <a:noFill/>
              </a:ln>
              <a:solidFill>
                <a:srgbClr val="000000">
                  <a:lumMod val="75000"/>
                  <a:lumOff val="25000"/>
                </a:srgbClr>
              </a:solidFill>
              <a:effectLst/>
              <a:uLnTx/>
              <a:uFillTx/>
              <a:latin typeface="Century Gothic" panose="020B0502020202020204"/>
              <a:ea typeface="+mn-ea"/>
              <a:cs typeface="Arial" charset="0"/>
            </a:endParaRPr>
          </a:p>
          <a:p>
            <a:pPr marL="342900" marR="0" lvl="0" indent="-342900" algn="l" defTabSz="457200" rtl="0" eaLnBrk="1" fontAlgn="auto" latinLnBrk="0" hangingPunct="1">
              <a:lnSpc>
                <a:spcPct val="100000"/>
              </a:lnSpc>
              <a:spcBef>
                <a:spcPts val="1000"/>
              </a:spcBef>
              <a:spcAft>
                <a:spcPts val="0"/>
              </a:spcAft>
              <a:buClr>
                <a:srgbClr val="002060"/>
              </a:buClr>
              <a:buSzTx/>
              <a:buFont typeface="Wingdings 3" charset="2"/>
              <a:buChar char=""/>
              <a:tabLst/>
              <a:defRPr/>
            </a:pPr>
            <a:r>
              <a:rPr kumimoji="0" lang="el-GR" sz="1800" b="0" i="0" u="none" strike="noStrike" kern="1200" cap="none" spc="0" normalizeH="0" baseline="0" noProof="0" dirty="0" smtClean="0">
                <a:ln>
                  <a:noFill/>
                </a:ln>
                <a:solidFill>
                  <a:srgbClr val="000000">
                    <a:lumMod val="75000"/>
                    <a:lumOff val="25000"/>
                  </a:srgbClr>
                </a:solidFill>
                <a:effectLst/>
                <a:uLnTx/>
                <a:uFillTx/>
                <a:latin typeface="Century Gothic" panose="020B0502020202020204"/>
                <a:ea typeface="+mn-ea"/>
                <a:cs typeface="Arial" charset="0"/>
              </a:rPr>
              <a:t>και η αμοιβή της είναι </a:t>
            </a:r>
            <a:r>
              <a:rPr lang="en-US" b="1" dirty="0" smtClean="0">
                <a:solidFill>
                  <a:srgbClr val="000000">
                    <a:lumMod val="75000"/>
                    <a:lumOff val="25000"/>
                  </a:srgbClr>
                </a:solidFill>
                <a:latin typeface="Century Gothic" panose="020B0502020202020204"/>
                <a:cs typeface="Arial" charset="0"/>
              </a:rPr>
              <a:t>255,66</a:t>
            </a:r>
            <a:r>
              <a:rPr kumimoji="0" lang="el-GR" sz="1800" b="0" i="0" u="none" strike="noStrike" kern="1200" cap="none" spc="0" normalizeH="0" baseline="0" noProof="0" dirty="0" smtClean="0">
                <a:ln>
                  <a:noFill/>
                </a:ln>
                <a:solidFill>
                  <a:srgbClr val="000000">
                    <a:lumMod val="75000"/>
                    <a:lumOff val="25000"/>
                  </a:srgbClr>
                </a:solidFill>
                <a:effectLst/>
                <a:uLnTx/>
                <a:uFillTx/>
                <a:latin typeface="Century Gothic" panose="020B0502020202020204"/>
                <a:ea typeface="+mn-ea"/>
                <a:cs typeface="Arial" charset="0"/>
              </a:rPr>
              <a:t>€</a:t>
            </a:r>
            <a:r>
              <a:rPr kumimoji="0" lang="en-US" sz="1800" b="0" i="0" u="none" strike="noStrike" kern="1200" cap="none" spc="0" normalizeH="0" baseline="0" noProof="0" dirty="0" smtClean="0">
                <a:ln>
                  <a:noFill/>
                </a:ln>
                <a:solidFill>
                  <a:srgbClr val="000000">
                    <a:lumMod val="75000"/>
                    <a:lumOff val="25000"/>
                  </a:srgbClr>
                </a:solidFill>
                <a:effectLst/>
                <a:uLnTx/>
                <a:uFillTx/>
                <a:latin typeface="Century Gothic" panose="020B0502020202020204"/>
                <a:ea typeface="+mn-ea"/>
                <a:cs typeface="Arial" charset="0"/>
              </a:rPr>
              <a:t>(</a:t>
            </a:r>
            <a:r>
              <a:rPr kumimoji="0" lang="en-US" sz="1800" b="0" i="0" u="none" strike="noStrike" kern="1200" cap="none" spc="0" normalizeH="0" noProof="0" dirty="0" smtClean="0">
                <a:ln>
                  <a:noFill/>
                </a:ln>
                <a:solidFill>
                  <a:srgbClr val="000000">
                    <a:lumMod val="75000"/>
                    <a:lumOff val="25000"/>
                  </a:srgbClr>
                </a:solidFill>
                <a:effectLst/>
                <a:uLnTx/>
                <a:uFillTx/>
                <a:latin typeface="Century Gothic" panose="020B0502020202020204"/>
                <a:ea typeface="+mn-ea"/>
                <a:cs typeface="Arial" charset="0"/>
              </a:rPr>
              <a:t> </a:t>
            </a:r>
            <a:r>
              <a:rPr kumimoji="0" lang="el-GR" sz="1800" b="0" i="0" u="none" strike="noStrike" kern="1200" cap="none" spc="0" normalizeH="0" noProof="0" dirty="0" smtClean="0">
                <a:ln>
                  <a:noFill/>
                </a:ln>
                <a:solidFill>
                  <a:srgbClr val="000000">
                    <a:lumMod val="75000"/>
                    <a:lumOff val="25000"/>
                  </a:srgbClr>
                </a:solidFill>
                <a:effectLst/>
                <a:uLnTx/>
                <a:uFillTx/>
                <a:latin typeface="Century Gothic" panose="020B0502020202020204"/>
                <a:ea typeface="+mn-ea"/>
                <a:cs typeface="Arial" charset="0"/>
              </a:rPr>
              <a:t>δίμηνο)</a:t>
            </a:r>
          </a:p>
          <a:p>
            <a:pPr marL="342900" marR="0" lvl="0" indent="-342900" algn="l" defTabSz="457200" rtl="0" eaLnBrk="1" fontAlgn="auto" latinLnBrk="0" hangingPunct="1">
              <a:lnSpc>
                <a:spcPct val="100000"/>
              </a:lnSpc>
              <a:spcBef>
                <a:spcPts val="1000"/>
              </a:spcBef>
              <a:spcAft>
                <a:spcPts val="0"/>
              </a:spcAft>
              <a:buClr>
                <a:srgbClr val="002060"/>
              </a:buClr>
              <a:buSzTx/>
              <a:buFont typeface="Wingdings 3" charset="2"/>
              <a:buChar char=""/>
              <a:tabLst/>
              <a:defRPr/>
            </a:pPr>
            <a:endParaRPr kumimoji="0" lang="el-GR" sz="1800" b="0" i="0" u="none" strike="noStrike" kern="1200" cap="none" spc="0" normalizeH="0" noProof="0" dirty="0" smtClean="0">
              <a:ln>
                <a:noFill/>
              </a:ln>
              <a:solidFill>
                <a:srgbClr val="000000">
                  <a:lumMod val="75000"/>
                  <a:lumOff val="25000"/>
                </a:srgbClr>
              </a:solidFill>
              <a:effectLst/>
              <a:uLnTx/>
              <a:uFillTx/>
              <a:latin typeface="Century Gothic" panose="020B0502020202020204"/>
              <a:ea typeface="+mn-ea"/>
              <a:cs typeface="Arial" charset="0"/>
            </a:endParaRPr>
          </a:p>
          <a:p>
            <a:pPr lvl="0">
              <a:buClr>
                <a:srgbClr val="002060"/>
              </a:buClr>
              <a:defRPr/>
            </a:pPr>
            <a:r>
              <a:rPr lang="el-GR" dirty="0">
                <a:solidFill>
                  <a:srgbClr val="000000">
                    <a:lumMod val="75000"/>
                    <a:lumOff val="25000"/>
                  </a:srgbClr>
                </a:solidFill>
                <a:latin typeface="Century Gothic" panose="020B0502020202020204"/>
                <a:cs typeface="Arial" charset="0"/>
              </a:rPr>
              <a:t>Αμειβόμενη Πρακτική Άσκηση ΜΕΣΩ ΕΣΠΑ </a:t>
            </a:r>
            <a:r>
              <a:rPr lang="el-GR" b="1" dirty="0">
                <a:solidFill>
                  <a:srgbClr val="000000">
                    <a:lumMod val="75000"/>
                    <a:lumOff val="25000"/>
                  </a:srgbClr>
                </a:solidFill>
                <a:latin typeface="Century Gothic" panose="020B0502020202020204"/>
                <a:cs typeface="Arial" charset="0"/>
              </a:rPr>
              <a:t>δεν</a:t>
            </a:r>
            <a:r>
              <a:rPr lang="el-GR" dirty="0">
                <a:solidFill>
                  <a:srgbClr val="000000">
                    <a:lumMod val="75000"/>
                    <a:lumOff val="25000"/>
                  </a:srgbClr>
                </a:solidFill>
                <a:latin typeface="Century Gothic" panose="020B0502020202020204"/>
                <a:cs typeface="Arial" charset="0"/>
              </a:rPr>
              <a:t> κάνουν οι: δημόσιοι υπάλληλοι, ένστολοι και όσοι έχουν εξαρτημένη εργασία </a:t>
            </a:r>
            <a:r>
              <a:rPr lang="el-GR" dirty="0" smtClean="0">
                <a:solidFill>
                  <a:srgbClr val="000000">
                    <a:lumMod val="75000"/>
                    <a:lumOff val="25000"/>
                  </a:srgbClr>
                </a:solidFill>
                <a:latin typeface="Century Gothic" panose="020B0502020202020204"/>
                <a:cs typeface="Arial" charset="0"/>
              </a:rPr>
              <a:t>(- </a:t>
            </a:r>
            <a:r>
              <a:rPr lang="el-GR" dirty="0">
                <a:solidFill>
                  <a:srgbClr val="000000">
                    <a:lumMod val="75000"/>
                    <a:lumOff val="25000"/>
                  </a:srgbClr>
                </a:solidFill>
                <a:latin typeface="Century Gothic" panose="020B0502020202020204"/>
                <a:cs typeface="Arial" charset="0"/>
              </a:rPr>
              <a:t>δηλ. 8 ΩΡΟ </a:t>
            </a:r>
            <a:r>
              <a:rPr lang="el-GR" dirty="0" smtClean="0">
                <a:solidFill>
                  <a:srgbClr val="000000">
                    <a:lumMod val="75000"/>
                    <a:lumOff val="25000"/>
                  </a:srgbClr>
                </a:solidFill>
                <a:latin typeface="Century Gothic" panose="020B0502020202020204"/>
                <a:cs typeface="Arial" charset="0"/>
              </a:rPr>
              <a:t>).</a:t>
            </a:r>
          </a:p>
          <a:p>
            <a:pPr lvl="0">
              <a:buClr>
                <a:srgbClr val="002060"/>
              </a:buClr>
              <a:defRPr/>
            </a:pPr>
            <a:r>
              <a:rPr lang="el-GR" dirty="0" smtClean="0">
                <a:solidFill>
                  <a:srgbClr val="000000">
                    <a:lumMod val="75000"/>
                    <a:lumOff val="25000"/>
                  </a:srgbClr>
                </a:solidFill>
                <a:latin typeface="Century Gothic" panose="020B0502020202020204"/>
                <a:cs typeface="Arial" charset="0"/>
              </a:rPr>
              <a:t>Για </a:t>
            </a:r>
            <a:r>
              <a:rPr lang="el-GR" dirty="0">
                <a:solidFill>
                  <a:srgbClr val="000000">
                    <a:lumMod val="75000"/>
                    <a:lumOff val="25000"/>
                  </a:srgbClr>
                </a:solidFill>
                <a:latin typeface="Century Gothic" panose="020B0502020202020204"/>
                <a:cs typeface="Arial" charset="0"/>
              </a:rPr>
              <a:t>τις </a:t>
            </a:r>
            <a:r>
              <a:rPr lang="el-GR" dirty="0" smtClean="0">
                <a:solidFill>
                  <a:srgbClr val="000000">
                    <a:lumMod val="75000"/>
                    <a:lumOff val="25000"/>
                  </a:srgbClr>
                </a:solidFill>
                <a:latin typeface="Century Gothic" panose="020B0502020202020204"/>
                <a:cs typeface="Arial" charset="0"/>
              </a:rPr>
              <a:t> παραπάνω κατηγορίες </a:t>
            </a:r>
            <a:r>
              <a:rPr lang="el-GR" dirty="0">
                <a:solidFill>
                  <a:srgbClr val="000000">
                    <a:lumMod val="75000"/>
                    <a:lumOff val="25000"/>
                  </a:srgbClr>
                </a:solidFill>
                <a:latin typeface="Century Gothic" panose="020B0502020202020204"/>
                <a:cs typeface="Arial" charset="0"/>
              </a:rPr>
              <a:t>η ΠΑ εξακολουθεί να είναι υποχρεωτική, θα </a:t>
            </a:r>
            <a:r>
              <a:rPr lang="el-GR" dirty="0" smtClean="0">
                <a:solidFill>
                  <a:srgbClr val="000000">
                    <a:lumMod val="75000"/>
                    <a:lumOff val="25000"/>
                  </a:srgbClr>
                </a:solidFill>
                <a:latin typeface="Century Gothic" panose="020B0502020202020204"/>
                <a:cs typeface="Arial" charset="0"/>
              </a:rPr>
              <a:t>εκπονηθεί εκτός </a:t>
            </a:r>
            <a:r>
              <a:rPr lang="el-GR" dirty="0">
                <a:solidFill>
                  <a:srgbClr val="000000">
                    <a:lumMod val="75000"/>
                    <a:lumOff val="25000"/>
                  </a:srgbClr>
                </a:solidFill>
                <a:latin typeface="Century Gothic" panose="020B0502020202020204"/>
                <a:cs typeface="Arial" charset="0"/>
              </a:rPr>
              <a:t>ΕΣΠΑ  σε φορείς </a:t>
            </a:r>
            <a:r>
              <a:rPr lang="el-GR" dirty="0" smtClean="0">
                <a:solidFill>
                  <a:srgbClr val="000000">
                    <a:lumMod val="75000"/>
                    <a:lumOff val="25000"/>
                  </a:srgbClr>
                </a:solidFill>
                <a:latin typeface="Century Gothic" panose="020B0502020202020204"/>
                <a:cs typeface="Arial" charset="0"/>
              </a:rPr>
              <a:t>υπό </a:t>
            </a:r>
            <a:r>
              <a:rPr lang="el-GR" dirty="0">
                <a:solidFill>
                  <a:srgbClr val="000000">
                    <a:lumMod val="75000"/>
                    <a:lumOff val="25000"/>
                  </a:srgbClr>
                </a:solidFill>
                <a:latin typeface="Century Gothic" panose="020B0502020202020204"/>
                <a:cs typeface="Arial" charset="0"/>
              </a:rPr>
              <a:t>την εποπτεία της Γραμματείας και του Τμήματος και θα ισχύουν </a:t>
            </a:r>
            <a:r>
              <a:rPr lang="el-GR" dirty="0" smtClean="0">
                <a:solidFill>
                  <a:srgbClr val="000000">
                    <a:lumMod val="75000"/>
                    <a:lumOff val="25000"/>
                  </a:srgbClr>
                </a:solidFill>
                <a:latin typeface="Century Gothic" panose="020B0502020202020204"/>
                <a:cs typeface="Arial" charset="0"/>
              </a:rPr>
              <a:t>ίδια προθεσμία   και διάστημα</a:t>
            </a:r>
            <a:endParaRPr lang="el-GR" dirty="0">
              <a:solidFill>
                <a:srgbClr val="000000">
                  <a:lumMod val="75000"/>
                  <a:lumOff val="25000"/>
                </a:srgbClr>
              </a:solidFill>
              <a:latin typeface="Century Gothic" panose="020B0502020202020204"/>
              <a:cs typeface="Arial" charset="0"/>
            </a:endParaRPr>
          </a:p>
          <a:p>
            <a:pPr lvl="0">
              <a:buClr>
                <a:srgbClr val="002060"/>
              </a:buClr>
              <a:defRPr/>
            </a:pPr>
            <a:endParaRPr lang="el-GR" dirty="0">
              <a:solidFill>
                <a:srgbClr val="000000">
                  <a:lumMod val="75000"/>
                  <a:lumOff val="25000"/>
                </a:srgbClr>
              </a:solidFill>
              <a:latin typeface="Century Gothic" panose="020B0502020202020204"/>
              <a:cs typeface="Arial" charset="0"/>
            </a:endParaRPr>
          </a:p>
          <a:p>
            <a:pPr marL="342900" marR="0" lvl="0" indent="-342900" algn="l" defTabSz="457200" rtl="0" eaLnBrk="1" fontAlgn="auto" latinLnBrk="0" hangingPunct="1">
              <a:lnSpc>
                <a:spcPct val="100000"/>
              </a:lnSpc>
              <a:spcBef>
                <a:spcPts val="1000"/>
              </a:spcBef>
              <a:spcAft>
                <a:spcPts val="0"/>
              </a:spcAft>
              <a:buClr>
                <a:srgbClr val="002060"/>
              </a:buClr>
              <a:buSzTx/>
              <a:buFont typeface="Wingdings 3" charset="2"/>
              <a:buChar char=""/>
              <a:tabLst/>
              <a:defRPr/>
            </a:pPr>
            <a:endParaRPr kumimoji="0" lang="el-GR" sz="1800" b="0" i="0" u="none" strike="noStrike" kern="1200" cap="none" spc="0" normalizeH="0" noProof="0" dirty="0" smtClean="0">
              <a:ln>
                <a:noFill/>
              </a:ln>
              <a:solidFill>
                <a:srgbClr val="000000">
                  <a:lumMod val="75000"/>
                  <a:lumOff val="25000"/>
                </a:srgbClr>
              </a:solidFill>
              <a:effectLst/>
              <a:uLnTx/>
              <a:uFillTx/>
              <a:latin typeface="Century Gothic" panose="020B0502020202020204"/>
              <a:ea typeface="+mn-ea"/>
              <a:cs typeface="Arial" charset="0"/>
            </a:endParaRPr>
          </a:p>
        </p:txBody>
      </p:sp>
    </p:spTree>
    <p:extLst>
      <p:ext uri="{BB962C8B-B14F-4D97-AF65-F5344CB8AC3E}">
        <p14:creationId xmlns:p14="http://schemas.microsoft.com/office/powerpoint/2010/main" val="3558859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365196" y="-83215"/>
            <a:ext cx="7778803" cy="763525"/>
          </a:xfrm>
        </p:spPr>
        <p:txBody>
          <a:bodyPr>
            <a:noAutofit/>
          </a:bodyPr>
          <a:lstStyle/>
          <a:p>
            <a:pPr algn="ctr"/>
            <a:r>
              <a:rPr lang="el-GR" sz="2800" dirty="0" smtClean="0">
                <a:latin typeface="Century Gothic" panose="020B0502020202020204"/>
              </a:rPr>
              <a:t>Προϋποθέσεις Πρακτικής Άσκησης ΤΠΜ</a:t>
            </a:r>
            <a:endParaRPr lang="en-US" sz="2800" dirty="0"/>
          </a:p>
        </p:txBody>
      </p:sp>
      <p:sp>
        <p:nvSpPr>
          <p:cNvPr id="3" name="Θέση περιεχομένου 2"/>
          <p:cNvSpPr>
            <a:spLocks noGrp="1"/>
          </p:cNvSpPr>
          <p:nvPr>
            <p:ph idx="1"/>
          </p:nvPr>
        </p:nvSpPr>
        <p:spPr>
          <a:xfrm>
            <a:off x="1365196" y="527605"/>
            <a:ext cx="7778804" cy="6330395"/>
          </a:xfrm>
        </p:spPr>
        <p:txBody>
          <a:bodyPr>
            <a:noAutofit/>
          </a:bodyPr>
          <a:lstStyle/>
          <a:p>
            <a:pPr marL="0" indent="0">
              <a:buNone/>
            </a:pPr>
            <a:r>
              <a:rPr lang="el-GR" sz="1400" b="1" dirty="0">
                <a:solidFill>
                  <a:srgbClr val="000000">
                    <a:lumMod val="75000"/>
                    <a:lumOff val="25000"/>
                  </a:srgbClr>
                </a:solidFill>
                <a:latin typeface="Century Gothic" panose="020B0502020202020204"/>
              </a:rPr>
              <a:t>Βάσει της θεσμοθέτησης του Τμήματος, ισχύουν τα ακόλουθα</a:t>
            </a:r>
            <a:r>
              <a:rPr lang="el-GR" sz="1400" dirty="0">
                <a:solidFill>
                  <a:srgbClr val="000000">
                    <a:lumMod val="75000"/>
                    <a:lumOff val="25000"/>
                  </a:srgbClr>
                </a:solidFill>
                <a:latin typeface="Century Gothic" panose="020B0502020202020204"/>
              </a:rPr>
              <a:t>:</a:t>
            </a:r>
          </a:p>
          <a:p>
            <a:r>
              <a:rPr lang="el-GR" sz="1400" dirty="0">
                <a:solidFill>
                  <a:srgbClr val="000000">
                    <a:lumMod val="75000"/>
                    <a:lumOff val="25000"/>
                  </a:srgbClr>
                </a:solidFill>
                <a:latin typeface="Century Gothic" panose="020B0502020202020204"/>
              </a:rPr>
              <a:t>ΥΠΟΧΡΕΩΤΙΚΗ</a:t>
            </a:r>
            <a:r>
              <a:rPr lang="el-GR" sz="1400" dirty="0" smtClean="0">
                <a:solidFill>
                  <a:srgbClr val="000000">
                    <a:lumMod val="75000"/>
                    <a:lumOff val="25000"/>
                  </a:srgbClr>
                </a:solidFill>
                <a:latin typeface="Century Gothic" panose="020B0502020202020204"/>
              </a:rPr>
              <a:t>!</a:t>
            </a:r>
            <a:r>
              <a:rPr lang="en-US" sz="1400" dirty="0" smtClean="0">
                <a:solidFill>
                  <a:srgbClr val="000000">
                    <a:lumMod val="75000"/>
                    <a:lumOff val="25000"/>
                  </a:srgbClr>
                </a:solidFill>
                <a:latin typeface="Century Gothic" panose="020B0502020202020204"/>
              </a:rPr>
              <a:t>   ( 2 ECTS)</a:t>
            </a:r>
            <a:endParaRPr lang="el-GR" sz="1400" dirty="0">
              <a:solidFill>
                <a:srgbClr val="000000">
                  <a:lumMod val="75000"/>
                  <a:lumOff val="25000"/>
                </a:srgbClr>
              </a:solidFill>
              <a:latin typeface="Century Gothic" panose="020B0502020202020204"/>
            </a:endParaRPr>
          </a:p>
          <a:p>
            <a:r>
              <a:rPr lang="el-GR" sz="1400" dirty="0">
                <a:solidFill>
                  <a:srgbClr val="000000">
                    <a:lumMod val="75000"/>
                    <a:lumOff val="25000"/>
                  </a:srgbClr>
                </a:solidFill>
                <a:latin typeface="Century Gothic" panose="020B0502020202020204"/>
              </a:rPr>
              <a:t>Να είναι ΕΝΕΡΓΟΣ φοιτητής, να έχει γραφτεί στο </a:t>
            </a:r>
            <a:r>
              <a:rPr lang="el-GR" sz="1400" b="1" dirty="0">
                <a:solidFill>
                  <a:srgbClr val="000000">
                    <a:lumMod val="75000"/>
                    <a:lumOff val="25000"/>
                  </a:srgbClr>
                </a:solidFill>
                <a:latin typeface="Century Gothic" panose="020B0502020202020204"/>
              </a:rPr>
              <a:t>8ο εξάμηνο</a:t>
            </a:r>
            <a:r>
              <a:rPr lang="el-GR" sz="1400" dirty="0">
                <a:solidFill>
                  <a:srgbClr val="000000">
                    <a:lumMod val="75000"/>
                    <a:lumOff val="25000"/>
                  </a:srgbClr>
                </a:solidFill>
                <a:latin typeface="Century Gothic" panose="020B0502020202020204"/>
              </a:rPr>
              <a:t>_ και να έχει </a:t>
            </a:r>
            <a:r>
              <a:rPr lang="el-GR" sz="1400" b="1" dirty="0">
                <a:solidFill>
                  <a:srgbClr val="000000">
                    <a:lumMod val="75000"/>
                    <a:lumOff val="25000"/>
                  </a:srgbClr>
                </a:solidFill>
                <a:latin typeface="Century Gothic" panose="020B0502020202020204"/>
              </a:rPr>
              <a:t>120 </a:t>
            </a:r>
            <a:r>
              <a:rPr lang="en-US" sz="1400" b="1" dirty="0">
                <a:solidFill>
                  <a:srgbClr val="000000">
                    <a:lumMod val="75000"/>
                    <a:lumOff val="25000"/>
                  </a:srgbClr>
                </a:solidFill>
                <a:latin typeface="Century Gothic" panose="020B0502020202020204"/>
              </a:rPr>
              <a:t>ECTS</a:t>
            </a:r>
          </a:p>
          <a:p>
            <a:r>
              <a:rPr lang="el-GR" sz="1400" dirty="0">
                <a:solidFill>
                  <a:srgbClr val="000000">
                    <a:lumMod val="75000"/>
                    <a:lumOff val="25000"/>
                  </a:srgbClr>
                </a:solidFill>
                <a:latin typeface="Century Gothic" panose="020B0502020202020204"/>
              </a:rPr>
              <a:t>Είναι ΔΙΜΗΝΗ, και το επιτρεπόμενο διάστημα είναι: </a:t>
            </a:r>
            <a:r>
              <a:rPr lang="el-GR" sz="1400" b="1" dirty="0">
                <a:solidFill>
                  <a:srgbClr val="00B0F0"/>
                </a:solidFill>
                <a:latin typeface="Century Gothic" panose="020B0502020202020204"/>
              </a:rPr>
              <a:t>1 Ιούλιου– 31 Αύγουστου</a:t>
            </a:r>
          </a:p>
          <a:p>
            <a:pPr marL="0" indent="0" algn="ctr">
              <a:buNone/>
            </a:pPr>
            <a:r>
              <a:rPr lang="en-US" sz="1400" b="1" dirty="0">
                <a:solidFill>
                  <a:srgbClr val="FF0000"/>
                </a:solidFill>
                <a:latin typeface="Century Gothic" panose="020B0502020202020204"/>
              </a:rPr>
              <a:t>SOS:</a:t>
            </a:r>
          </a:p>
          <a:p>
            <a:pPr algn="just"/>
            <a:r>
              <a:rPr lang="el-GR" sz="1400" dirty="0" smtClean="0">
                <a:solidFill>
                  <a:srgbClr val="000000">
                    <a:lumMod val="75000"/>
                    <a:lumOff val="25000"/>
                  </a:srgbClr>
                </a:solidFill>
                <a:latin typeface="Century Gothic" panose="020B0502020202020204"/>
              </a:rPr>
              <a:t>Στην </a:t>
            </a:r>
            <a:r>
              <a:rPr lang="el-GR" sz="1400" dirty="0">
                <a:solidFill>
                  <a:srgbClr val="000000">
                    <a:lumMod val="75000"/>
                    <a:lumOff val="25000"/>
                  </a:srgbClr>
                </a:solidFill>
                <a:latin typeface="Century Gothic" panose="020B0502020202020204"/>
              </a:rPr>
              <a:t>περίπτωση που ο αριθμός των ασκούμενων είναι περιορισμένος, με βάση τη χρηματοδότηση του Προγράμματος εφαρμόζεται ο εξής «</a:t>
            </a:r>
            <a:r>
              <a:rPr lang="el-GR" sz="1400" b="1" dirty="0">
                <a:solidFill>
                  <a:srgbClr val="000000">
                    <a:lumMod val="75000"/>
                    <a:lumOff val="25000"/>
                  </a:srgbClr>
                </a:solidFill>
                <a:latin typeface="Century Gothic" panose="020B0502020202020204"/>
              </a:rPr>
              <a:t>αλγόριθμος </a:t>
            </a:r>
            <a:r>
              <a:rPr lang="el-GR" sz="1400" b="1" dirty="0" smtClean="0">
                <a:solidFill>
                  <a:srgbClr val="000000">
                    <a:lumMod val="75000"/>
                    <a:lumOff val="25000"/>
                  </a:srgbClr>
                </a:solidFill>
                <a:latin typeface="Century Gothic" panose="020B0502020202020204"/>
              </a:rPr>
              <a:t>μοριοδότησης</a:t>
            </a:r>
            <a:r>
              <a:rPr lang="el-GR" sz="1400" dirty="0">
                <a:solidFill>
                  <a:srgbClr val="000000">
                    <a:lumMod val="75000"/>
                    <a:lumOff val="25000"/>
                  </a:srgbClr>
                </a:solidFill>
                <a:latin typeface="Century Gothic" panose="020B0502020202020204"/>
              </a:rPr>
              <a:t>», βάσει του οποίου ο/η υποψήφιος(-α) είναι σε θέση να υπολογίζει τη μοριοδότησης του είναι ο παρακάτω:</a:t>
            </a:r>
          </a:p>
          <a:p>
            <a:pPr marL="0" indent="0" algn="just">
              <a:buNone/>
            </a:pPr>
            <a:endParaRPr lang="el-GR" sz="1400" dirty="0">
              <a:solidFill>
                <a:srgbClr val="000000">
                  <a:lumMod val="75000"/>
                  <a:lumOff val="25000"/>
                </a:srgbClr>
              </a:solidFill>
              <a:latin typeface="Century Gothic" panose="020B0502020202020204"/>
            </a:endParaRPr>
          </a:p>
          <a:p>
            <a:pPr marL="0" indent="0">
              <a:buNone/>
            </a:pPr>
            <a:r>
              <a:rPr lang="el-GR" sz="1400" dirty="0">
                <a:solidFill>
                  <a:srgbClr val="000000">
                    <a:lumMod val="75000"/>
                    <a:lumOff val="25000"/>
                  </a:srgbClr>
                </a:solidFill>
                <a:latin typeface="Century Gothic" panose="020B0502020202020204"/>
              </a:rPr>
              <a:t>«(ECTS επιτυχώς </a:t>
            </a:r>
            <a:r>
              <a:rPr lang="el-GR" sz="1400" dirty="0" err="1">
                <a:solidFill>
                  <a:srgbClr val="000000">
                    <a:lumMod val="75000"/>
                    <a:lumOff val="25000"/>
                  </a:srgbClr>
                </a:solidFill>
                <a:latin typeface="Century Gothic" panose="020B0502020202020204"/>
              </a:rPr>
              <a:t>εξετασθέντων</a:t>
            </a:r>
            <a:r>
              <a:rPr lang="el-GR" sz="1400" dirty="0">
                <a:solidFill>
                  <a:srgbClr val="000000">
                    <a:lumMod val="75000"/>
                    <a:lumOff val="25000"/>
                  </a:srgbClr>
                </a:solidFill>
                <a:latin typeface="Century Gothic" panose="020B0502020202020204"/>
              </a:rPr>
              <a:t> μαθημάτων έως την ημερομηνία υποβολής αίτησης) x 10 x ( Μέσο Όρο Βαθμολογίας επιτυχώς </a:t>
            </a:r>
            <a:r>
              <a:rPr lang="el-GR" sz="1400" dirty="0" err="1">
                <a:solidFill>
                  <a:srgbClr val="000000">
                    <a:lumMod val="75000"/>
                    <a:lumOff val="25000"/>
                  </a:srgbClr>
                </a:solidFill>
                <a:latin typeface="Century Gothic" panose="020B0502020202020204"/>
              </a:rPr>
              <a:t>εξετασθέντων</a:t>
            </a:r>
            <a:r>
              <a:rPr lang="el-GR" sz="1400" dirty="0">
                <a:solidFill>
                  <a:srgbClr val="000000">
                    <a:lumMod val="75000"/>
                    <a:lumOff val="25000"/>
                  </a:srgbClr>
                </a:solidFill>
                <a:latin typeface="Century Gothic" panose="020B0502020202020204"/>
              </a:rPr>
              <a:t> μαθημάτων) / (Συνολικό αριθμό ECTS του Προγράμματος Σπουδών)»</a:t>
            </a:r>
          </a:p>
          <a:p>
            <a:pPr marL="0" indent="0">
              <a:buNone/>
            </a:pPr>
            <a:endParaRPr lang="el-GR" sz="1400" dirty="0">
              <a:solidFill>
                <a:srgbClr val="000000">
                  <a:lumMod val="75000"/>
                  <a:lumOff val="25000"/>
                </a:srgbClr>
              </a:solidFill>
              <a:latin typeface="Century Gothic" panose="020B0502020202020204"/>
            </a:endParaRPr>
          </a:p>
          <a:p>
            <a:pPr marL="0" indent="0">
              <a:buNone/>
            </a:pPr>
            <a:r>
              <a:rPr lang="el-GR" sz="1200" dirty="0">
                <a:solidFill>
                  <a:srgbClr val="000000">
                    <a:lumMod val="75000"/>
                    <a:lumOff val="25000"/>
                  </a:srgbClr>
                </a:solidFill>
                <a:latin typeface="Century Gothic" panose="020B0502020202020204"/>
              </a:rPr>
              <a:t>Σε περίπτωση</a:t>
            </a:r>
            <a:r>
              <a:rPr lang="el-GR" sz="1200" b="1" dirty="0">
                <a:solidFill>
                  <a:srgbClr val="000000">
                    <a:lumMod val="75000"/>
                    <a:lumOff val="25000"/>
                  </a:srgbClr>
                </a:solidFill>
                <a:latin typeface="Century Gothic" panose="020B0502020202020204"/>
              </a:rPr>
              <a:t> ΙΣΟΒΑΘΜΙΑΣ </a:t>
            </a:r>
            <a:r>
              <a:rPr lang="el-GR" sz="1200" dirty="0">
                <a:solidFill>
                  <a:srgbClr val="000000">
                    <a:lumMod val="75000"/>
                    <a:lumOff val="25000"/>
                  </a:srgbClr>
                </a:solidFill>
                <a:latin typeface="Century Gothic" panose="020B0502020202020204"/>
              </a:rPr>
              <a:t>λαμβάνονται υπόψη τα ακόλουθα κοινωνικά </a:t>
            </a:r>
            <a:r>
              <a:rPr lang="el-GR" sz="1200" dirty="0" smtClean="0">
                <a:solidFill>
                  <a:srgbClr val="000000">
                    <a:lumMod val="75000"/>
                    <a:lumOff val="25000"/>
                  </a:srgbClr>
                </a:solidFill>
                <a:latin typeface="Century Gothic" panose="020B0502020202020204"/>
              </a:rPr>
              <a:t>κριτήρια* </a:t>
            </a:r>
            <a:r>
              <a:rPr lang="en-US" sz="1200" dirty="0">
                <a:solidFill>
                  <a:srgbClr val="000000">
                    <a:lumMod val="75000"/>
                    <a:lumOff val="25000"/>
                  </a:srgbClr>
                </a:solidFill>
                <a:latin typeface="Century Gothic" panose="020B0502020202020204"/>
              </a:rPr>
              <a:t>:</a:t>
            </a:r>
          </a:p>
          <a:p>
            <a:pPr marL="514350" indent="-514350">
              <a:buAutoNum type="alphaLcParenR"/>
            </a:pPr>
            <a:r>
              <a:rPr lang="el-GR" sz="1200" dirty="0">
                <a:solidFill>
                  <a:srgbClr val="000000">
                    <a:lumMod val="75000"/>
                    <a:lumOff val="25000"/>
                  </a:srgbClr>
                </a:solidFill>
                <a:latin typeface="Century Gothic" panose="020B0502020202020204"/>
              </a:rPr>
              <a:t>Οι υποψήφιοι(-</a:t>
            </a:r>
            <a:r>
              <a:rPr lang="el-GR" sz="1200" dirty="0" err="1">
                <a:solidFill>
                  <a:srgbClr val="000000">
                    <a:lumMod val="75000"/>
                    <a:lumOff val="25000"/>
                  </a:srgbClr>
                </a:solidFill>
                <a:latin typeface="Century Gothic" panose="020B0502020202020204"/>
              </a:rPr>
              <a:t>ες</a:t>
            </a:r>
            <a:r>
              <a:rPr lang="el-GR" sz="1200" dirty="0">
                <a:solidFill>
                  <a:srgbClr val="000000">
                    <a:lumMod val="75000"/>
                    <a:lumOff val="25000"/>
                  </a:srgbClr>
                </a:solidFill>
                <a:latin typeface="Century Gothic" panose="020B0502020202020204"/>
              </a:rPr>
              <a:t>) που ανήκουν σε </a:t>
            </a:r>
            <a:r>
              <a:rPr lang="el-GR" sz="1200" dirty="0" err="1">
                <a:solidFill>
                  <a:srgbClr val="000000">
                    <a:lumMod val="75000"/>
                    <a:lumOff val="25000"/>
                  </a:srgbClr>
                </a:solidFill>
                <a:latin typeface="Century Gothic" panose="020B0502020202020204"/>
              </a:rPr>
              <a:t>ΑμεΑ</a:t>
            </a:r>
            <a:r>
              <a:rPr lang="el-GR" sz="1200" dirty="0">
                <a:solidFill>
                  <a:srgbClr val="000000">
                    <a:lumMod val="75000"/>
                    <a:lumOff val="25000"/>
                  </a:srgbClr>
                </a:solidFill>
                <a:latin typeface="Century Gothic" panose="020B0502020202020204"/>
              </a:rPr>
              <a:t> ή/και σε  ΕΚΟ</a:t>
            </a:r>
            <a:r>
              <a:rPr lang="en-US" sz="1200" dirty="0">
                <a:solidFill>
                  <a:srgbClr val="000000">
                    <a:lumMod val="75000"/>
                    <a:lumOff val="25000"/>
                  </a:srgbClr>
                </a:solidFill>
                <a:latin typeface="Century Gothic" panose="020B0502020202020204"/>
              </a:rPr>
              <a:t> </a:t>
            </a:r>
            <a:r>
              <a:rPr lang="el-GR" sz="1200" dirty="0">
                <a:solidFill>
                  <a:srgbClr val="000000">
                    <a:lumMod val="75000"/>
                    <a:lumOff val="25000"/>
                  </a:srgbClr>
                </a:solidFill>
                <a:latin typeface="Century Gothic" panose="020B0502020202020204"/>
              </a:rPr>
              <a:t>λαμβάνουν επιπλέον 10 μόρια</a:t>
            </a:r>
          </a:p>
          <a:p>
            <a:pPr marL="514350" indent="-514350">
              <a:buAutoNum type="alphaLcParenR" startAt="2"/>
            </a:pPr>
            <a:r>
              <a:rPr lang="el-GR" sz="1200" dirty="0">
                <a:solidFill>
                  <a:srgbClr val="000000">
                    <a:lumMod val="75000"/>
                    <a:lumOff val="25000"/>
                  </a:srgbClr>
                </a:solidFill>
                <a:latin typeface="Century Gothic" panose="020B0502020202020204"/>
              </a:rPr>
              <a:t>Οι υποψήφιοι(-</a:t>
            </a:r>
            <a:r>
              <a:rPr lang="el-GR" sz="1200" dirty="0" err="1">
                <a:solidFill>
                  <a:srgbClr val="000000">
                    <a:lumMod val="75000"/>
                    <a:lumOff val="25000"/>
                  </a:srgbClr>
                </a:solidFill>
                <a:latin typeface="Century Gothic" panose="020B0502020202020204"/>
              </a:rPr>
              <a:t>ες</a:t>
            </a:r>
            <a:r>
              <a:rPr lang="el-GR" sz="1200" dirty="0">
                <a:solidFill>
                  <a:srgbClr val="000000">
                    <a:lumMod val="75000"/>
                    <a:lumOff val="25000"/>
                  </a:srgbClr>
                </a:solidFill>
                <a:latin typeface="Century Gothic" panose="020B0502020202020204"/>
              </a:rPr>
              <a:t>) λαμβάνουν επιπλέον 10 μόρια όταν το Ετήσιο οικογενειακό Εισόδημα των γονέων είναι έως 10,000€</a:t>
            </a:r>
          </a:p>
          <a:p>
            <a:pPr marL="514350" indent="-514350">
              <a:buAutoNum type="alphaLcParenR" startAt="2"/>
            </a:pPr>
            <a:r>
              <a:rPr lang="el-GR" sz="1200" dirty="0">
                <a:solidFill>
                  <a:srgbClr val="000000">
                    <a:lumMod val="75000"/>
                    <a:lumOff val="25000"/>
                  </a:srgbClr>
                </a:solidFill>
                <a:latin typeface="Century Gothic" panose="020B0502020202020204"/>
              </a:rPr>
              <a:t>Οι υποψήφιοι(-</a:t>
            </a:r>
            <a:r>
              <a:rPr lang="el-GR" sz="1200" dirty="0" err="1">
                <a:solidFill>
                  <a:srgbClr val="000000">
                    <a:lumMod val="75000"/>
                    <a:lumOff val="25000"/>
                  </a:srgbClr>
                </a:solidFill>
                <a:latin typeface="Century Gothic" panose="020B0502020202020204"/>
              </a:rPr>
              <a:t>ες</a:t>
            </a:r>
            <a:r>
              <a:rPr lang="el-GR" sz="1200" dirty="0">
                <a:solidFill>
                  <a:srgbClr val="000000">
                    <a:lumMod val="75000"/>
                    <a:lumOff val="25000"/>
                  </a:srgbClr>
                </a:solidFill>
                <a:latin typeface="Century Gothic" panose="020B0502020202020204"/>
              </a:rPr>
              <a:t>) που ανήκουν σε μονοπρόσωπη οικογένεια με προστατευόμενα ανήλικα  λαμβάνουν επιπλέον 10 μόρια. Στην κατηγορία αυτοί </a:t>
            </a:r>
            <a:r>
              <a:rPr lang="el-GR" sz="1200" dirty="0" smtClean="0">
                <a:solidFill>
                  <a:srgbClr val="000000">
                    <a:lumMod val="75000"/>
                    <a:lumOff val="25000"/>
                  </a:srgbClr>
                </a:solidFill>
                <a:latin typeface="Century Gothic" panose="020B0502020202020204"/>
              </a:rPr>
              <a:t>ανήκουν </a:t>
            </a:r>
            <a:r>
              <a:rPr lang="el-GR" sz="1200" dirty="0">
                <a:solidFill>
                  <a:srgbClr val="000000">
                    <a:lumMod val="75000"/>
                    <a:lumOff val="25000"/>
                  </a:srgbClr>
                </a:solidFill>
                <a:latin typeface="Century Gothic" panose="020B0502020202020204"/>
              </a:rPr>
              <a:t>και οι υποψήφιοι(-ες)  που είναι ίδιοι γονείς μονοπρόσωπης οικογένειας</a:t>
            </a:r>
            <a:r>
              <a:rPr lang="en-US" sz="1200" dirty="0">
                <a:solidFill>
                  <a:srgbClr val="000000">
                    <a:lumMod val="75000"/>
                    <a:lumOff val="25000"/>
                  </a:srgbClr>
                </a:solidFill>
                <a:latin typeface="Century Gothic" panose="020B0502020202020204"/>
              </a:rPr>
              <a:t>   </a:t>
            </a:r>
            <a:endParaRPr lang="el-GR" sz="1200" dirty="0" smtClean="0">
              <a:solidFill>
                <a:srgbClr val="000000">
                  <a:lumMod val="75000"/>
                  <a:lumOff val="25000"/>
                </a:srgbClr>
              </a:solidFill>
              <a:latin typeface="Century Gothic" panose="020B0502020202020204"/>
            </a:endParaRPr>
          </a:p>
          <a:p>
            <a:pPr marL="514350" indent="-514350">
              <a:buAutoNum type="alphaLcParenR" startAt="2"/>
            </a:pPr>
            <a:endParaRPr lang="el-GR" sz="1200" dirty="0">
              <a:solidFill>
                <a:srgbClr val="000000">
                  <a:lumMod val="75000"/>
                  <a:lumOff val="25000"/>
                </a:srgbClr>
              </a:solidFill>
              <a:latin typeface="Century Gothic" panose="020B0502020202020204"/>
            </a:endParaRPr>
          </a:p>
          <a:p>
            <a:pPr marL="0" indent="0" algn="r">
              <a:buNone/>
            </a:pPr>
            <a:endParaRPr lang="el-GR" sz="1200" dirty="0" smtClean="0">
              <a:solidFill>
                <a:srgbClr val="000000">
                  <a:lumMod val="75000"/>
                  <a:lumOff val="25000"/>
                </a:srgbClr>
              </a:solidFill>
              <a:latin typeface="Century Gothic" panose="020B0502020202020204"/>
            </a:endParaRPr>
          </a:p>
          <a:p>
            <a:pPr marL="0" indent="0">
              <a:buNone/>
            </a:pPr>
            <a:r>
              <a:rPr lang="en-US" sz="1200" dirty="0" smtClean="0">
                <a:solidFill>
                  <a:srgbClr val="000000">
                    <a:lumMod val="75000"/>
                    <a:lumOff val="25000"/>
                  </a:srgbClr>
                </a:solidFill>
                <a:latin typeface="Century Gothic" panose="020B0502020202020204"/>
              </a:rPr>
              <a:t> *</a:t>
            </a:r>
            <a:r>
              <a:rPr lang="el-GR" sz="1200" dirty="0" smtClean="0">
                <a:solidFill>
                  <a:srgbClr val="000000">
                    <a:lumMod val="75000"/>
                    <a:lumOff val="25000"/>
                  </a:srgbClr>
                </a:solidFill>
                <a:latin typeface="Century Gothic" panose="020B0502020202020204"/>
              </a:rPr>
              <a:t>στέλνω με </a:t>
            </a:r>
            <a:r>
              <a:rPr lang="en-US" sz="1200" dirty="0" smtClean="0">
                <a:solidFill>
                  <a:srgbClr val="000000">
                    <a:lumMod val="75000"/>
                    <a:lumOff val="25000"/>
                  </a:srgbClr>
                </a:solidFill>
                <a:latin typeface="Century Gothic" panose="020B0502020202020204"/>
              </a:rPr>
              <a:t>email</a:t>
            </a:r>
            <a:r>
              <a:rPr lang="el-GR" sz="1200" dirty="0" smtClean="0">
                <a:solidFill>
                  <a:srgbClr val="000000">
                    <a:lumMod val="75000"/>
                    <a:lumOff val="25000"/>
                  </a:srgbClr>
                </a:solidFill>
                <a:latin typeface="Century Gothic" panose="020B0502020202020204"/>
              </a:rPr>
              <a:t> αν χρειαστεί τα απαραίτητα δικαιολογητικά </a:t>
            </a:r>
            <a:r>
              <a:rPr lang="el-GR" sz="1200" dirty="0">
                <a:solidFill>
                  <a:srgbClr val="000000">
                    <a:lumMod val="75000"/>
                    <a:lumOff val="25000"/>
                  </a:srgbClr>
                </a:solidFill>
                <a:latin typeface="Century Gothic" panose="020B0502020202020204"/>
              </a:rPr>
              <a:t>στη </a:t>
            </a:r>
            <a:r>
              <a:rPr lang="el-GR" sz="1200" dirty="0" smtClean="0">
                <a:solidFill>
                  <a:srgbClr val="000000">
                    <a:lumMod val="75000"/>
                    <a:lumOff val="25000"/>
                  </a:srgbClr>
                </a:solidFill>
                <a:latin typeface="Century Gothic" panose="020B0502020202020204"/>
              </a:rPr>
              <a:t>Γραμματεία –εντός    προθεσμίας </a:t>
            </a:r>
            <a:endParaRPr lang="en-US" sz="1200" dirty="0" smtClean="0">
              <a:solidFill>
                <a:srgbClr val="000000">
                  <a:lumMod val="75000"/>
                  <a:lumOff val="25000"/>
                </a:srgbClr>
              </a:solidFill>
              <a:latin typeface="Century Gothic" panose="020B0502020202020204"/>
            </a:endParaRPr>
          </a:p>
          <a:p>
            <a:pPr marL="0" indent="0">
              <a:buNone/>
            </a:pPr>
            <a:r>
              <a:rPr lang="el-GR" sz="1200" dirty="0" smtClean="0">
                <a:solidFill>
                  <a:srgbClr val="000000">
                    <a:lumMod val="75000"/>
                    <a:lumOff val="25000"/>
                  </a:srgbClr>
                </a:solidFill>
                <a:latin typeface="Century Gothic" panose="020B0502020202020204"/>
              </a:rPr>
              <a:t>( έως 24/03/2021)</a:t>
            </a:r>
            <a:r>
              <a:rPr lang="en-US" sz="1200" dirty="0">
                <a:solidFill>
                  <a:srgbClr val="000000">
                    <a:lumMod val="75000"/>
                    <a:lumOff val="25000"/>
                  </a:srgbClr>
                </a:solidFill>
                <a:latin typeface="Century Gothic" panose="020B0502020202020204"/>
              </a:rPr>
              <a:t> g-civ@civ.uth.gr</a:t>
            </a:r>
            <a:endParaRPr lang="el-GR" sz="1200" dirty="0" smtClean="0">
              <a:solidFill>
                <a:srgbClr val="000000">
                  <a:lumMod val="75000"/>
                  <a:lumOff val="25000"/>
                </a:srgbClr>
              </a:solidFill>
              <a:latin typeface="Century Gothic" panose="020B0502020202020204"/>
            </a:endParaRPr>
          </a:p>
          <a:p>
            <a:pPr marL="0" indent="0">
              <a:buNone/>
            </a:pPr>
            <a:endParaRPr lang="el-GR" sz="1200" b="1" dirty="0" smtClean="0">
              <a:solidFill>
                <a:srgbClr val="000000">
                  <a:lumMod val="75000"/>
                  <a:lumOff val="25000"/>
                </a:srgbClr>
              </a:solidFill>
              <a:latin typeface="Century Gothic" panose="020B0502020202020204"/>
            </a:endParaRPr>
          </a:p>
        </p:txBody>
      </p:sp>
    </p:spTree>
    <p:extLst>
      <p:ext uri="{BB962C8B-B14F-4D97-AF65-F5344CB8AC3E}">
        <p14:creationId xmlns:p14="http://schemas.microsoft.com/office/powerpoint/2010/main" val="11016338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Εικόνα 10"/>
          <p:cNvPicPr>
            <a:picLocks noChangeAspect="1"/>
          </p:cNvPicPr>
          <p:nvPr/>
        </p:nvPicPr>
        <p:blipFill rotWithShape="1">
          <a:blip r:embed="rId3"/>
          <a:srcRect l="-2" r="1888" b="10328"/>
          <a:stretch/>
        </p:blipFill>
        <p:spPr>
          <a:xfrm>
            <a:off x="-21025" y="-92365"/>
            <a:ext cx="9326880" cy="7024430"/>
          </a:xfrm>
          <a:prstGeom prst="rect">
            <a:avLst/>
          </a:prstGeom>
        </p:spPr>
      </p:pic>
      <p:cxnSp>
        <p:nvCxnSpPr>
          <p:cNvPr id="8" name="Ευθύγραμμο βέλος σύνδεσης 7"/>
          <p:cNvCxnSpPr/>
          <p:nvPr/>
        </p:nvCxnSpPr>
        <p:spPr>
          <a:xfrm flipH="1">
            <a:off x="4801057" y="982156"/>
            <a:ext cx="763525" cy="610820"/>
          </a:xfrm>
          <a:prstGeom prst="straightConnector1">
            <a:avLst/>
          </a:prstGeom>
          <a:ln w="76200">
            <a:solidFill>
              <a:srgbClr val="FF0000"/>
            </a:solidFill>
            <a:tailEnd type="arrow"/>
          </a:ln>
        </p:spPr>
        <p:style>
          <a:lnRef idx="1">
            <a:schemeClr val="accent2"/>
          </a:lnRef>
          <a:fillRef idx="0">
            <a:schemeClr val="accent2"/>
          </a:fillRef>
          <a:effectRef idx="0">
            <a:schemeClr val="accent2"/>
          </a:effectRef>
          <a:fontRef idx="minor">
            <a:schemeClr val="tx1"/>
          </a:fontRef>
        </p:style>
      </p:cxnSp>
      <p:sp>
        <p:nvSpPr>
          <p:cNvPr id="5" name="Οβάλ 4"/>
          <p:cNvSpPr/>
          <p:nvPr/>
        </p:nvSpPr>
        <p:spPr>
          <a:xfrm>
            <a:off x="4115271" y="1592975"/>
            <a:ext cx="763525" cy="7635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6" name="Εικόνα 5"/>
          <p:cNvPicPr>
            <a:picLocks noChangeAspect="1"/>
          </p:cNvPicPr>
          <p:nvPr/>
        </p:nvPicPr>
        <p:blipFill>
          <a:blip r:embed="rId4"/>
          <a:stretch>
            <a:fillRect/>
          </a:stretch>
        </p:blipFill>
        <p:spPr>
          <a:xfrm>
            <a:off x="7519855" y="3123590"/>
            <a:ext cx="977732" cy="852916"/>
          </a:xfrm>
          <a:prstGeom prst="rect">
            <a:avLst/>
          </a:prstGeom>
        </p:spPr>
      </p:pic>
      <p:pic>
        <p:nvPicPr>
          <p:cNvPr id="7" name="Εικόνα 6"/>
          <p:cNvPicPr>
            <a:picLocks noChangeAspect="1"/>
          </p:cNvPicPr>
          <p:nvPr/>
        </p:nvPicPr>
        <p:blipFill>
          <a:blip r:embed="rId5"/>
          <a:stretch>
            <a:fillRect/>
          </a:stretch>
        </p:blipFill>
        <p:spPr>
          <a:xfrm>
            <a:off x="6862574" y="3976506"/>
            <a:ext cx="836061" cy="729330"/>
          </a:xfrm>
          <a:prstGeom prst="rect">
            <a:avLst/>
          </a:prstGeom>
        </p:spPr>
      </p:pic>
      <p:sp>
        <p:nvSpPr>
          <p:cNvPr id="9" name="TextBox 8"/>
          <p:cNvSpPr txBox="1"/>
          <p:nvPr/>
        </p:nvSpPr>
        <p:spPr>
          <a:xfrm>
            <a:off x="-467265" y="6600676"/>
            <a:ext cx="9773120" cy="369332"/>
          </a:xfrm>
          <a:prstGeom prst="rect">
            <a:avLst/>
          </a:prstGeom>
          <a:solidFill>
            <a:schemeClr val="bg1">
              <a:lumMod val="85000"/>
            </a:schemeClr>
          </a:solidFill>
          <a:ln>
            <a:solidFill>
              <a:schemeClr val="bg1">
                <a:lumMod val="85000"/>
              </a:schemeClr>
            </a:solidFill>
          </a:ln>
        </p:spPr>
        <p:txBody>
          <a:bodyPr wrap="square" rtlCol="0">
            <a:spAutoFit/>
          </a:bodyPr>
          <a:lstStyle/>
          <a:p>
            <a:endParaRPr lang="el-GR" dirty="0"/>
          </a:p>
        </p:txBody>
      </p:sp>
      <p:sp>
        <p:nvSpPr>
          <p:cNvPr id="3" name="Δεξί βέλος 2"/>
          <p:cNvSpPr/>
          <p:nvPr/>
        </p:nvSpPr>
        <p:spPr>
          <a:xfrm>
            <a:off x="160021" y="234532"/>
            <a:ext cx="763525" cy="152705"/>
          </a:xfrm>
          <a:prstGeom prst="rightArrow">
            <a:avLst>
              <a:gd name="adj1" fmla="val 50000"/>
              <a:gd name="adj2" fmla="val 100962"/>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 name="TextBox 3"/>
          <p:cNvSpPr txBox="1"/>
          <p:nvPr/>
        </p:nvSpPr>
        <p:spPr>
          <a:xfrm>
            <a:off x="2631642" y="185659"/>
            <a:ext cx="2290575" cy="369332"/>
          </a:xfrm>
          <a:prstGeom prst="rect">
            <a:avLst/>
          </a:prstGeom>
          <a:noFill/>
        </p:spPr>
        <p:txBody>
          <a:bodyPr wrap="square" rtlCol="0">
            <a:spAutoFit/>
          </a:bodyPr>
          <a:lstStyle/>
          <a:p>
            <a:r>
              <a:rPr lang="en-US" dirty="0" smtClean="0">
                <a:solidFill>
                  <a:srgbClr val="FF0000"/>
                </a:solidFill>
              </a:rPr>
              <a:t>pa.uth.gr</a:t>
            </a:r>
            <a:endParaRPr lang="el-GR" dirty="0">
              <a:solidFill>
                <a:srgbClr val="FF0000"/>
              </a:solidFill>
            </a:endParaRPr>
          </a:p>
        </p:txBody>
      </p:sp>
      <p:sp>
        <p:nvSpPr>
          <p:cNvPr id="2" name="5-Point Star 1"/>
          <p:cNvSpPr/>
          <p:nvPr/>
        </p:nvSpPr>
        <p:spPr>
          <a:xfrm>
            <a:off x="8008721" y="1551615"/>
            <a:ext cx="420368" cy="461680"/>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6758208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Εικόνα 5"/>
          <p:cNvPicPr>
            <a:picLocks noChangeAspect="1"/>
          </p:cNvPicPr>
          <p:nvPr/>
        </p:nvPicPr>
        <p:blipFill rotWithShape="1">
          <a:blip r:embed="rId2"/>
          <a:srcRect l="15586" t="8784" r="8708" b="7493"/>
          <a:stretch/>
        </p:blipFill>
        <p:spPr>
          <a:xfrm>
            <a:off x="0" y="0"/>
            <a:ext cx="9332749" cy="7177135"/>
          </a:xfrm>
          <a:prstGeom prst="rect">
            <a:avLst/>
          </a:prstGeom>
        </p:spPr>
      </p:pic>
      <p:sp>
        <p:nvSpPr>
          <p:cNvPr id="3" name="Στρογγυλεμένο ορθογώνιο 2"/>
          <p:cNvSpPr/>
          <p:nvPr/>
        </p:nvSpPr>
        <p:spPr>
          <a:xfrm>
            <a:off x="3503065" y="2207361"/>
            <a:ext cx="1985165" cy="61082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Στρογγυλεμένο ορθογώνιο 6"/>
          <p:cNvSpPr/>
          <p:nvPr/>
        </p:nvSpPr>
        <p:spPr>
          <a:xfrm>
            <a:off x="7778805" y="1138425"/>
            <a:ext cx="916230" cy="61082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16913640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96260" y="0"/>
            <a:ext cx="8847740" cy="833015"/>
          </a:xfrm>
        </p:spPr>
        <p:txBody>
          <a:bodyPr>
            <a:normAutofit/>
          </a:bodyPr>
          <a:lstStyle/>
          <a:p>
            <a:r>
              <a:rPr lang="el-GR" sz="3200" dirty="0" smtClean="0"/>
              <a:t>Στάδια Πρακτικής Άσκησης </a:t>
            </a:r>
            <a:endParaRPr lang="en-US" sz="3200" dirty="0"/>
          </a:p>
        </p:txBody>
      </p:sp>
      <p:sp>
        <p:nvSpPr>
          <p:cNvPr id="12" name="Ορθογώνιο 11"/>
          <p:cNvSpPr/>
          <p:nvPr/>
        </p:nvSpPr>
        <p:spPr>
          <a:xfrm>
            <a:off x="239837" y="1291130"/>
            <a:ext cx="8695036" cy="5883662"/>
          </a:xfrm>
          <a:prstGeom prst="rect">
            <a:avLst/>
          </a:prstGeom>
        </p:spPr>
        <p:txBody>
          <a:bodyPr wrap="square">
            <a:spAutoFit/>
          </a:bodyPr>
          <a:lstStyle/>
          <a:p>
            <a:pPr defTabSz="457200">
              <a:spcBef>
                <a:spcPts val="1000"/>
              </a:spcBef>
              <a:buClr>
                <a:srgbClr val="002060"/>
              </a:buClr>
            </a:pPr>
            <a:r>
              <a:rPr lang="el-GR" sz="1400" b="1" dirty="0">
                <a:solidFill>
                  <a:srgbClr val="000000">
                    <a:lumMod val="75000"/>
                    <a:lumOff val="25000"/>
                  </a:srgbClr>
                </a:solidFill>
                <a:latin typeface="Century Gothic" panose="020B0502020202020204"/>
              </a:rPr>
              <a:t>1</a:t>
            </a:r>
            <a:r>
              <a:rPr lang="el-GR" sz="1400" b="1" baseline="30000" dirty="0" smtClean="0">
                <a:solidFill>
                  <a:srgbClr val="000000">
                    <a:lumMod val="75000"/>
                    <a:lumOff val="25000"/>
                  </a:srgbClr>
                </a:solidFill>
                <a:latin typeface="Century Gothic" panose="020B0502020202020204"/>
              </a:rPr>
              <a:t>ο</a:t>
            </a:r>
            <a:r>
              <a:rPr lang="el-GR" sz="1400" b="1" dirty="0" smtClean="0">
                <a:solidFill>
                  <a:srgbClr val="000000">
                    <a:lumMod val="75000"/>
                    <a:lumOff val="25000"/>
                  </a:srgbClr>
                </a:solidFill>
                <a:latin typeface="Century Gothic" panose="020B0502020202020204"/>
              </a:rPr>
              <a:t> </a:t>
            </a:r>
            <a:r>
              <a:rPr lang="el-GR" sz="1400" b="1" dirty="0">
                <a:solidFill>
                  <a:srgbClr val="000000">
                    <a:lumMod val="75000"/>
                    <a:lumOff val="25000"/>
                  </a:srgbClr>
                </a:solidFill>
                <a:latin typeface="Century Gothic" panose="020B0502020202020204"/>
              </a:rPr>
              <a:t>Στάδιο</a:t>
            </a:r>
            <a:r>
              <a:rPr lang="el-GR" sz="1400" dirty="0">
                <a:solidFill>
                  <a:srgbClr val="000000">
                    <a:lumMod val="75000"/>
                    <a:lumOff val="25000"/>
                  </a:srgbClr>
                </a:solidFill>
                <a:latin typeface="Century Gothic" panose="020B0502020202020204"/>
              </a:rPr>
              <a:t>: </a:t>
            </a:r>
            <a:r>
              <a:rPr lang="el-GR" sz="1400" b="1" dirty="0" smtClean="0">
                <a:solidFill>
                  <a:srgbClr val="FF0000"/>
                </a:solidFill>
                <a:latin typeface="Century Gothic" panose="020B0502020202020204"/>
              </a:rPr>
              <a:t>(Πέμπτη </a:t>
            </a:r>
            <a:r>
              <a:rPr lang="en-US" sz="1400" b="1" dirty="0" smtClean="0">
                <a:solidFill>
                  <a:srgbClr val="FF0000"/>
                </a:solidFill>
                <a:latin typeface="Century Gothic" panose="020B0502020202020204"/>
              </a:rPr>
              <a:t>4</a:t>
            </a:r>
            <a:r>
              <a:rPr lang="el-GR" sz="1400" b="1" dirty="0" smtClean="0">
                <a:solidFill>
                  <a:srgbClr val="FF0000"/>
                </a:solidFill>
                <a:latin typeface="Century Gothic" panose="020B0502020202020204"/>
              </a:rPr>
              <a:t> Μαρτίου 09.00 π.μ.-Τετάρτη  24 Μαρτίου 2.00 μ.μ.)</a:t>
            </a:r>
            <a:endParaRPr lang="el-GR" sz="1400" b="1" dirty="0">
              <a:solidFill>
                <a:srgbClr val="FF0000"/>
              </a:solidFill>
              <a:latin typeface="Century Gothic" panose="020B0502020202020204"/>
            </a:endParaRPr>
          </a:p>
          <a:p>
            <a:pPr lvl="0" defTabSz="457200">
              <a:spcBef>
                <a:spcPts val="1000"/>
              </a:spcBef>
              <a:buClr>
                <a:srgbClr val="002060"/>
              </a:buClr>
            </a:pPr>
            <a:r>
              <a:rPr lang="el-GR" sz="1400" b="1" dirty="0" smtClean="0">
                <a:solidFill>
                  <a:srgbClr val="FF750D"/>
                </a:solidFill>
                <a:latin typeface="Century Gothic" panose="020B0502020202020204"/>
              </a:rPr>
              <a:t>ΑΙΤΗΣΗ </a:t>
            </a:r>
            <a:r>
              <a:rPr lang="el-GR" sz="1400" b="1" dirty="0">
                <a:solidFill>
                  <a:srgbClr val="FF750D"/>
                </a:solidFill>
                <a:latin typeface="Century Gothic" panose="020B0502020202020204"/>
              </a:rPr>
              <a:t>ΕΚΔΗΛΩΣΗ </a:t>
            </a:r>
            <a:r>
              <a:rPr lang="el-GR" sz="1400" b="1" dirty="0" smtClean="0">
                <a:solidFill>
                  <a:srgbClr val="FF750D"/>
                </a:solidFill>
                <a:latin typeface="Century Gothic" panose="020B0502020202020204"/>
              </a:rPr>
              <a:t>ΕΝΔΙΑΦΕΡΟΝΤΟΣ</a:t>
            </a:r>
            <a:r>
              <a:rPr lang="el-GR" sz="1400" dirty="0">
                <a:solidFill>
                  <a:srgbClr val="000000">
                    <a:lumMod val="75000"/>
                    <a:lumOff val="25000"/>
                  </a:srgbClr>
                </a:solidFill>
                <a:latin typeface="Century Gothic" panose="020B0502020202020204"/>
              </a:rPr>
              <a:t>_ Είσοδος στο www.pa.uth.gr με τα στοιχεία του </a:t>
            </a:r>
            <a:r>
              <a:rPr lang="el-GR" sz="1400" dirty="0" err="1">
                <a:solidFill>
                  <a:srgbClr val="000000">
                    <a:lumMod val="75000"/>
                    <a:lumOff val="25000"/>
                  </a:srgbClr>
                </a:solidFill>
                <a:latin typeface="Century Gothic" panose="020B0502020202020204"/>
              </a:rPr>
              <a:t>Ευδόξου</a:t>
            </a:r>
            <a:r>
              <a:rPr lang="el-GR" sz="1400" dirty="0">
                <a:solidFill>
                  <a:srgbClr val="000000">
                    <a:lumMod val="75000"/>
                    <a:lumOff val="25000"/>
                  </a:srgbClr>
                </a:solidFill>
                <a:latin typeface="Century Gothic" panose="020B0502020202020204"/>
              </a:rPr>
              <a:t> </a:t>
            </a:r>
            <a:r>
              <a:rPr lang="el-GR" sz="1400" dirty="0" smtClean="0">
                <a:solidFill>
                  <a:srgbClr val="000000">
                    <a:lumMod val="75000"/>
                    <a:lumOff val="25000"/>
                  </a:srgbClr>
                </a:solidFill>
                <a:latin typeface="Century Gothic" panose="020B0502020202020204"/>
              </a:rPr>
              <a:t>&amp; </a:t>
            </a:r>
            <a:r>
              <a:rPr lang="el-GR" sz="1400" dirty="0">
                <a:solidFill>
                  <a:srgbClr val="000000">
                    <a:lumMod val="75000"/>
                    <a:lumOff val="25000"/>
                  </a:srgbClr>
                </a:solidFill>
                <a:latin typeface="Century Gothic" panose="020B0502020202020204"/>
              </a:rPr>
              <a:t>ηλεκτρονική συμπλήρωση της «Αίτησης  Εκδήλωσης Ενδιαφέροντος» από το μενού «</a:t>
            </a:r>
            <a:r>
              <a:rPr lang="el-GR" sz="1400" dirty="0" smtClean="0">
                <a:solidFill>
                  <a:srgbClr val="000000">
                    <a:lumMod val="75000"/>
                    <a:lumOff val="25000"/>
                  </a:srgbClr>
                </a:solidFill>
                <a:latin typeface="Century Gothic" panose="020B0502020202020204"/>
              </a:rPr>
              <a:t>Φοιτητές» </a:t>
            </a:r>
          </a:p>
          <a:p>
            <a:pPr lvl="0" defTabSz="457200">
              <a:spcBef>
                <a:spcPts val="1000"/>
              </a:spcBef>
              <a:buClr>
                <a:srgbClr val="002060"/>
              </a:buClr>
            </a:pPr>
            <a:r>
              <a:rPr lang="el-GR" sz="1400" b="1" dirty="0" smtClean="0">
                <a:solidFill>
                  <a:srgbClr val="000000">
                    <a:lumMod val="75000"/>
                    <a:lumOff val="25000"/>
                  </a:srgbClr>
                </a:solidFill>
                <a:latin typeface="Century Gothic" panose="020B0502020202020204"/>
              </a:rPr>
              <a:t>2</a:t>
            </a:r>
            <a:r>
              <a:rPr lang="el-GR" sz="1400" b="1" baseline="30000" dirty="0" smtClean="0">
                <a:solidFill>
                  <a:srgbClr val="000000">
                    <a:lumMod val="75000"/>
                    <a:lumOff val="25000"/>
                  </a:srgbClr>
                </a:solidFill>
                <a:latin typeface="Century Gothic" panose="020B0502020202020204"/>
              </a:rPr>
              <a:t>ο</a:t>
            </a:r>
            <a:r>
              <a:rPr lang="el-GR" sz="1400" b="1" dirty="0" smtClean="0">
                <a:solidFill>
                  <a:srgbClr val="000000">
                    <a:lumMod val="75000"/>
                    <a:lumOff val="25000"/>
                  </a:srgbClr>
                </a:solidFill>
                <a:latin typeface="Century Gothic" panose="020B0502020202020204"/>
              </a:rPr>
              <a:t> </a:t>
            </a:r>
            <a:r>
              <a:rPr lang="el-GR" sz="1400" b="1" dirty="0">
                <a:solidFill>
                  <a:srgbClr val="000000">
                    <a:lumMod val="75000"/>
                    <a:lumOff val="25000"/>
                  </a:srgbClr>
                </a:solidFill>
                <a:latin typeface="Century Gothic" panose="020B0502020202020204"/>
              </a:rPr>
              <a:t>Στάδιο</a:t>
            </a:r>
            <a:r>
              <a:rPr lang="el-GR" sz="1400" dirty="0">
                <a:solidFill>
                  <a:srgbClr val="000000">
                    <a:lumMod val="75000"/>
                    <a:lumOff val="25000"/>
                  </a:srgbClr>
                </a:solidFill>
                <a:latin typeface="Century Gothic" panose="020B0502020202020204"/>
              </a:rPr>
              <a:t>: </a:t>
            </a:r>
            <a:endParaRPr lang="el-GR" sz="1400" dirty="0" smtClean="0">
              <a:solidFill>
                <a:srgbClr val="000000">
                  <a:lumMod val="75000"/>
                  <a:lumOff val="25000"/>
                </a:srgbClr>
              </a:solidFill>
              <a:latin typeface="Century Gothic" panose="020B0502020202020204"/>
            </a:endParaRPr>
          </a:p>
          <a:p>
            <a:pPr lvl="0" defTabSz="457200">
              <a:spcBef>
                <a:spcPts val="1000"/>
              </a:spcBef>
              <a:buClr>
                <a:srgbClr val="002060"/>
              </a:buClr>
            </a:pPr>
            <a:r>
              <a:rPr lang="el-GR" sz="1400" b="1" dirty="0" smtClean="0">
                <a:solidFill>
                  <a:srgbClr val="FF750D"/>
                </a:solidFill>
                <a:latin typeface="Century Gothic" panose="020B0502020202020204"/>
              </a:rPr>
              <a:t>ΑΞΙΟΛΟΓΗΣΗ ΑΙΤΗΣΕΩΝ </a:t>
            </a:r>
            <a:r>
              <a:rPr lang="el-GR" sz="1400" dirty="0" smtClean="0">
                <a:solidFill>
                  <a:srgbClr val="000000">
                    <a:lumMod val="75000"/>
                    <a:lumOff val="25000"/>
                  </a:srgbClr>
                </a:solidFill>
                <a:latin typeface="Century Gothic" panose="020B0502020202020204"/>
              </a:rPr>
              <a:t>(</a:t>
            </a:r>
            <a:r>
              <a:rPr lang="en-US" sz="1400" dirty="0" smtClean="0">
                <a:solidFill>
                  <a:srgbClr val="000000">
                    <a:lumMod val="75000"/>
                    <a:lumOff val="25000"/>
                  </a:srgbClr>
                </a:solidFill>
                <a:latin typeface="Century Gothic" panose="020B0502020202020204"/>
              </a:rPr>
              <a:t> </a:t>
            </a:r>
            <a:r>
              <a:rPr lang="el-GR" sz="1400" dirty="0" smtClean="0">
                <a:solidFill>
                  <a:srgbClr val="000000">
                    <a:lumMod val="75000"/>
                    <a:lumOff val="25000"/>
                  </a:srgbClr>
                </a:solidFill>
                <a:latin typeface="Century Gothic" panose="020B0502020202020204"/>
              </a:rPr>
              <a:t>από την Επιτροπή </a:t>
            </a:r>
            <a:r>
              <a:rPr lang="el-GR" sz="1400" dirty="0">
                <a:solidFill>
                  <a:srgbClr val="000000">
                    <a:lumMod val="75000"/>
                    <a:lumOff val="25000"/>
                  </a:srgbClr>
                </a:solidFill>
                <a:latin typeface="Century Gothic" panose="020B0502020202020204"/>
              </a:rPr>
              <a:t>Αξιολόγησης </a:t>
            </a:r>
            <a:r>
              <a:rPr lang="el-GR" sz="1400" dirty="0" smtClean="0">
                <a:solidFill>
                  <a:srgbClr val="000000">
                    <a:lumMod val="75000"/>
                    <a:lumOff val="25000"/>
                  </a:srgbClr>
                </a:solidFill>
                <a:latin typeface="Century Gothic" panose="020B0502020202020204"/>
              </a:rPr>
              <a:t>Τμήματος) </a:t>
            </a:r>
          </a:p>
          <a:p>
            <a:pPr lvl="0" defTabSz="457200">
              <a:spcBef>
                <a:spcPts val="1000"/>
              </a:spcBef>
              <a:buClr>
                <a:srgbClr val="002060"/>
              </a:buClr>
            </a:pPr>
            <a:r>
              <a:rPr lang="el-GR" sz="1400" dirty="0" smtClean="0">
                <a:solidFill>
                  <a:srgbClr val="FF0000"/>
                </a:solidFill>
                <a:latin typeface="Century Gothic" panose="020B0502020202020204"/>
              </a:rPr>
              <a:t>Ανακοίνωση</a:t>
            </a:r>
            <a:r>
              <a:rPr lang="el-GR" sz="1400" dirty="0" smtClean="0">
                <a:solidFill>
                  <a:srgbClr val="000000">
                    <a:lumMod val="75000"/>
                    <a:lumOff val="25000"/>
                  </a:srgbClr>
                </a:solidFill>
                <a:latin typeface="Century Gothic" panose="020B0502020202020204"/>
              </a:rPr>
              <a:t>  </a:t>
            </a:r>
            <a:r>
              <a:rPr lang="el-GR" sz="1400" u="sng" dirty="0" smtClean="0">
                <a:solidFill>
                  <a:srgbClr val="000000">
                    <a:lumMod val="75000"/>
                    <a:lumOff val="25000"/>
                  </a:srgbClr>
                </a:solidFill>
                <a:latin typeface="Century Gothic" panose="020B0502020202020204"/>
              </a:rPr>
              <a:t>προσωρινών </a:t>
            </a:r>
            <a:r>
              <a:rPr lang="el-GR" sz="1400" dirty="0" smtClean="0">
                <a:solidFill>
                  <a:srgbClr val="000000">
                    <a:lumMod val="75000"/>
                    <a:lumOff val="25000"/>
                  </a:srgbClr>
                </a:solidFill>
                <a:latin typeface="Century Gothic" panose="020B0502020202020204"/>
              </a:rPr>
              <a:t>αποτελεσμάτων</a:t>
            </a:r>
            <a:r>
              <a:rPr lang="en-US" sz="1400" dirty="0" smtClean="0">
                <a:solidFill>
                  <a:srgbClr val="000000">
                    <a:lumMod val="75000"/>
                    <a:lumOff val="25000"/>
                  </a:srgbClr>
                </a:solidFill>
                <a:latin typeface="Century Gothic" panose="020B0502020202020204"/>
              </a:rPr>
              <a:t> </a:t>
            </a:r>
            <a:r>
              <a:rPr lang="el-GR" sz="1400" dirty="0" smtClean="0">
                <a:solidFill>
                  <a:srgbClr val="000000">
                    <a:lumMod val="75000"/>
                    <a:lumOff val="25000"/>
                  </a:srgbClr>
                </a:solidFill>
                <a:latin typeface="Century Gothic" panose="020B0502020202020204"/>
              </a:rPr>
              <a:t>( τσεκάρω Ιστοσελίδες Τμήματος μου </a:t>
            </a:r>
            <a:r>
              <a:rPr lang="el-GR" sz="1400" b="1" dirty="0" smtClean="0">
                <a:solidFill>
                  <a:srgbClr val="000000">
                    <a:lumMod val="75000"/>
                    <a:lumOff val="25000"/>
                  </a:srgbClr>
                </a:solidFill>
                <a:latin typeface="Century Gothic" panose="020B0502020202020204"/>
              </a:rPr>
              <a:t>+</a:t>
            </a:r>
            <a:r>
              <a:rPr lang="el-GR" sz="1400" dirty="0" smtClean="0">
                <a:solidFill>
                  <a:srgbClr val="000000">
                    <a:lumMod val="75000"/>
                    <a:lumOff val="25000"/>
                  </a:srgbClr>
                </a:solidFill>
                <a:latin typeface="Century Gothic" panose="020B0502020202020204"/>
              </a:rPr>
              <a:t> </a:t>
            </a:r>
            <a:r>
              <a:rPr lang="el-GR" sz="1400" dirty="0" err="1">
                <a:solidFill>
                  <a:srgbClr val="000000">
                    <a:lumMod val="75000"/>
                    <a:lumOff val="25000"/>
                  </a:srgbClr>
                </a:solidFill>
                <a:latin typeface="Century Gothic" panose="020B0502020202020204"/>
              </a:rPr>
              <a:t>Γρ</a:t>
            </a:r>
            <a:r>
              <a:rPr lang="el-GR" sz="1400" dirty="0">
                <a:solidFill>
                  <a:srgbClr val="000000">
                    <a:lumMod val="75000"/>
                    <a:lumOff val="25000"/>
                  </a:srgbClr>
                </a:solidFill>
                <a:latin typeface="Century Gothic" panose="020B0502020202020204"/>
              </a:rPr>
              <a:t>. </a:t>
            </a:r>
            <a:r>
              <a:rPr lang="el-GR" sz="1400" dirty="0" smtClean="0">
                <a:solidFill>
                  <a:srgbClr val="000000">
                    <a:lumMod val="75000"/>
                    <a:lumOff val="25000"/>
                  </a:srgbClr>
                </a:solidFill>
                <a:latin typeface="Century Gothic" panose="020B0502020202020204"/>
              </a:rPr>
              <a:t>Πρακτικής</a:t>
            </a:r>
            <a:r>
              <a:rPr lang="en-US" sz="1400" dirty="0" smtClean="0">
                <a:solidFill>
                  <a:srgbClr val="000000">
                    <a:lumMod val="75000"/>
                    <a:lumOff val="25000"/>
                  </a:srgbClr>
                </a:solidFill>
                <a:latin typeface="Century Gothic" panose="020B0502020202020204"/>
              </a:rPr>
              <a:t>: pa.uth.gr</a:t>
            </a:r>
            <a:r>
              <a:rPr lang="el-GR" sz="1400" dirty="0" smtClean="0">
                <a:solidFill>
                  <a:srgbClr val="000000">
                    <a:lumMod val="75000"/>
                    <a:lumOff val="25000"/>
                  </a:srgbClr>
                </a:solidFill>
                <a:latin typeface="Century Gothic" panose="020B0502020202020204"/>
              </a:rPr>
              <a:t> )</a:t>
            </a:r>
          </a:p>
          <a:p>
            <a:pPr lvl="0" defTabSz="457200">
              <a:spcBef>
                <a:spcPts val="1000"/>
              </a:spcBef>
              <a:buClr>
                <a:srgbClr val="002060"/>
              </a:buClr>
            </a:pPr>
            <a:r>
              <a:rPr lang="el-GR" sz="1400" dirty="0" smtClean="0">
                <a:solidFill>
                  <a:srgbClr val="FF0000"/>
                </a:solidFill>
                <a:latin typeface="Century Gothic" panose="020B0502020202020204"/>
              </a:rPr>
              <a:t>Ενστάσεις</a:t>
            </a:r>
            <a:r>
              <a:rPr lang="el-GR" sz="1400" dirty="0" smtClean="0">
                <a:solidFill>
                  <a:srgbClr val="000000">
                    <a:lumMod val="75000"/>
                    <a:lumOff val="25000"/>
                  </a:srgbClr>
                </a:solidFill>
                <a:latin typeface="Century Gothic" panose="020B0502020202020204"/>
              </a:rPr>
              <a:t> </a:t>
            </a:r>
            <a:r>
              <a:rPr lang="el-GR" sz="1400" dirty="0">
                <a:solidFill>
                  <a:srgbClr val="000000">
                    <a:lumMod val="75000"/>
                    <a:lumOff val="25000"/>
                  </a:srgbClr>
                </a:solidFill>
                <a:latin typeface="Century Gothic" panose="020B0502020202020204"/>
              </a:rPr>
              <a:t>(εντός 5 εργάσιμων ημερών από την ανάρτηση των αποτελεσμάτων -Επιτροπή Ενστάσεων Ιδρύματος) </a:t>
            </a:r>
            <a:endParaRPr lang="el-GR" sz="1400" dirty="0" smtClean="0">
              <a:solidFill>
                <a:srgbClr val="000000">
                  <a:lumMod val="75000"/>
                  <a:lumOff val="25000"/>
                </a:srgbClr>
              </a:solidFill>
              <a:latin typeface="Century Gothic" panose="020B0502020202020204"/>
            </a:endParaRPr>
          </a:p>
          <a:p>
            <a:pPr lvl="0" defTabSz="457200">
              <a:spcBef>
                <a:spcPts val="1000"/>
              </a:spcBef>
              <a:buClr>
                <a:srgbClr val="002060"/>
              </a:buClr>
            </a:pPr>
            <a:r>
              <a:rPr lang="el-GR" sz="1400" b="1" u="sng" dirty="0">
                <a:solidFill>
                  <a:srgbClr val="000000">
                    <a:lumMod val="75000"/>
                    <a:lumOff val="25000"/>
                  </a:srgbClr>
                </a:solidFill>
                <a:latin typeface="Century Gothic" panose="020B0502020202020204"/>
              </a:rPr>
              <a:t>Ανακοίνωση  </a:t>
            </a:r>
            <a:r>
              <a:rPr lang="el-GR" sz="1400" b="1" u="sng" dirty="0" smtClean="0">
                <a:solidFill>
                  <a:srgbClr val="000000">
                    <a:lumMod val="75000"/>
                    <a:lumOff val="25000"/>
                  </a:srgbClr>
                </a:solidFill>
                <a:latin typeface="Century Gothic" panose="020B0502020202020204"/>
              </a:rPr>
              <a:t>τελικών αποτελεσμάτων </a:t>
            </a:r>
            <a:r>
              <a:rPr lang="el-GR" sz="1400" dirty="0">
                <a:solidFill>
                  <a:srgbClr val="000000">
                    <a:lumMod val="75000"/>
                    <a:lumOff val="25000"/>
                  </a:srgbClr>
                </a:solidFill>
                <a:latin typeface="Century Gothic" panose="020B0502020202020204"/>
              </a:rPr>
              <a:t>( τσεκάρω Ιστοσελίδες Τμήματος μου </a:t>
            </a:r>
            <a:r>
              <a:rPr lang="el-GR" sz="1400" b="1" dirty="0">
                <a:solidFill>
                  <a:srgbClr val="000000">
                    <a:lumMod val="75000"/>
                    <a:lumOff val="25000"/>
                  </a:srgbClr>
                </a:solidFill>
                <a:latin typeface="Century Gothic" panose="020B0502020202020204"/>
              </a:rPr>
              <a:t>+</a:t>
            </a:r>
            <a:r>
              <a:rPr lang="el-GR" sz="1400" dirty="0">
                <a:solidFill>
                  <a:srgbClr val="000000">
                    <a:lumMod val="75000"/>
                    <a:lumOff val="25000"/>
                  </a:srgbClr>
                </a:solidFill>
                <a:latin typeface="Century Gothic" panose="020B0502020202020204"/>
              </a:rPr>
              <a:t> Γρ. Πρακτικής</a:t>
            </a:r>
            <a:r>
              <a:rPr lang="en-US" sz="1400" dirty="0">
                <a:solidFill>
                  <a:srgbClr val="000000">
                    <a:lumMod val="75000"/>
                    <a:lumOff val="25000"/>
                  </a:srgbClr>
                </a:solidFill>
                <a:latin typeface="Century Gothic" panose="020B0502020202020204"/>
              </a:rPr>
              <a:t>: pa.uth.gr</a:t>
            </a:r>
            <a:r>
              <a:rPr lang="el-GR" sz="1400" dirty="0">
                <a:solidFill>
                  <a:srgbClr val="000000">
                    <a:lumMod val="75000"/>
                    <a:lumOff val="25000"/>
                  </a:srgbClr>
                </a:solidFill>
                <a:latin typeface="Century Gothic" panose="020B0502020202020204"/>
              </a:rPr>
              <a:t> )</a:t>
            </a:r>
            <a:endParaRPr lang="el-GR" sz="1400" b="1" u="sng" dirty="0" smtClean="0">
              <a:solidFill>
                <a:srgbClr val="000000">
                  <a:lumMod val="75000"/>
                  <a:lumOff val="25000"/>
                </a:srgbClr>
              </a:solidFill>
              <a:latin typeface="Century Gothic" panose="020B0502020202020204"/>
            </a:endParaRPr>
          </a:p>
          <a:p>
            <a:pPr lvl="0" defTabSz="457200">
              <a:spcBef>
                <a:spcPts val="1000"/>
              </a:spcBef>
              <a:buClr>
                <a:srgbClr val="002060"/>
              </a:buClr>
            </a:pPr>
            <a:r>
              <a:rPr lang="el-GR" sz="1400" b="1" u="sng" dirty="0" smtClean="0">
                <a:solidFill>
                  <a:schemeClr val="accent3">
                    <a:lumMod val="75000"/>
                  </a:schemeClr>
                </a:solidFill>
                <a:latin typeface="Century Gothic" panose="020B0502020202020204"/>
              </a:rPr>
              <a:t>Εφόσον </a:t>
            </a:r>
            <a:r>
              <a:rPr lang="el-GR" sz="1400" b="1" u="sng" dirty="0">
                <a:solidFill>
                  <a:schemeClr val="accent3">
                    <a:lumMod val="75000"/>
                  </a:schemeClr>
                </a:solidFill>
                <a:latin typeface="Century Gothic" panose="020B0502020202020204"/>
              </a:rPr>
              <a:t>ανήκετε </a:t>
            </a:r>
            <a:r>
              <a:rPr lang="el-GR" sz="1400" b="1" u="sng" dirty="0" smtClean="0">
                <a:solidFill>
                  <a:schemeClr val="accent3">
                    <a:lumMod val="75000"/>
                  </a:schemeClr>
                </a:solidFill>
                <a:latin typeface="Century Gothic" panose="020B0502020202020204"/>
              </a:rPr>
              <a:t>στην τελική </a:t>
            </a:r>
            <a:r>
              <a:rPr lang="el-GR" sz="1400" b="1" u="sng" dirty="0">
                <a:solidFill>
                  <a:schemeClr val="accent3">
                    <a:lumMod val="75000"/>
                  </a:schemeClr>
                </a:solidFill>
                <a:latin typeface="Century Gothic" panose="020B0502020202020204"/>
              </a:rPr>
              <a:t>λίστα </a:t>
            </a:r>
            <a:r>
              <a:rPr lang="el-GR" sz="1400" b="1" u="sng" dirty="0" smtClean="0">
                <a:solidFill>
                  <a:schemeClr val="accent3">
                    <a:lumMod val="75000"/>
                  </a:schemeClr>
                </a:solidFill>
                <a:latin typeface="Century Gothic" panose="020B0502020202020204"/>
              </a:rPr>
              <a:t>επιτυχόντων προχωράτε στα επόμενα στάδια (3+4+5+6)</a:t>
            </a:r>
            <a:r>
              <a:rPr lang="en-US" sz="1400" b="1" u="sng" dirty="0" smtClean="0">
                <a:solidFill>
                  <a:schemeClr val="accent3">
                    <a:lumMod val="75000"/>
                  </a:schemeClr>
                </a:solidFill>
                <a:latin typeface="Century Gothic" panose="020B0502020202020204"/>
              </a:rPr>
              <a:t>:</a:t>
            </a:r>
          </a:p>
          <a:p>
            <a:pPr lvl="0" algn="ctr" defTabSz="457200">
              <a:spcBef>
                <a:spcPts val="1000"/>
              </a:spcBef>
              <a:buClr>
                <a:srgbClr val="002060"/>
              </a:buClr>
            </a:pPr>
            <a:endParaRPr lang="en-US" sz="1600" b="1" u="sng" dirty="0" smtClean="0">
              <a:solidFill>
                <a:schemeClr val="accent3">
                  <a:lumMod val="75000"/>
                </a:schemeClr>
              </a:solidFill>
              <a:latin typeface="Century Gothic" panose="020B0502020202020204"/>
            </a:endParaRPr>
          </a:p>
          <a:p>
            <a:pPr lvl="0" defTabSz="457200">
              <a:spcBef>
                <a:spcPts val="1000"/>
              </a:spcBef>
              <a:buClr>
                <a:srgbClr val="002060"/>
              </a:buClr>
            </a:pPr>
            <a:endParaRPr lang="el-GR" sz="1400" b="1" dirty="0" smtClean="0">
              <a:solidFill>
                <a:srgbClr val="000000">
                  <a:lumMod val="75000"/>
                  <a:lumOff val="25000"/>
                </a:srgbClr>
              </a:solidFill>
              <a:latin typeface="Century Gothic" panose="020B0502020202020204"/>
            </a:endParaRPr>
          </a:p>
          <a:p>
            <a:pPr lvl="0" defTabSz="457200">
              <a:spcBef>
                <a:spcPts val="1000"/>
              </a:spcBef>
              <a:buClr>
                <a:srgbClr val="002060"/>
              </a:buClr>
            </a:pPr>
            <a:r>
              <a:rPr lang="el-GR" sz="1400" b="1" dirty="0" smtClean="0">
                <a:solidFill>
                  <a:srgbClr val="000000">
                    <a:lumMod val="75000"/>
                    <a:lumOff val="25000"/>
                  </a:srgbClr>
                </a:solidFill>
                <a:latin typeface="Century Gothic" panose="020B0502020202020204"/>
              </a:rPr>
              <a:t>3</a:t>
            </a:r>
            <a:r>
              <a:rPr lang="el-GR" sz="1400" b="1" baseline="30000" dirty="0" smtClean="0">
                <a:solidFill>
                  <a:srgbClr val="000000">
                    <a:lumMod val="75000"/>
                    <a:lumOff val="25000"/>
                  </a:srgbClr>
                </a:solidFill>
                <a:latin typeface="Century Gothic" panose="020B0502020202020204"/>
              </a:rPr>
              <a:t>ο</a:t>
            </a:r>
            <a:r>
              <a:rPr lang="el-GR" sz="1400" b="1" dirty="0" smtClean="0">
                <a:solidFill>
                  <a:srgbClr val="000000">
                    <a:lumMod val="75000"/>
                    <a:lumOff val="25000"/>
                  </a:srgbClr>
                </a:solidFill>
                <a:latin typeface="Century Gothic" panose="020B0502020202020204"/>
              </a:rPr>
              <a:t> Στάδιο </a:t>
            </a:r>
            <a:r>
              <a:rPr lang="en-US" sz="1400" b="1" dirty="0" smtClean="0">
                <a:solidFill>
                  <a:srgbClr val="000000">
                    <a:lumMod val="75000"/>
                    <a:lumOff val="25000"/>
                  </a:srgbClr>
                </a:solidFill>
                <a:latin typeface="Century Gothic" panose="020B0502020202020204"/>
              </a:rPr>
              <a:t>:</a:t>
            </a:r>
            <a:r>
              <a:rPr lang="el-GR" sz="1400" b="1" dirty="0" smtClean="0">
                <a:solidFill>
                  <a:srgbClr val="FF0000"/>
                </a:solidFill>
                <a:latin typeface="Century Gothic" panose="020B0502020202020204"/>
              </a:rPr>
              <a:t>(θα σας ανακοινωθεί η προθεσμία για το 3</a:t>
            </a:r>
            <a:r>
              <a:rPr lang="el-GR" sz="1400" b="1" baseline="30000" dirty="0" smtClean="0">
                <a:solidFill>
                  <a:srgbClr val="FF0000"/>
                </a:solidFill>
                <a:latin typeface="Century Gothic" panose="020B0502020202020204"/>
              </a:rPr>
              <a:t>ο</a:t>
            </a:r>
            <a:r>
              <a:rPr lang="el-GR" sz="1400" b="1" dirty="0" smtClean="0">
                <a:solidFill>
                  <a:srgbClr val="FF0000"/>
                </a:solidFill>
                <a:latin typeface="Century Gothic" panose="020B0502020202020204"/>
              </a:rPr>
              <a:t> και 4</a:t>
            </a:r>
            <a:r>
              <a:rPr lang="el-GR" sz="1400" b="1" baseline="30000" dirty="0" smtClean="0">
                <a:solidFill>
                  <a:srgbClr val="FF0000"/>
                </a:solidFill>
                <a:latin typeface="Century Gothic" panose="020B0502020202020204"/>
              </a:rPr>
              <a:t>ο</a:t>
            </a:r>
            <a:r>
              <a:rPr lang="el-GR" sz="1400" b="1" dirty="0" smtClean="0">
                <a:solidFill>
                  <a:srgbClr val="FF0000"/>
                </a:solidFill>
                <a:latin typeface="Century Gothic" panose="020B0502020202020204"/>
              </a:rPr>
              <a:t> στάδιο)</a:t>
            </a:r>
            <a:r>
              <a:rPr lang="en-US" sz="1400" b="1" dirty="0" smtClean="0">
                <a:solidFill>
                  <a:srgbClr val="FF0000"/>
                </a:solidFill>
                <a:latin typeface="Century Gothic" panose="020B0502020202020204"/>
              </a:rPr>
              <a:t> </a:t>
            </a:r>
            <a:endParaRPr lang="el-GR" sz="1400" b="1" dirty="0" smtClean="0">
              <a:solidFill>
                <a:srgbClr val="FF0000"/>
              </a:solidFill>
              <a:latin typeface="Century Gothic" panose="020B0502020202020204"/>
            </a:endParaRPr>
          </a:p>
          <a:p>
            <a:pPr lvl="0" defTabSz="457200">
              <a:spcBef>
                <a:spcPts val="1000"/>
              </a:spcBef>
              <a:buClr>
                <a:srgbClr val="002060"/>
              </a:buClr>
            </a:pPr>
            <a:r>
              <a:rPr lang="el-GR" sz="1400" b="1" dirty="0">
                <a:solidFill>
                  <a:srgbClr val="FF750D"/>
                </a:solidFill>
                <a:latin typeface="Century Gothic" panose="020B0502020202020204"/>
              </a:rPr>
              <a:t>ΑΙΤΗΣΗ ΕΓΓΡΑΦΗΣ </a:t>
            </a:r>
            <a:r>
              <a:rPr lang="el-GR" sz="1400" dirty="0">
                <a:solidFill>
                  <a:srgbClr val="000000">
                    <a:lumMod val="75000"/>
                    <a:lumOff val="25000"/>
                  </a:srgbClr>
                </a:solidFill>
                <a:latin typeface="Century Gothic" panose="020B0502020202020204"/>
              </a:rPr>
              <a:t>_</a:t>
            </a:r>
            <a:r>
              <a:rPr lang="el-GR" sz="1400" dirty="0" smtClean="0">
                <a:solidFill>
                  <a:srgbClr val="000000">
                    <a:lumMod val="75000"/>
                    <a:lumOff val="25000"/>
                  </a:srgbClr>
                </a:solidFill>
                <a:latin typeface="Century Gothic" panose="020B0502020202020204"/>
              </a:rPr>
              <a:t>Είσοδος </a:t>
            </a:r>
            <a:r>
              <a:rPr lang="el-GR" sz="1400" dirty="0">
                <a:solidFill>
                  <a:srgbClr val="000000">
                    <a:lumMod val="75000"/>
                    <a:lumOff val="25000"/>
                  </a:srgbClr>
                </a:solidFill>
                <a:latin typeface="Century Gothic" panose="020B0502020202020204"/>
              </a:rPr>
              <a:t>στο www.pa.uth.gr με τα στοιχεία του Ευδόξου &amp; ηλεκτρονική συμπλήρωση της «</a:t>
            </a:r>
            <a:r>
              <a:rPr lang="el-GR" sz="1400" b="1" dirty="0">
                <a:solidFill>
                  <a:srgbClr val="000000">
                    <a:lumMod val="75000"/>
                    <a:lumOff val="25000"/>
                  </a:srgbClr>
                </a:solidFill>
                <a:latin typeface="Century Gothic" panose="020B0502020202020204"/>
              </a:rPr>
              <a:t>Αίτησης –Εγγραφής</a:t>
            </a:r>
            <a:r>
              <a:rPr lang="el-GR" sz="1400" dirty="0">
                <a:solidFill>
                  <a:srgbClr val="000000">
                    <a:lumMod val="75000"/>
                    <a:lumOff val="25000"/>
                  </a:srgbClr>
                </a:solidFill>
                <a:latin typeface="Century Gothic" panose="020B0502020202020204"/>
              </a:rPr>
              <a:t>» από το μενού «Φοιτητές</a:t>
            </a:r>
            <a:r>
              <a:rPr lang="el-GR" sz="1400" dirty="0" smtClean="0">
                <a:solidFill>
                  <a:srgbClr val="000000">
                    <a:lumMod val="75000"/>
                    <a:lumOff val="25000"/>
                  </a:srgbClr>
                </a:solidFill>
                <a:latin typeface="Century Gothic" panose="020B0502020202020204"/>
              </a:rPr>
              <a:t>».</a:t>
            </a:r>
            <a:endParaRPr lang="en-US" sz="1400" dirty="0" smtClean="0">
              <a:solidFill>
                <a:srgbClr val="000000">
                  <a:lumMod val="75000"/>
                  <a:lumOff val="25000"/>
                </a:srgbClr>
              </a:solidFill>
              <a:latin typeface="Century Gothic" panose="020B0502020202020204"/>
            </a:endParaRPr>
          </a:p>
          <a:p>
            <a:pPr lvl="0" defTabSz="457200">
              <a:spcBef>
                <a:spcPts val="1000"/>
              </a:spcBef>
              <a:buClr>
                <a:srgbClr val="002060"/>
              </a:buClr>
            </a:pPr>
            <a:r>
              <a:rPr lang="el-GR" sz="1400" dirty="0" smtClean="0">
                <a:solidFill>
                  <a:srgbClr val="000000">
                    <a:lumMod val="75000"/>
                    <a:lumOff val="25000"/>
                  </a:srgbClr>
                </a:solidFill>
                <a:latin typeface="Century Gothic" panose="020B0502020202020204"/>
              </a:rPr>
              <a:t>Δηλώνω</a:t>
            </a:r>
            <a:r>
              <a:rPr lang="en-US" sz="1400" dirty="0" smtClean="0">
                <a:solidFill>
                  <a:srgbClr val="000000">
                    <a:lumMod val="75000"/>
                    <a:lumOff val="25000"/>
                  </a:srgbClr>
                </a:solidFill>
                <a:latin typeface="Century Gothic" panose="020B0502020202020204"/>
              </a:rPr>
              <a:t> </a:t>
            </a:r>
            <a:r>
              <a:rPr lang="el-GR" sz="1400" dirty="0" smtClean="0">
                <a:solidFill>
                  <a:srgbClr val="000000">
                    <a:lumMod val="75000"/>
                    <a:lumOff val="25000"/>
                  </a:srgbClr>
                </a:solidFill>
                <a:latin typeface="Century Gothic" panose="020B0502020202020204"/>
              </a:rPr>
              <a:t>εκεί  και το προσωπικό μου </a:t>
            </a:r>
            <a:r>
              <a:rPr lang="en-US" sz="1400" dirty="0" smtClean="0">
                <a:solidFill>
                  <a:srgbClr val="000000">
                    <a:lumMod val="75000"/>
                    <a:lumOff val="25000"/>
                  </a:srgbClr>
                </a:solidFill>
                <a:latin typeface="Century Gothic" panose="020B0502020202020204"/>
              </a:rPr>
              <a:t>email</a:t>
            </a:r>
            <a:r>
              <a:rPr lang="el-GR" sz="1400" dirty="0" smtClean="0">
                <a:solidFill>
                  <a:srgbClr val="000000">
                    <a:lumMod val="75000"/>
                    <a:lumOff val="25000"/>
                  </a:srgbClr>
                </a:solidFill>
                <a:latin typeface="Century Gothic" panose="020B0502020202020204"/>
              </a:rPr>
              <a:t>.</a:t>
            </a:r>
          </a:p>
          <a:p>
            <a:pPr lvl="0" defTabSz="457200">
              <a:spcBef>
                <a:spcPts val="1000"/>
              </a:spcBef>
              <a:buClr>
                <a:srgbClr val="002060"/>
              </a:buClr>
            </a:pPr>
            <a:endParaRPr lang="el-GR" sz="1400" b="1" dirty="0">
              <a:solidFill>
                <a:srgbClr val="000000">
                  <a:lumMod val="75000"/>
                  <a:lumOff val="25000"/>
                </a:srgbClr>
              </a:solidFill>
              <a:latin typeface="Century Gothic" panose="020B0502020202020204"/>
            </a:endParaRPr>
          </a:p>
        </p:txBody>
      </p:sp>
      <p:sp>
        <p:nvSpPr>
          <p:cNvPr id="2" name="Κάτω βέλος 1"/>
          <p:cNvSpPr/>
          <p:nvPr/>
        </p:nvSpPr>
        <p:spPr>
          <a:xfrm>
            <a:off x="3961179" y="4803345"/>
            <a:ext cx="458115" cy="458115"/>
          </a:xfrm>
          <a:prstGeom prst="downArrow">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41707837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el-GR"/>
          </a:p>
        </p:txBody>
      </p:sp>
      <p:sp>
        <p:nvSpPr>
          <p:cNvPr id="4" name="Content Placeholder 3"/>
          <p:cNvSpPr>
            <a:spLocks noGrp="1"/>
          </p:cNvSpPr>
          <p:nvPr>
            <p:ph sz="half" idx="2"/>
          </p:nvPr>
        </p:nvSpPr>
        <p:spPr>
          <a:xfrm>
            <a:off x="448965" y="2054653"/>
            <a:ext cx="7635250" cy="3359511"/>
          </a:xfrm>
        </p:spPr>
        <p:txBody>
          <a:bodyPr>
            <a:noAutofit/>
          </a:bodyPr>
          <a:lstStyle/>
          <a:p>
            <a:pPr algn="just"/>
            <a:r>
              <a:rPr lang="el-GR" sz="1600" dirty="0">
                <a:solidFill>
                  <a:srgbClr val="000000">
                    <a:lumMod val="75000"/>
                    <a:lumOff val="25000"/>
                  </a:srgbClr>
                </a:solidFill>
                <a:latin typeface="Century Gothic" panose="020B0502020202020204"/>
              </a:rPr>
              <a:t>Η επεξεργασία των προσωπικών σας δεδομένων πραγματοποιείται με σεβασμό προς τις βασικές αρχές προστασίας προσωπικών δεδομένων, τις οποίες επιβάλλει ο Κανονισμός (ΕΕ) 2016/679 του Ευρωπαϊκού Κοινοβουλίου και του Συμβουλίου, της 27ης Απριλίου 2016, για την προστασία των φυσικών προσώπων έναντι της επεξεργασίας των δεδομένων προσωπικού χαρακτήρα και για την ελεύθερη κυκλοφορία των δεδομένων αυτών (Γενικός κανονισμός για την Προστασία των Δεδομένων - ΓΚΠΔ).</a:t>
            </a:r>
          </a:p>
        </p:txBody>
      </p:sp>
    </p:spTree>
    <p:extLst>
      <p:ext uri="{BB962C8B-B14F-4D97-AF65-F5344CB8AC3E}">
        <p14:creationId xmlns:p14="http://schemas.microsoft.com/office/powerpoint/2010/main" val="33015345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96260" y="0"/>
            <a:ext cx="8847740" cy="833015"/>
          </a:xfrm>
        </p:spPr>
        <p:txBody>
          <a:bodyPr>
            <a:normAutofit/>
          </a:bodyPr>
          <a:lstStyle/>
          <a:p>
            <a:r>
              <a:rPr lang="el-GR" sz="3200" dirty="0" smtClean="0"/>
              <a:t>Στάδια Πρακτικής Άσκησης </a:t>
            </a:r>
            <a:endParaRPr lang="en-US" sz="3200" dirty="0"/>
          </a:p>
        </p:txBody>
      </p:sp>
      <p:sp>
        <p:nvSpPr>
          <p:cNvPr id="2" name="TextBox 1"/>
          <p:cNvSpPr txBox="1"/>
          <p:nvPr/>
        </p:nvSpPr>
        <p:spPr>
          <a:xfrm>
            <a:off x="53035" y="833015"/>
            <a:ext cx="9090965" cy="5863144"/>
          </a:xfrm>
          <a:prstGeom prst="rect">
            <a:avLst/>
          </a:prstGeom>
          <a:noFill/>
        </p:spPr>
        <p:txBody>
          <a:bodyPr wrap="square" rtlCol="0">
            <a:spAutoFit/>
          </a:bodyPr>
          <a:lstStyle/>
          <a:p>
            <a:pPr lvl="0" defTabSz="457200">
              <a:spcBef>
                <a:spcPts val="1000"/>
              </a:spcBef>
              <a:buClr>
                <a:srgbClr val="002060"/>
              </a:buClr>
            </a:pPr>
            <a:r>
              <a:rPr lang="el-GR" sz="1400" b="1" dirty="0" smtClean="0">
                <a:solidFill>
                  <a:srgbClr val="000000">
                    <a:lumMod val="75000"/>
                    <a:lumOff val="25000"/>
                  </a:srgbClr>
                </a:solidFill>
                <a:latin typeface="Century Gothic" panose="020B0502020202020204"/>
              </a:rPr>
              <a:t>4</a:t>
            </a:r>
            <a:r>
              <a:rPr lang="el-GR" sz="1400" b="1" baseline="30000" dirty="0" smtClean="0">
                <a:solidFill>
                  <a:srgbClr val="000000">
                    <a:lumMod val="75000"/>
                    <a:lumOff val="25000"/>
                  </a:srgbClr>
                </a:solidFill>
                <a:latin typeface="Century Gothic" panose="020B0502020202020204"/>
              </a:rPr>
              <a:t>ο</a:t>
            </a:r>
            <a:r>
              <a:rPr lang="el-GR" sz="1400" b="1" dirty="0" smtClean="0">
                <a:solidFill>
                  <a:srgbClr val="000000">
                    <a:lumMod val="75000"/>
                    <a:lumOff val="25000"/>
                  </a:srgbClr>
                </a:solidFill>
                <a:latin typeface="Century Gothic" panose="020B0502020202020204"/>
              </a:rPr>
              <a:t> </a:t>
            </a:r>
            <a:r>
              <a:rPr lang="el-GR" sz="1400" b="1" dirty="0">
                <a:solidFill>
                  <a:srgbClr val="000000">
                    <a:lumMod val="75000"/>
                    <a:lumOff val="25000"/>
                  </a:srgbClr>
                </a:solidFill>
                <a:latin typeface="Century Gothic" panose="020B0502020202020204"/>
              </a:rPr>
              <a:t>Στάδιο</a:t>
            </a:r>
            <a:r>
              <a:rPr lang="en-US" sz="1400" dirty="0" smtClean="0">
                <a:solidFill>
                  <a:srgbClr val="000000">
                    <a:lumMod val="75000"/>
                    <a:lumOff val="25000"/>
                  </a:srgbClr>
                </a:solidFill>
                <a:latin typeface="Century Gothic" panose="020B0502020202020204"/>
              </a:rPr>
              <a:t>: </a:t>
            </a:r>
            <a:r>
              <a:rPr lang="en-US" sz="1400" b="1" dirty="0">
                <a:solidFill>
                  <a:srgbClr val="000000">
                    <a:lumMod val="75000"/>
                    <a:lumOff val="25000"/>
                  </a:srgbClr>
                </a:solidFill>
                <a:latin typeface="Century Gothic" panose="020B0502020202020204"/>
              </a:rPr>
              <a:t>:</a:t>
            </a:r>
            <a:r>
              <a:rPr lang="el-GR" sz="1400" b="1" dirty="0">
                <a:solidFill>
                  <a:srgbClr val="FF0000"/>
                </a:solidFill>
                <a:latin typeface="Century Gothic" panose="020B0502020202020204"/>
              </a:rPr>
              <a:t>(θα σας ανακοινωθεί η προθεσμία για το </a:t>
            </a:r>
            <a:r>
              <a:rPr lang="el-GR" sz="1400" b="1" dirty="0" smtClean="0">
                <a:solidFill>
                  <a:srgbClr val="FF0000"/>
                </a:solidFill>
                <a:latin typeface="Century Gothic" panose="020B0502020202020204"/>
              </a:rPr>
              <a:t> 3</a:t>
            </a:r>
            <a:r>
              <a:rPr lang="el-GR" sz="1400" b="1" baseline="30000" dirty="0" smtClean="0">
                <a:solidFill>
                  <a:srgbClr val="FF0000"/>
                </a:solidFill>
                <a:latin typeface="Century Gothic" panose="020B0502020202020204"/>
              </a:rPr>
              <a:t>ο</a:t>
            </a:r>
            <a:r>
              <a:rPr lang="el-GR" sz="1400" b="1" dirty="0" smtClean="0">
                <a:solidFill>
                  <a:srgbClr val="FF0000"/>
                </a:solidFill>
                <a:latin typeface="Century Gothic" panose="020B0502020202020204"/>
              </a:rPr>
              <a:t> και </a:t>
            </a:r>
            <a:r>
              <a:rPr lang="en-US" sz="1400" b="1" dirty="0" smtClean="0">
                <a:solidFill>
                  <a:srgbClr val="FF0000"/>
                </a:solidFill>
                <a:latin typeface="Century Gothic" panose="020B0502020202020204"/>
              </a:rPr>
              <a:t>4</a:t>
            </a:r>
            <a:r>
              <a:rPr lang="el-GR" sz="1400" b="1" baseline="30000" dirty="0" smtClean="0">
                <a:solidFill>
                  <a:srgbClr val="FF0000"/>
                </a:solidFill>
                <a:latin typeface="Century Gothic" panose="020B0502020202020204"/>
              </a:rPr>
              <a:t>ο</a:t>
            </a:r>
            <a:r>
              <a:rPr lang="el-GR" sz="1400" b="1" dirty="0" smtClean="0">
                <a:solidFill>
                  <a:srgbClr val="FF0000"/>
                </a:solidFill>
                <a:latin typeface="Century Gothic" panose="020B0502020202020204"/>
              </a:rPr>
              <a:t> </a:t>
            </a:r>
            <a:r>
              <a:rPr lang="el-GR" sz="1400" b="1" dirty="0">
                <a:solidFill>
                  <a:srgbClr val="FF0000"/>
                </a:solidFill>
                <a:latin typeface="Century Gothic" panose="020B0502020202020204"/>
              </a:rPr>
              <a:t>στάδιο)</a:t>
            </a:r>
            <a:r>
              <a:rPr lang="en-US" sz="1400" b="1" dirty="0">
                <a:solidFill>
                  <a:srgbClr val="FF0000"/>
                </a:solidFill>
                <a:latin typeface="Century Gothic" panose="020B0502020202020204"/>
              </a:rPr>
              <a:t> </a:t>
            </a:r>
            <a:endParaRPr lang="el-GR" sz="1400" b="1" dirty="0" smtClean="0">
              <a:solidFill>
                <a:srgbClr val="FF0000"/>
              </a:solidFill>
              <a:latin typeface="Century Gothic" panose="020B0502020202020204"/>
            </a:endParaRPr>
          </a:p>
          <a:p>
            <a:pPr lvl="0" defTabSz="457200">
              <a:spcBef>
                <a:spcPts val="1000"/>
              </a:spcBef>
              <a:buClr>
                <a:srgbClr val="002060"/>
              </a:buClr>
            </a:pPr>
            <a:endParaRPr lang="el-GR" sz="1400" b="1" dirty="0" smtClean="0">
              <a:solidFill>
                <a:srgbClr val="FF750D"/>
              </a:solidFill>
              <a:latin typeface="Century Gothic" panose="020B0502020202020204"/>
            </a:endParaRPr>
          </a:p>
          <a:p>
            <a:r>
              <a:rPr lang="el-GR" sz="1400" b="1" dirty="0" smtClean="0">
                <a:solidFill>
                  <a:srgbClr val="FF750D"/>
                </a:solidFill>
                <a:latin typeface="Century Gothic" panose="020B0502020202020204"/>
              </a:rPr>
              <a:t>ΣΥΓΚΕΝΤΡΩΣΗ </a:t>
            </a:r>
            <a:r>
              <a:rPr lang="el-GR" sz="1400" b="1" dirty="0">
                <a:solidFill>
                  <a:srgbClr val="FF750D"/>
                </a:solidFill>
                <a:latin typeface="Century Gothic" panose="020B0502020202020204"/>
              </a:rPr>
              <a:t>&amp; </a:t>
            </a:r>
            <a:r>
              <a:rPr lang="el-GR" sz="1400" b="1" dirty="0" smtClean="0">
                <a:solidFill>
                  <a:srgbClr val="FF750D"/>
                </a:solidFill>
                <a:latin typeface="Century Gothic" panose="020B0502020202020204"/>
              </a:rPr>
              <a:t>ΑΠΟΣΤΟΛΗ </a:t>
            </a:r>
            <a:r>
              <a:rPr lang="el-GR" sz="1400" b="1" dirty="0">
                <a:solidFill>
                  <a:srgbClr val="FF750D"/>
                </a:solidFill>
                <a:latin typeface="Century Gothic" panose="020B0502020202020204"/>
              </a:rPr>
              <a:t>ΔΙΚΑΙΟΛΟΓΗΤΙΚΩΝ </a:t>
            </a:r>
            <a:r>
              <a:rPr lang="en-US" sz="1400" dirty="0" smtClean="0">
                <a:solidFill>
                  <a:srgbClr val="000000">
                    <a:lumMod val="75000"/>
                    <a:lumOff val="25000"/>
                  </a:srgbClr>
                </a:solidFill>
                <a:latin typeface="Century Gothic" panose="020B0502020202020204"/>
              </a:rPr>
              <a:t>_</a:t>
            </a:r>
            <a:r>
              <a:rPr lang="el-GR" sz="1400" dirty="0" smtClean="0">
                <a:solidFill>
                  <a:srgbClr val="000000">
                    <a:lumMod val="75000"/>
                    <a:lumOff val="25000"/>
                  </a:srgbClr>
                </a:solidFill>
                <a:latin typeface="Century Gothic" panose="020B0502020202020204"/>
              </a:rPr>
              <a:t> Μόλις </a:t>
            </a:r>
            <a:r>
              <a:rPr lang="el-GR" sz="1400" dirty="0">
                <a:solidFill>
                  <a:srgbClr val="000000">
                    <a:lumMod val="75000"/>
                    <a:lumOff val="25000"/>
                  </a:srgbClr>
                </a:solidFill>
                <a:latin typeface="Century Gothic" panose="020B0502020202020204"/>
              </a:rPr>
              <a:t>ολοκληρώσω το 3ο </a:t>
            </a:r>
            <a:r>
              <a:rPr lang="el-GR" sz="1400" dirty="0" smtClean="0">
                <a:solidFill>
                  <a:srgbClr val="000000">
                    <a:lumMod val="75000"/>
                    <a:lumOff val="25000"/>
                  </a:srgbClr>
                </a:solidFill>
                <a:latin typeface="Century Gothic" panose="020B0502020202020204"/>
              </a:rPr>
              <a:t>στάδιο της ηλεκ. αίτησης</a:t>
            </a:r>
            <a:r>
              <a:rPr lang="en-US" sz="1400" dirty="0" smtClean="0">
                <a:solidFill>
                  <a:srgbClr val="000000">
                    <a:lumMod val="75000"/>
                    <a:lumOff val="25000"/>
                  </a:srgbClr>
                </a:solidFill>
                <a:latin typeface="Century Gothic" panose="020B0502020202020204"/>
              </a:rPr>
              <a:t> </a:t>
            </a:r>
            <a:r>
              <a:rPr lang="el-GR" sz="1400" dirty="0" smtClean="0">
                <a:solidFill>
                  <a:srgbClr val="000000">
                    <a:lumMod val="75000"/>
                    <a:lumOff val="25000"/>
                  </a:srgbClr>
                </a:solidFill>
                <a:latin typeface="Century Gothic" panose="020B0502020202020204"/>
              </a:rPr>
              <a:t>εγγραφής, ΑΠΟΣΤΈΛΩ ΗΛΕΚΤΡΟΝΙΚΑ τα </a:t>
            </a:r>
            <a:r>
              <a:rPr lang="el-GR" sz="1400" dirty="0">
                <a:solidFill>
                  <a:srgbClr val="000000">
                    <a:lumMod val="75000"/>
                    <a:lumOff val="25000"/>
                  </a:srgbClr>
                </a:solidFill>
                <a:latin typeface="Century Gothic" panose="020B0502020202020204"/>
              </a:rPr>
              <a:t>παρακάτω </a:t>
            </a:r>
            <a:r>
              <a:rPr lang="el-GR" sz="1400" dirty="0" smtClean="0">
                <a:solidFill>
                  <a:srgbClr val="000000">
                    <a:lumMod val="75000"/>
                    <a:lumOff val="25000"/>
                  </a:srgbClr>
                </a:solidFill>
                <a:latin typeface="Century Gothic" panose="020B0502020202020204"/>
              </a:rPr>
              <a:t>στο</a:t>
            </a:r>
            <a:r>
              <a:rPr lang="en-US" sz="1400" dirty="0" smtClean="0">
                <a:solidFill>
                  <a:srgbClr val="000000">
                    <a:lumMod val="75000"/>
                    <a:lumOff val="25000"/>
                  </a:srgbClr>
                </a:solidFill>
                <a:latin typeface="Century Gothic" panose="020B0502020202020204"/>
              </a:rPr>
              <a:t> email </a:t>
            </a:r>
            <a:r>
              <a:rPr lang="el-GR" sz="1400" dirty="0" smtClean="0">
                <a:solidFill>
                  <a:srgbClr val="000000">
                    <a:lumMod val="75000"/>
                    <a:lumOff val="25000"/>
                  </a:srgbClr>
                </a:solidFill>
                <a:latin typeface="Century Gothic" panose="020B0502020202020204"/>
              </a:rPr>
              <a:t>του  </a:t>
            </a:r>
            <a:r>
              <a:rPr lang="el-GR" sz="1400" dirty="0">
                <a:solidFill>
                  <a:srgbClr val="000000">
                    <a:lumMod val="75000"/>
                    <a:lumOff val="25000"/>
                  </a:srgbClr>
                </a:solidFill>
                <a:latin typeface="Century Gothic" panose="020B0502020202020204"/>
              </a:rPr>
              <a:t>Γραφείο Πρακτικής </a:t>
            </a:r>
            <a:r>
              <a:rPr lang="el-GR" sz="1400" dirty="0" smtClean="0">
                <a:solidFill>
                  <a:srgbClr val="000000">
                    <a:lumMod val="75000"/>
                    <a:lumOff val="25000"/>
                  </a:srgbClr>
                </a:solidFill>
                <a:latin typeface="Century Gothic" panose="020B0502020202020204"/>
              </a:rPr>
              <a:t>Άσκησης </a:t>
            </a:r>
            <a:r>
              <a:rPr lang="el-GR" sz="1400" dirty="0">
                <a:solidFill>
                  <a:srgbClr val="000000">
                    <a:lumMod val="75000"/>
                    <a:lumOff val="25000"/>
                  </a:srgbClr>
                </a:solidFill>
                <a:latin typeface="Century Gothic" panose="020B0502020202020204"/>
              </a:rPr>
              <a:t>(</a:t>
            </a:r>
            <a:r>
              <a:rPr lang="en-US" sz="1400" dirty="0">
                <a:solidFill>
                  <a:srgbClr val="000000">
                    <a:lumMod val="75000"/>
                    <a:lumOff val="25000"/>
                  </a:srgbClr>
                </a:solidFill>
                <a:latin typeface="Century Gothic" panose="020B0502020202020204"/>
                <a:hlinkClick r:id="rId3"/>
              </a:rPr>
              <a:t>praktiki.civ@uth.gr</a:t>
            </a:r>
            <a:r>
              <a:rPr lang="en-US" sz="1400" dirty="0" smtClean="0">
                <a:solidFill>
                  <a:srgbClr val="000000">
                    <a:lumMod val="75000"/>
                    <a:lumOff val="25000"/>
                  </a:srgbClr>
                </a:solidFill>
                <a:latin typeface="Century Gothic" panose="020B0502020202020204"/>
              </a:rPr>
              <a:t>)</a:t>
            </a:r>
            <a:r>
              <a:rPr lang="el-GR" sz="1400" dirty="0" smtClean="0">
                <a:solidFill>
                  <a:srgbClr val="000000">
                    <a:lumMod val="75000"/>
                    <a:lumOff val="25000"/>
                  </a:srgbClr>
                </a:solidFill>
                <a:latin typeface="Century Gothic" panose="020B0502020202020204"/>
              </a:rPr>
              <a:t>*</a:t>
            </a:r>
            <a:r>
              <a:rPr lang="en-US" sz="1400" dirty="0" smtClean="0">
                <a:solidFill>
                  <a:srgbClr val="000000">
                    <a:lumMod val="75000"/>
                    <a:lumOff val="25000"/>
                  </a:srgbClr>
                </a:solidFill>
                <a:latin typeface="Century Gothic" panose="020B0502020202020204"/>
              </a:rPr>
              <a:t> </a:t>
            </a:r>
            <a:endParaRPr lang="el-GR" sz="1400" dirty="0" smtClean="0">
              <a:solidFill>
                <a:srgbClr val="000000">
                  <a:lumMod val="75000"/>
                  <a:lumOff val="25000"/>
                </a:srgbClr>
              </a:solidFill>
              <a:latin typeface="Century Gothic" panose="020B0502020202020204"/>
            </a:endParaRPr>
          </a:p>
          <a:p>
            <a:endParaRPr lang="en-US" sz="1400" dirty="0" smtClean="0">
              <a:solidFill>
                <a:srgbClr val="000000">
                  <a:lumMod val="75000"/>
                  <a:lumOff val="25000"/>
                </a:srgbClr>
              </a:solidFill>
              <a:latin typeface="Century Gothic" panose="020B0502020202020204"/>
            </a:endParaRPr>
          </a:p>
          <a:p>
            <a:r>
              <a:rPr lang="el-GR" sz="1400" i="1" dirty="0" smtClean="0">
                <a:solidFill>
                  <a:srgbClr val="FF0000"/>
                </a:solidFill>
                <a:latin typeface="Century Gothic" panose="020B0502020202020204"/>
              </a:rPr>
              <a:t>ΣΕ ΜΟΡΦΗ ΙΔΑΝΙΚΑ  </a:t>
            </a:r>
            <a:r>
              <a:rPr lang="en-US" sz="1400" i="1" dirty="0" smtClean="0">
                <a:solidFill>
                  <a:srgbClr val="FF0000"/>
                </a:solidFill>
                <a:latin typeface="Century Gothic" panose="020B0502020202020204"/>
              </a:rPr>
              <a:t>PDF</a:t>
            </a:r>
            <a:r>
              <a:rPr lang="el-GR" sz="1400" i="1" dirty="0">
                <a:solidFill>
                  <a:srgbClr val="FF0000"/>
                </a:solidFill>
                <a:latin typeface="Century Gothic" panose="020B0502020202020204"/>
              </a:rPr>
              <a:t> </a:t>
            </a:r>
            <a:r>
              <a:rPr lang="el-GR" sz="1400" i="1" dirty="0" smtClean="0">
                <a:solidFill>
                  <a:srgbClr val="FF0000"/>
                </a:solidFill>
                <a:latin typeface="Century Gothic" panose="020B0502020202020204"/>
              </a:rPr>
              <a:t>ή  αλλιώς </a:t>
            </a:r>
            <a:r>
              <a:rPr lang="en-US" sz="1400" i="1" dirty="0" smtClean="0">
                <a:solidFill>
                  <a:srgbClr val="FF0000"/>
                </a:solidFill>
                <a:latin typeface="Century Gothic" panose="020B0502020202020204"/>
              </a:rPr>
              <a:t>Jpeg, </a:t>
            </a:r>
            <a:r>
              <a:rPr lang="el-GR" sz="1400" i="1" dirty="0" smtClean="0">
                <a:solidFill>
                  <a:srgbClr val="FF0000"/>
                </a:solidFill>
                <a:latin typeface="Century Gothic" panose="020B0502020202020204"/>
              </a:rPr>
              <a:t>σαρωμένα (</a:t>
            </a:r>
            <a:r>
              <a:rPr lang="en-US" sz="1400" i="1" dirty="0" smtClean="0">
                <a:solidFill>
                  <a:srgbClr val="FF0000"/>
                </a:solidFill>
                <a:latin typeface="Century Gothic" panose="020B0502020202020204"/>
              </a:rPr>
              <a:t>free mobile scanner app)</a:t>
            </a:r>
            <a:r>
              <a:rPr lang="el-GR" sz="1400" b="1" i="1" dirty="0" smtClean="0">
                <a:solidFill>
                  <a:srgbClr val="FF0000"/>
                </a:solidFill>
                <a:latin typeface="Century Gothic" panose="020B0502020202020204"/>
              </a:rPr>
              <a:t> ή  </a:t>
            </a:r>
            <a:r>
              <a:rPr lang="el-GR" sz="1400" i="1" dirty="0" smtClean="0">
                <a:solidFill>
                  <a:srgbClr val="FF0000"/>
                </a:solidFill>
                <a:latin typeface="Century Gothic" panose="020B0502020202020204"/>
              </a:rPr>
              <a:t>ως ευδιάκριτη</a:t>
            </a:r>
            <a:r>
              <a:rPr lang="en-US" sz="1400" i="1" dirty="0" smtClean="0">
                <a:solidFill>
                  <a:srgbClr val="FF0000"/>
                </a:solidFill>
                <a:latin typeface="Century Gothic" panose="020B0502020202020204"/>
              </a:rPr>
              <a:t> (!)</a:t>
            </a:r>
            <a:r>
              <a:rPr lang="el-GR" sz="1400" i="1" dirty="0" smtClean="0">
                <a:solidFill>
                  <a:srgbClr val="FF0000"/>
                </a:solidFill>
                <a:latin typeface="Century Gothic" panose="020B0502020202020204"/>
              </a:rPr>
              <a:t> φωτογραφία τα παρακάτω</a:t>
            </a:r>
            <a:r>
              <a:rPr lang="en-US" sz="1400" i="1" dirty="0" smtClean="0">
                <a:solidFill>
                  <a:srgbClr val="FF0000"/>
                </a:solidFill>
                <a:latin typeface="Century Gothic" panose="020B0502020202020204"/>
              </a:rPr>
              <a:t>:</a:t>
            </a:r>
            <a:endParaRPr lang="el-GR" sz="1400" i="1" dirty="0" smtClean="0">
              <a:solidFill>
                <a:srgbClr val="FF0000"/>
              </a:solidFill>
              <a:latin typeface="Century Gothic" panose="020B0502020202020204"/>
            </a:endParaRPr>
          </a:p>
          <a:p>
            <a:endParaRPr lang="el-GR" sz="1400" dirty="0">
              <a:solidFill>
                <a:srgbClr val="000000">
                  <a:lumMod val="75000"/>
                  <a:lumOff val="25000"/>
                </a:srgbClr>
              </a:solidFill>
              <a:latin typeface="Century Gothic" panose="020B0502020202020204"/>
            </a:endParaRPr>
          </a:p>
          <a:p>
            <a:pPr lvl="0" defTabSz="457200">
              <a:spcBef>
                <a:spcPts val="1000"/>
              </a:spcBef>
              <a:buClr>
                <a:srgbClr val="002060"/>
              </a:buClr>
            </a:pPr>
            <a:r>
              <a:rPr lang="el-GR" sz="1400" b="1" dirty="0" smtClean="0">
                <a:solidFill>
                  <a:srgbClr val="000000">
                    <a:lumMod val="75000"/>
                    <a:lumOff val="25000"/>
                  </a:srgbClr>
                </a:solidFill>
                <a:latin typeface="Century Gothic" panose="020B0502020202020204"/>
              </a:rPr>
              <a:t>Αστυνομική ταυτότητα </a:t>
            </a:r>
            <a:r>
              <a:rPr lang="el-GR" sz="1400" dirty="0">
                <a:solidFill>
                  <a:srgbClr val="000000">
                    <a:lumMod val="75000"/>
                    <a:lumOff val="25000"/>
                  </a:srgbClr>
                </a:solidFill>
                <a:latin typeface="Century Gothic" panose="020B0502020202020204"/>
              </a:rPr>
              <a:t>(και τις δύο </a:t>
            </a:r>
            <a:r>
              <a:rPr lang="el-GR" sz="1400" dirty="0" smtClean="0">
                <a:solidFill>
                  <a:srgbClr val="000000">
                    <a:lumMod val="75000"/>
                    <a:lumOff val="25000"/>
                  </a:srgbClr>
                </a:solidFill>
                <a:latin typeface="Century Gothic" panose="020B0502020202020204"/>
              </a:rPr>
              <a:t>πλευρές</a:t>
            </a:r>
            <a:r>
              <a:rPr lang="en-US" sz="1400" dirty="0" smtClean="0">
                <a:solidFill>
                  <a:srgbClr val="000000">
                    <a:lumMod val="75000"/>
                    <a:lumOff val="25000"/>
                  </a:srgbClr>
                </a:solidFill>
                <a:latin typeface="Century Gothic" panose="020B0502020202020204"/>
              </a:rPr>
              <a:t> </a:t>
            </a:r>
            <a:r>
              <a:rPr lang="el-GR" sz="1400" dirty="0" smtClean="0">
                <a:solidFill>
                  <a:srgbClr val="000000">
                    <a:lumMod val="75000"/>
                    <a:lumOff val="25000"/>
                  </a:srgbClr>
                </a:solidFill>
                <a:latin typeface="Century Gothic" panose="020B0502020202020204"/>
              </a:rPr>
              <a:t>σε 1 σελίδα)</a:t>
            </a:r>
            <a:endParaRPr lang="el-GR" sz="1400" dirty="0">
              <a:solidFill>
                <a:srgbClr val="000000">
                  <a:lumMod val="75000"/>
                  <a:lumOff val="25000"/>
                </a:srgbClr>
              </a:solidFill>
              <a:latin typeface="Century Gothic" panose="020B0502020202020204"/>
            </a:endParaRPr>
          </a:p>
          <a:p>
            <a:pPr lvl="0" defTabSz="457200">
              <a:spcBef>
                <a:spcPts val="1000"/>
              </a:spcBef>
              <a:buClr>
                <a:srgbClr val="002060"/>
              </a:buClr>
            </a:pPr>
            <a:r>
              <a:rPr lang="el-GR" sz="1400" b="1" dirty="0">
                <a:solidFill>
                  <a:srgbClr val="000000">
                    <a:lumMod val="75000"/>
                    <a:lumOff val="25000"/>
                  </a:srgbClr>
                </a:solidFill>
                <a:latin typeface="Century Gothic" panose="020B0502020202020204"/>
              </a:rPr>
              <a:t>Βεβαίωση Απόδοσης ΑΦΜ</a:t>
            </a:r>
            <a:r>
              <a:rPr lang="el-GR" sz="1400" dirty="0">
                <a:solidFill>
                  <a:srgbClr val="000000">
                    <a:lumMod val="75000"/>
                    <a:lumOff val="25000"/>
                  </a:srgbClr>
                </a:solidFill>
                <a:latin typeface="Century Gothic" panose="020B0502020202020204"/>
              </a:rPr>
              <a:t> </a:t>
            </a:r>
            <a:r>
              <a:rPr lang="el-GR" sz="1400" dirty="0" smtClean="0">
                <a:solidFill>
                  <a:srgbClr val="000000">
                    <a:lumMod val="75000"/>
                    <a:lumOff val="25000"/>
                  </a:srgbClr>
                </a:solidFill>
                <a:latin typeface="Century Gothic" panose="020B0502020202020204"/>
              </a:rPr>
              <a:t>(</a:t>
            </a:r>
            <a:r>
              <a:rPr lang="el-GR" sz="1400" dirty="0">
                <a:solidFill>
                  <a:srgbClr val="000000">
                    <a:lumMod val="75000"/>
                    <a:lumOff val="25000"/>
                  </a:srgbClr>
                </a:solidFill>
                <a:latin typeface="Century Gothic" panose="020B0502020202020204"/>
              </a:rPr>
              <a:t>εφορία/</a:t>
            </a:r>
            <a:r>
              <a:rPr lang="en-US" sz="1400" dirty="0" err="1">
                <a:solidFill>
                  <a:srgbClr val="000000">
                    <a:lumMod val="75000"/>
                    <a:lumOff val="25000"/>
                  </a:srgbClr>
                </a:solidFill>
                <a:latin typeface="Century Gothic" panose="020B0502020202020204"/>
              </a:rPr>
              <a:t>taxisnet</a:t>
            </a:r>
            <a:r>
              <a:rPr lang="en-US" sz="1400" dirty="0">
                <a:solidFill>
                  <a:srgbClr val="000000">
                    <a:lumMod val="75000"/>
                    <a:lumOff val="25000"/>
                  </a:srgbClr>
                </a:solidFill>
                <a:latin typeface="Century Gothic" panose="020B0502020202020204"/>
              </a:rPr>
              <a:t>)</a:t>
            </a:r>
            <a:endParaRPr lang="el-GR" sz="1400" dirty="0">
              <a:solidFill>
                <a:srgbClr val="000000">
                  <a:lumMod val="75000"/>
                  <a:lumOff val="25000"/>
                </a:srgbClr>
              </a:solidFill>
              <a:latin typeface="Century Gothic" panose="020B0502020202020204"/>
            </a:endParaRPr>
          </a:p>
          <a:p>
            <a:pPr lvl="0" defTabSz="457200">
              <a:spcBef>
                <a:spcPts val="1000"/>
              </a:spcBef>
              <a:buClr>
                <a:srgbClr val="002060"/>
              </a:buClr>
            </a:pPr>
            <a:r>
              <a:rPr lang="el-GR" sz="1400" b="1" dirty="0">
                <a:solidFill>
                  <a:srgbClr val="000000">
                    <a:lumMod val="75000"/>
                    <a:lumOff val="25000"/>
                  </a:srgbClr>
                </a:solidFill>
                <a:latin typeface="Century Gothic" panose="020B0502020202020204"/>
              </a:rPr>
              <a:t>ΑΜΚΑ</a:t>
            </a:r>
            <a:r>
              <a:rPr lang="el-GR" sz="1400" dirty="0">
                <a:solidFill>
                  <a:srgbClr val="000000">
                    <a:lumMod val="75000"/>
                    <a:lumOff val="25000"/>
                  </a:srgbClr>
                </a:solidFill>
                <a:latin typeface="Century Gothic" panose="020B0502020202020204"/>
              </a:rPr>
              <a:t> (www.amka.gr) </a:t>
            </a:r>
          </a:p>
          <a:p>
            <a:pPr lvl="0" defTabSz="457200">
              <a:spcBef>
                <a:spcPts val="1000"/>
              </a:spcBef>
              <a:buClr>
                <a:srgbClr val="002060"/>
              </a:buClr>
            </a:pPr>
            <a:r>
              <a:rPr lang="el-GR" sz="1400" dirty="0">
                <a:solidFill>
                  <a:srgbClr val="000000">
                    <a:lumMod val="75000"/>
                    <a:lumOff val="25000"/>
                  </a:srgbClr>
                </a:solidFill>
                <a:latin typeface="Century Gothic" panose="020B0502020202020204"/>
              </a:rPr>
              <a:t>Βιβλιάριο ή έγγραφο της τράπεζας </a:t>
            </a:r>
            <a:r>
              <a:rPr lang="en-US" sz="1400" dirty="0">
                <a:solidFill>
                  <a:srgbClr val="000000">
                    <a:lumMod val="75000"/>
                    <a:lumOff val="25000"/>
                  </a:srgbClr>
                </a:solidFill>
                <a:latin typeface="Century Gothic" panose="020B0502020202020204"/>
              </a:rPr>
              <a:t> </a:t>
            </a:r>
            <a:r>
              <a:rPr lang="el-GR" sz="1400" dirty="0" smtClean="0">
                <a:solidFill>
                  <a:srgbClr val="000000">
                    <a:lumMod val="75000"/>
                    <a:lumOff val="25000"/>
                  </a:srgbClr>
                </a:solidFill>
                <a:latin typeface="Century Gothic" panose="020B0502020202020204"/>
              </a:rPr>
              <a:t>με το </a:t>
            </a:r>
            <a:r>
              <a:rPr lang="el-GR" sz="1400" b="1" dirty="0" smtClean="0">
                <a:solidFill>
                  <a:srgbClr val="000000">
                    <a:lumMod val="75000"/>
                    <a:lumOff val="25000"/>
                  </a:srgbClr>
                </a:solidFill>
                <a:latin typeface="Century Gothic" panose="020B0502020202020204"/>
              </a:rPr>
              <a:t>IBAN</a:t>
            </a:r>
            <a:r>
              <a:rPr lang="el-GR" sz="1400" dirty="0">
                <a:solidFill>
                  <a:srgbClr val="000000">
                    <a:lumMod val="75000"/>
                    <a:lumOff val="25000"/>
                  </a:srgbClr>
                </a:solidFill>
                <a:latin typeface="Century Gothic" panose="020B0502020202020204"/>
              </a:rPr>
              <a:t>, αρκεί να είναι ΕΝΕΡΓΟΣ ΚΑΙ α) ΑΤΟΜΙΚΟΣ ή β)να είστε ΠΡΩΤΟ </a:t>
            </a:r>
            <a:r>
              <a:rPr lang="el-GR" sz="1400" dirty="0" smtClean="0">
                <a:solidFill>
                  <a:srgbClr val="000000">
                    <a:lumMod val="75000"/>
                    <a:lumOff val="25000"/>
                  </a:srgbClr>
                </a:solidFill>
                <a:latin typeface="Century Gothic" panose="020B0502020202020204"/>
              </a:rPr>
              <a:t>ΟΝΟΜΑ.</a:t>
            </a:r>
            <a:r>
              <a:rPr lang="en-US" sz="1400" dirty="0" smtClean="0">
                <a:solidFill>
                  <a:srgbClr val="000000">
                    <a:lumMod val="75000"/>
                    <a:lumOff val="25000"/>
                  </a:srgbClr>
                </a:solidFill>
                <a:latin typeface="Century Gothic" panose="020B0502020202020204"/>
              </a:rPr>
              <a:t> </a:t>
            </a:r>
            <a:r>
              <a:rPr lang="en-US" sz="1400" b="1" dirty="0" smtClean="0">
                <a:solidFill>
                  <a:srgbClr val="FF0000"/>
                </a:solidFill>
                <a:latin typeface="Century Gothic" panose="020B0502020202020204"/>
              </a:rPr>
              <a:t>SOS</a:t>
            </a:r>
            <a:r>
              <a:rPr lang="el-GR" sz="1400" b="1" dirty="0" smtClean="0">
                <a:solidFill>
                  <a:srgbClr val="FF0000"/>
                </a:solidFill>
                <a:latin typeface="Century Gothic" panose="020B0502020202020204"/>
              </a:rPr>
              <a:t>=ΕΝΕΡΓΟΣ</a:t>
            </a:r>
            <a:endParaRPr lang="el-GR" sz="1400" b="1" dirty="0">
              <a:solidFill>
                <a:srgbClr val="FF0000"/>
              </a:solidFill>
              <a:latin typeface="Century Gothic" panose="020B0502020202020204"/>
            </a:endParaRPr>
          </a:p>
          <a:p>
            <a:pPr lvl="0" defTabSz="457200">
              <a:spcBef>
                <a:spcPts val="1000"/>
              </a:spcBef>
              <a:buClr>
                <a:srgbClr val="002060"/>
              </a:buClr>
            </a:pPr>
            <a:r>
              <a:rPr lang="el-GR" sz="1400" b="1" dirty="0">
                <a:solidFill>
                  <a:srgbClr val="000000">
                    <a:lumMod val="75000"/>
                    <a:lumOff val="25000"/>
                  </a:srgbClr>
                </a:solidFill>
                <a:latin typeface="Century Gothic" panose="020B0502020202020204"/>
              </a:rPr>
              <a:t>Ασφαλιστικής Ικανότητα </a:t>
            </a:r>
            <a:r>
              <a:rPr lang="el-GR" sz="1400" dirty="0">
                <a:solidFill>
                  <a:srgbClr val="000000">
                    <a:lumMod val="75000"/>
                    <a:lumOff val="25000"/>
                  </a:srgbClr>
                </a:solidFill>
                <a:latin typeface="Century Gothic" panose="020B0502020202020204"/>
              </a:rPr>
              <a:t>που δηλώνει την ασφάλεια ασθενείας _</a:t>
            </a:r>
            <a:r>
              <a:rPr lang="el-GR" sz="1400" dirty="0" smtClean="0">
                <a:solidFill>
                  <a:srgbClr val="000000">
                    <a:lumMod val="75000"/>
                    <a:lumOff val="25000"/>
                  </a:srgbClr>
                </a:solidFill>
                <a:latin typeface="Century Gothic" panose="020B0502020202020204"/>
              </a:rPr>
              <a:t>να </a:t>
            </a:r>
            <a:r>
              <a:rPr lang="el-GR" sz="1400" dirty="0">
                <a:solidFill>
                  <a:srgbClr val="000000">
                    <a:lumMod val="75000"/>
                    <a:lumOff val="25000"/>
                  </a:srgbClr>
                </a:solidFill>
                <a:latin typeface="Century Gothic" panose="020B0502020202020204"/>
              </a:rPr>
              <a:t>φαίνεται η </a:t>
            </a:r>
            <a:r>
              <a:rPr lang="el-GR" sz="1400" dirty="0" smtClean="0">
                <a:solidFill>
                  <a:srgbClr val="000000">
                    <a:lumMod val="75000"/>
                    <a:lumOff val="25000"/>
                  </a:srgbClr>
                </a:solidFill>
                <a:latin typeface="Century Gothic" panose="020B0502020202020204"/>
              </a:rPr>
              <a:t>διάρκεια</a:t>
            </a:r>
            <a:r>
              <a:rPr lang="en-US" sz="1400" dirty="0" smtClean="0">
                <a:solidFill>
                  <a:srgbClr val="000000">
                    <a:lumMod val="75000"/>
                    <a:lumOff val="25000"/>
                  </a:srgbClr>
                </a:solidFill>
                <a:latin typeface="Century Gothic" panose="020B0502020202020204"/>
              </a:rPr>
              <a:t>!</a:t>
            </a:r>
            <a:r>
              <a:rPr lang="el-GR" sz="1400" dirty="0" smtClean="0">
                <a:solidFill>
                  <a:srgbClr val="000000">
                    <a:lumMod val="75000"/>
                    <a:lumOff val="25000"/>
                  </a:srgbClr>
                </a:solidFill>
                <a:latin typeface="Century Gothic" panose="020B0502020202020204"/>
              </a:rPr>
              <a:t> (ΟΔΗΓΙΕΣ </a:t>
            </a:r>
            <a:r>
              <a:rPr lang="el-GR" sz="1400" dirty="0">
                <a:solidFill>
                  <a:srgbClr val="000000">
                    <a:lumMod val="75000"/>
                    <a:lumOff val="25000"/>
                  </a:srgbClr>
                </a:solidFill>
                <a:latin typeface="Century Gothic" panose="020B0502020202020204"/>
              </a:rPr>
              <a:t>ΕΚΔΟΣΗΣ στο </a:t>
            </a:r>
            <a:r>
              <a:rPr lang="el-GR" sz="1400" dirty="0" smtClean="0">
                <a:solidFill>
                  <a:srgbClr val="000000">
                    <a:lumMod val="75000"/>
                    <a:lumOff val="25000"/>
                  </a:srgbClr>
                </a:solidFill>
                <a:latin typeface="Century Gothic" panose="020B0502020202020204"/>
                <a:hlinkClick r:id="rId4"/>
              </a:rPr>
              <a:t>www.pa.uth.gr</a:t>
            </a:r>
            <a:r>
              <a:rPr lang="en-US" sz="1400" dirty="0" smtClean="0">
                <a:solidFill>
                  <a:srgbClr val="000000">
                    <a:lumMod val="75000"/>
                    <a:lumOff val="25000"/>
                  </a:srgbClr>
                </a:solidFill>
                <a:latin typeface="Century Gothic" panose="020B0502020202020204"/>
              </a:rPr>
              <a:t> </a:t>
            </a:r>
            <a:r>
              <a:rPr lang="el-GR" sz="1400" dirty="0" smtClean="0">
                <a:solidFill>
                  <a:srgbClr val="000000">
                    <a:lumMod val="75000"/>
                    <a:lumOff val="25000"/>
                  </a:srgbClr>
                </a:solidFill>
                <a:latin typeface="Century Gothic" panose="020B0502020202020204"/>
              </a:rPr>
              <a:t> </a:t>
            </a:r>
            <a:r>
              <a:rPr lang="en-US" sz="1400" dirty="0" smtClean="0">
                <a:solidFill>
                  <a:srgbClr val="000000">
                    <a:lumMod val="75000"/>
                    <a:lumOff val="25000"/>
                  </a:srgbClr>
                </a:solidFill>
                <a:latin typeface="Century Gothic" panose="020B0502020202020204"/>
              </a:rPr>
              <a:t>: </a:t>
            </a:r>
            <a:r>
              <a:rPr lang="el-GR" sz="1400" dirty="0" smtClean="0">
                <a:solidFill>
                  <a:srgbClr val="000000">
                    <a:lumMod val="75000"/>
                    <a:lumOff val="25000"/>
                  </a:srgbClr>
                </a:solidFill>
                <a:latin typeface="Century Gothic" panose="020B0502020202020204"/>
                <a:hlinkClick r:id="rId5"/>
              </a:rPr>
              <a:t>https</a:t>
            </a:r>
            <a:r>
              <a:rPr lang="el-GR" sz="1400" dirty="0">
                <a:solidFill>
                  <a:srgbClr val="000000">
                    <a:lumMod val="75000"/>
                    <a:lumOff val="25000"/>
                  </a:srgbClr>
                </a:solidFill>
                <a:latin typeface="Century Gothic" panose="020B0502020202020204"/>
                <a:hlinkClick r:id="rId5"/>
              </a:rPr>
              <a:t>://</a:t>
            </a:r>
            <a:r>
              <a:rPr lang="el-GR" sz="1400" dirty="0" smtClean="0">
                <a:solidFill>
                  <a:srgbClr val="000000">
                    <a:lumMod val="75000"/>
                    <a:lumOff val="25000"/>
                  </a:srgbClr>
                </a:solidFill>
                <a:latin typeface="Century Gothic" panose="020B0502020202020204"/>
                <a:hlinkClick r:id="rId5"/>
              </a:rPr>
              <a:t>bit.ly/3r50iH7:</a:t>
            </a:r>
            <a:r>
              <a:rPr lang="en-US" sz="1400" dirty="0">
                <a:solidFill>
                  <a:srgbClr val="000000">
                    <a:lumMod val="75000"/>
                    <a:lumOff val="25000"/>
                  </a:srgbClr>
                </a:solidFill>
                <a:latin typeface="Century Gothic" panose="020B0502020202020204"/>
                <a:hlinkClick r:id="rId5"/>
              </a:rPr>
              <a:t>https://</a:t>
            </a:r>
            <a:r>
              <a:rPr lang="en-US" sz="1400" dirty="0" smtClean="0">
                <a:solidFill>
                  <a:srgbClr val="000000">
                    <a:lumMod val="75000"/>
                    <a:lumOff val="25000"/>
                  </a:srgbClr>
                </a:solidFill>
                <a:latin typeface="Century Gothic" panose="020B0502020202020204"/>
                <a:hlinkClick r:id="rId5"/>
              </a:rPr>
              <a:t>bit.ly/3sFjSdI</a:t>
            </a:r>
            <a:r>
              <a:rPr lang="en-US" sz="1400" dirty="0" smtClean="0">
                <a:solidFill>
                  <a:srgbClr val="000000">
                    <a:lumMod val="75000"/>
                    <a:lumOff val="25000"/>
                  </a:srgbClr>
                </a:solidFill>
                <a:latin typeface="Century Gothic" panose="020B0502020202020204"/>
              </a:rPr>
              <a:t> </a:t>
            </a:r>
            <a:r>
              <a:rPr lang="el-GR" sz="1400" dirty="0" smtClean="0">
                <a:solidFill>
                  <a:srgbClr val="000000">
                    <a:lumMod val="75000"/>
                    <a:lumOff val="25000"/>
                  </a:srgbClr>
                </a:solidFill>
                <a:latin typeface="Century Gothic" panose="020B0502020202020204"/>
              </a:rPr>
              <a:t> ή </a:t>
            </a:r>
            <a:r>
              <a:rPr lang="el-GR" sz="1400" dirty="0">
                <a:solidFill>
                  <a:srgbClr val="000000">
                    <a:lumMod val="75000"/>
                    <a:lumOff val="25000"/>
                  </a:srgbClr>
                </a:solidFill>
                <a:latin typeface="Century Gothic" panose="020B0502020202020204"/>
              </a:rPr>
              <a:t>βεβαίωση υγειονομικής περίθαλψης από τον ασφαλιστικό σας φορέα</a:t>
            </a:r>
            <a:r>
              <a:rPr lang="el-GR" sz="1400" dirty="0" smtClean="0">
                <a:solidFill>
                  <a:srgbClr val="000000">
                    <a:lumMod val="75000"/>
                    <a:lumOff val="25000"/>
                  </a:srgbClr>
                </a:solidFill>
                <a:latin typeface="Century Gothic" panose="020B0502020202020204"/>
              </a:rPr>
              <a:t>.( δες σελ 10+11) </a:t>
            </a:r>
            <a:r>
              <a:rPr lang="el-GR" sz="1400" b="1" i="1" dirty="0" smtClean="0">
                <a:solidFill>
                  <a:schemeClr val="tx2">
                    <a:lumMod val="60000"/>
                    <a:lumOff val="40000"/>
                  </a:schemeClr>
                </a:solidFill>
                <a:latin typeface="Century Gothic" panose="020B0502020202020204"/>
              </a:rPr>
              <a:t>ΔΗΛΩΝΩ ΑΝ ΕΙΜΑΙ ΑΝΑΣΦΑΛΙΣΤΟΣ</a:t>
            </a:r>
          </a:p>
          <a:p>
            <a:pPr defTabSz="457200">
              <a:spcBef>
                <a:spcPts val="1000"/>
              </a:spcBef>
              <a:buClr>
                <a:srgbClr val="002060"/>
              </a:buClr>
            </a:pPr>
            <a:r>
              <a:rPr lang="el-GR" sz="1400" b="1" dirty="0">
                <a:solidFill>
                  <a:srgbClr val="000000">
                    <a:lumMod val="75000"/>
                    <a:lumOff val="25000"/>
                  </a:srgbClr>
                </a:solidFill>
                <a:latin typeface="Century Gothic" panose="020B0502020202020204"/>
              </a:rPr>
              <a:t>ΑΜΑ-</a:t>
            </a:r>
            <a:r>
              <a:rPr lang="el-GR" sz="2000" b="1" dirty="0">
                <a:solidFill>
                  <a:srgbClr val="000000">
                    <a:lumMod val="75000"/>
                    <a:lumOff val="25000"/>
                  </a:srgbClr>
                </a:solidFill>
                <a:latin typeface="Century Gothic" panose="020B0502020202020204"/>
              </a:rPr>
              <a:t>ΙΚΑ</a:t>
            </a:r>
            <a:r>
              <a:rPr lang="el-GR" sz="1400" b="1" dirty="0">
                <a:solidFill>
                  <a:srgbClr val="000000">
                    <a:lumMod val="75000"/>
                    <a:lumOff val="25000"/>
                  </a:srgbClr>
                </a:solidFill>
                <a:latin typeface="Century Gothic" panose="020B0502020202020204"/>
              </a:rPr>
              <a:t> </a:t>
            </a:r>
            <a:r>
              <a:rPr lang="el-GR" sz="1400" dirty="0" smtClean="0">
                <a:solidFill>
                  <a:srgbClr val="000000">
                    <a:lumMod val="75000"/>
                    <a:lumOff val="25000"/>
                  </a:srgbClr>
                </a:solidFill>
                <a:latin typeface="Century Gothic" panose="020B0502020202020204"/>
              </a:rPr>
              <a:t>(αν δεν εμφανίζεται στην ασφαλιστικη σας ικανότητα , ως ξεχωριστό δικαιολογητικό=ΟΔΗΓΙΕΣ </a:t>
            </a:r>
            <a:r>
              <a:rPr lang="el-GR" sz="1400" dirty="0">
                <a:solidFill>
                  <a:srgbClr val="000000">
                    <a:lumMod val="75000"/>
                    <a:lumOff val="25000"/>
                  </a:srgbClr>
                </a:solidFill>
                <a:latin typeface="Century Gothic" panose="020B0502020202020204"/>
              </a:rPr>
              <a:t>ΕΚΔΟΣΗΣ στο </a:t>
            </a:r>
            <a:r>
              <a:rPr lang="el-GR" sz="1400" dirty="0">
                <a:solidFill>
                  <a:srgbClr val="000000">
                    <a:lumMod val="75000"/>
                    <a:lumOff val="25000"/>
                  </a:srgbClr>
                </a:solidFill>
                <a:latin typeface="Century Gothic" panose="020B0502020202020204"/>
                <a:hlinkClick r:id="rId4"/>
              </a:rPr>
              <a:t>www.pa.uth.gr</a:t>
            </a:r>
            <a:r>
              <a:rPr lang="en-US" sz="1400" dirty="0">
                <a:solidFill>
                  <a:srgbClr val="000000">
                    <a:lumMod val="75000"/>
                    <a:lumOff val="25000"/>
                  </a:srgbClr>
                </a:solidFill>
                <a:latin typeface="Century Gothic" panose="020B0502020202020204"/>
              </a:rPr>
              <a:t> :</a:t>
            </a:r>
            <a:r>
              <a:rPr lang="el-GR" sz="1400" dirty="0">
                <a:solidFill>
                  <a:srgbClr val="000000">
                    <a:lumMod val="75000"/>
                    <a:lumOff val="25000"/>
                  </a:srgbClr>
                </a:solidFill>
                <a:latin typeface="Century Gothic" panose="020B0502020202020204"/>
              </a:rPr>
              <a:t> </a:t>
            </a:r>
            <a:r>
              <a:rPr lang="en-US" sz="1400" dirty="0">
                <a:solidFill>
                  <a:srgbClr val="000000">
                    <a:lumMod val="75000"/>
                    <a:lumOff val="25000"/>
                  </a:srgbClr>
                </a:solidFill>
                <a:latin typeface="Century Gothic" panose="020B0502020202020204"/>
              </a:rPr>
              <a:t> </a:t>
            </a:r>
            <a:r>
              <a:rPr lang="en-US" sz="1400" dirty="0">
                <a:solidFill>
                  <a:srgbClr val="000000">
                    <a:lumMod val="75000"/>
                    <a:lumOff val="25000"/>
                  </a:srgbClr>
                </a:solidFill>
                <a:latin typeface="Century Gothic" panose="020B0502020202020204"/>
                <a:hlinkClick r:id="rId6"/>
              </a:rPr>
              <a:t>https://bit.ly/3r50iH7</a:t>
            </a:r>
            <a:r>
              <a:rPr lang="en-US" sz="1400" dirty="0">
                <a:solidFill>
                  <a:srgbClr val="000000">
                    <a:lumMod val="75000"/>
                    <a:lumOff val="25000"/>
                  </a:srgbClr>
                </a:solidFill>
                <a:latin typeface="Century Gothic" panose="020B0502020202020204"/>
              </a:rPr>
              <a:t> </a:t>
            </a:r>
            <a:r>
              <a:rPr lang="el-GR" sz="1400" dirty="0">
                <a:solidFill>
                  <a:srgbClr val="000000">
                    <a:lumMod val="75000"/>
                    <a:lumOff val="25000"/>
                  </a:srgbClr>
                </a:solidFill>
                <a:latin typeface="Century Gothic" panose="020B0502020202020204"/>
              </a:rPr>
              <a:t> </a:t>
            </a:r>
            <a:r>
              <a:rPr lang="el-GR" sz="1400" dirty="0" smtClean="0">
                <a:solidFill>
                  <a:srgbClr val="000000">
                    <a:lumMod val="75000"/>
                    <a:lumOff val="25000"/>
                  </a:srgbClr>
                </a:solidFill>
                <a:latin typeface="Century Gothic" panose="020B0502020202020204"/>
              </a:rPr>
              <a:t>)</a:t>
            </a:r>
            <a:r>
              <a:rPr lang="en-US" sz="1400" b="1" dirty="0">
                <a:solidFill>
                  <a:srgbClr val="FF0000"/>
                </a:solidFill>
                <a:latin typeface="Century Gothic" panose="020B0502020202020204"/>
              </a:rPr>
              <a:t> </a:t>
            </a:r>
            <a:r>
              <a:rPr lang="en-US" sz="1400" b="1" dirty="0" smtClean="0">
                <a:solidFill>
                  <a:srgbClr val="FF0000"/>
                </a:solidFill>
                <a:latin typeface="Century Gothic" panose="020B0502020202020204"/>
              </a:rPr>
              <a:t>SOS</a:t>
            </a:r>
            <a:r>
              <a:rPr lang="el-GR" sz="1400" b="1" dirty="0" smtClean="0">
                <a:solidFill>
                  <a:srgbClr val="FF0000"/>
                </a:solidFill>
                <a:latin typeface="Century Gothic" panose="020B0502020202020204"/>
              </a:rPr>
              <a:t>=ΙΚΑ</a:t>
            </a:r>
            <a:endParaRPr lang="el-GR" sz="1400" dirty="0">
              <a:solidFill>
                <a:srgbClr val="000000">
                  <a:lumMod val="75000"/>
                  <a:lumOff val="25000"/>
                </a:srgbClr>
              </a:solidFill>
              <a:latin typeface="Century Gothic" panose="020B0502020202020204"/>
            </a:endParaRPr>
          </a:p>
          <a:p>
            <a:pPr lvl="0" defTabSz="457200">
              <a:spcBef>
                <a:spcPts val="1000"/>
              </a:spcBef>
              <a:buClr>
                <a:srgbClr val="002060"/>
              </a:buClr>
            </a:pPr>
            <a:r>
              <a:rPr lang="el-GR" sz="1400" b="1" dirty="0">
                <a:solidFill>
                  <a:srgbClr val="000000">
                    <a:lumMod val="75000"/>
                    <a:lumOff val="25000"/>
                  </a:srgbClr>
                </a:solidFill>
                <a:latin typeface="Century Gothic" panose="020B0502020202020204"/>
              </a:rPr>
              <a:t>Υπεύθυνη Δήλωση </a:t>
            </a:r>
            <a:r>
              <a:rPr lang="el-GR" sz="1400" dirty="0">
                <a:solidFill>
                  <a:srgbClr val="000000">
                    <a:lumMod val="75000"/>
                    <a:lumOff val="25000"/>
                  </a:srgbClr>
                </a:solidFill>
                <a:latin typeface="Century Gothic" panose="020B0502020202020204"/>
              </a:rPr>
              <a:t>για καθεστώς εργασίας (www.pa.uth.gr  δεξιά πλευρά), όχι επικύρωση από ΚΕΠ</a:t>
            </a:r>
            <a:r>
              <a:rPr lang="el-GR" sz="1400" dirty="0" smtClean="0">
                <a:solidFill>
                  <a:srgbClr val="000000">
                    <a:lumMod val="75000"/>
                    <a:lumOff val="25000"/>
                  </a:srgbClr>
                </a:solidFill>
                <a:latin typeface="Century Gothic" panose="020B0502020202020204"/>
              </a:rPr>
              <a:t>.</a:t>
            </a:r>
            <a:endParaRPr lang="en-US" sz="1400" dirty="0">
              <a:solidFill>
                <a:srgbClr val="000000">
                  <a:lumMod val="75000"/>
                  <a:lumOff val="25000"/>
                </a:srgbClr>
              </a:solidFill>
              <a:latin typeface="Century Gothic" panose="020B0502020202020204"/>
            </a:endParaRPr>
          </a:p>
          <a:p>
            <a:pPr lvl="0" defTabSz="457200">
              <a:spcBef>
                <a:spcPts val="1000"/>
              </a:spcBef>
              <a:buClr>
                <a:srgbClr val="002060"/>
              </a:buClr>
            </a:pPr>
            <a:endParaRPr lang="el-GR" sz="1400" dirty="0">
              <a:solidFill>
                <a:srgbClr val="000000">
                  <a:lumMod val="75000"/>
                  <a:lumOff val="25000"/>
                </a:srgbClr>
              </a:solidFill>
              <a:latin typeface="Century Gothic" panose="020B0502020202020204"/>
            </a:endParaRPr>
          </a:p>
        </p:txBody>
      </p:sp>
    </p:spTree>
    <p:extLst>
      <p:ext uri="{BB962C8B-B14F-4D97-AF65-F5344CB8AC3E}">
        <p14:creationId xmlns:p14="http://schemas.microsoft.com/office/powerpoint/2010/main" val="123410764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0</TotalTime>
  <Words>2142</Words>
  <Application>Microsoft Office PowerPoint</Application>
  <PresentationFormat>On-screen Show (4:3)</PresentationFormat>
  <Paragraphs>217</Paragraphs>
  <Slides>24</Slides>
  <Notes>9</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Πρακτική Άσκηση                Φοιτητών</vt:lpstr>
      <vt:lpstr>Ταυτότητα Πρακτικής Άσκησης στο ΤΠΜ</vt:lpstr>
      <vt:lpstr>PowerPoint Presentation</vt:lpstr>
      <vt:lpstr>Προϋποθέσεις Πρακτικής Άσκησης ΤΠΜ</vt:lpstr>
      <vt:lpstr>PowerPoint Presentation</vt:lpstr>
      <vt:lpstr>PowerPoint Presentation</vt:lpstr>
      <vt:lpstr>Στάδια Πρακτικής Άσκησης </vt:lpstr>
      <vt:lpstr>PowerPoint Presentation</vt:lpstr>
      <vt:lpstr>Στάδια Πρακτικής Άσκησης </vt:lpstr>
      <vt:lpstr>PowerPoint Presentation</vt:lpstr>
      <vt:lpstr>PowerPoint Presentation</vt:lpstr>
      <vt:lpstr>Στάδια Πρακτικής Άσκησης </vt:lpstr>
      <vt:lpstr>Στάδια Πρακτικής Άσκησης </vt:lpstr>
      <vt:lpstr>Στάδια Πρακτικής Άσκησης </vt:lpstr>
      <vt:lpstr>PowerPoint Presentation</vt:lpstr>
      <vt:lpstr>PowerPoint Presentation</vt:lpstr>
      <vt:lpstr>Στάδια Πρακτικής Άσκησης </vt:lpstr>
      <vt:lpstr>PowerPoint Presentation</vt:lpstr>
      <vt:lpstr>Στάδια Πρακτικής Άσκησης </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2015-03-02T18:32:47Z</dcterms:created>
  <dcterms:modified xsi:type="dcterms:W3CDTF">2021-03-02T18:46:38Z</dcterms:modified>
</cp:coreProperties>
</file>