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89" r:id="rId1"/>
    <p:sldMasterId id="2147484510" r:id="rId2"/>
    <p:sldMasterId id="2147484527" r:id="rId3"/>
    <p:sldMasterId id="2147484544" r:id="rId4"/>
    <p:sldMasterId id="2147484561" r:id="rId5"/>
    <p:sldMasterId id="2147484578" r:id="rId6"/>
    <p:sldMasterId id="2147484595" r:id="rId7"/>
  </p:sldMasterIdLst>
  <p:notesMasterIdLst>
    <p:notesMasterId r:id="rId34"/>
  </p:notesMasterIdLst>
  <p:sldIdLst>
    <p:sldId id="261" r:id="rId8"/>
    <p:sldId id="294" r:id="rId9"/>
    <p:sldId id="298" r:id="rId10"/>
    <p:sldId id="328" r:id="rId11"/>
    <p:sldId id="334" r:id="rId12"/>
    <p:sldId id="297" r:id="rId13"/>
    <p:sldId id="335" r:id="rId14"/>
    <p:sldId id="353" r:id="rId15"/>
    <p:sldId id="354" r:id="rId16"/>
    <p:sldId id="316" r:id="rId17"/>
    <p:sldId id="351" r:id="rId18"/>
    <p:sldId id="337" r:id="rId19"/>
    <p:sldId id="338" r:id="rId20"/>
    <p:sldId id="350" r:id="rId21"/>
    <p:sldId id="339" r:id="rId22"/>
    <p:sldId id="340" r:id="rId23"/>
    <p:sldId id="341" r:id="rId24"/>
    <p:sldId id="343" r:id="rId25"/>
    <p:sldId id="355" r:id="rId26"/>
    <p:sldId id="345" r:id="rId27"/>
    <p:sldId id="346" r:id="rId28"/>
    <p:sldId id="347" r:id="rId29"/>
    <p:sldId id="348" r:id="rId30"/>
    <p:sldId id="356" r:id="rId31"/>
    <p:sldId id="357" r:id="rId32"/>
    <p:sldId id="31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EE9E0D-B9B8-4342-A5C2-A562C3DD1F72}">
          <p14:sldIdLst>
            <p14:sldId id="261"/>
            <p14:sldId id="294"/>
            <p14:sldId id="298"/>
            <p14:sldId id="328"/>
            <p14:sldId id="334"/>
            <p14:sldId id="297"/>
            <p14:sldId id="335"/>
            <p14:sldId id="353"/>
            <p14:sldId id="354"/>
            <p14:sldId id="316"/>
            <p14:sldId id="351"/>
            <p14:sldId id="337"/>
            <p14:sldId id="338"/>
            <p14:sldId id="350"/>
            <p14:sldId id="339"/>
            <p14:sldId id="340"/>
            <p14:sldId id="341"/>
            <p14:sldId id="343"/>
            <p14:sldId id="355"/>
            <p14:sldId id="345"/>
            <p14:sldId id="346"/>
            <p14:sldId id="347"/>
            <p14:sldId id="348"/>
            <p14:sldId id="356"/>
            <p14:sldId id="357"/>
            <p14:sldId id="31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4686"/>
  </p:normalViewPr>
  <p:slideViewPr>
    <p:cSldViewPr snapToGrid="0" snapToObjects="1">
      <p:cViewPr varScale="1">
        <p:scale>
          <a:sx n="108" d="100"/>
          <a:sy n="108" d="100"/>
        </p:scale>
        <p:origin x="70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F3260-54CC-415D-82F7-A9C2B41084F5}" type="datetimeFigureOut">
              <a:rPr lang="en-US" smtClean="0"/>
              <a:t>2/24/2022</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2C8221-30DE-4368-B00E-115AE491BEF1}" type="slidenum">
              <a:rPr lang="en-US" smtClean="0"/>
              <a:t>‹#›</a:t>
            </a:fld>
            <a:endParaRPr lang="en-US"/>
          </a:p>
        </p:txBody>
      </p:sp>
    </p:spTree>
    <p:extLst>
      <p:ext uri="{BB962C8B-B14F-4D97-AF65-F5344CB8AC3E}">
        <p14:creationId xmlns:p14="http://schemas.microsoft.com/office/powerpoint/2010/main" val="3694217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Πρακτική Άσκηση θα κάνουν όλοι.  Όσοι θέλουν</a:t>
            </a:r>
            <a:r>
              <a:rPr lang="el-GR" baseline="0" dirty="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fld id="{E02C8221-30DE-4368-B00E-115AE491BEF1}" type="slidenum">
              <a:rPr lang="en-US" smtClean="0"/>
              <a:t>3</a:t>
            </a:fld>
            <a:endParaRPr lang="en-US"/>
          </a:p>
        </p:txBody>
      </p:sp>
    </p:spTree>
    <p:extLst>
      <p:ext uri="{BB962C8B-B14F-4D97-AF65-F5344CB8AC3E}">
        <p14:creationId xmlns:p14="http://schemas.microsoft.com/office/powerpoint/2010/main" val="3719735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Πρακτική Άσκηση θα κάνουν όλοι.  Όσοι θέλουν</a:t>
            </a:r>
            <a:r>
              <a:rPr lang="el-GR" baseline="0" dirty="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C8221-30DE-4368-B00E-115AE491B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963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C8221-30DE-4368-B00E-115AE491B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754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Πρακτική Άσκηση θα κάνουν όλοι.  Όσοι θέλουν</a:t>
            </a:r>
            <a:r>
              <a:rPr lang="el-GR" baseline="0" dirty="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fld id="{E02C8221-30DE-4368-B00E-115AE491BEF1}" type="slidenum">
              <a:rPr lang="en-US" smtClean="0"/>
              <a:t>4</a:t>
            </a:fld>
            <a:endParaRPr lang="en-US"/>
          </a:p>
        </p:txBody>
      </p:sp>
    </p:spTree>
    <p:extLst>
      <p:ext uri="{BB962C8B-B14F-4D97-AF65-F5344CB8AC3E}">
        <p14:creationId xmlns:p14="http://schemas.microsoft.com/office/powerpoint/2010/main" val="3430579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Πρακτική Άσκηση θα κάνουν όλοι.  Όσοι θέλουν</a:t>
            </a:r>
            <a:r>
              <a:rPr lang="el-GR" baseline="0" dirty="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C8221-30DE-4368-B00E-115AE491B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7530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Πρακτική Άσκηση θα κάνουν όλοι.  Όσοι θέλουν</a:t>
            </a:r>
            <a:r>
              <a:rPr lang="el-GR" baseline="0" dirty="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C8221-30DE-4368-B00E-115AE491B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5896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Πρακτική Άσκηση θα κάνουν όλοι.  Όσοι θέλουν</a:t>
            </a:r>
            <a:r>
              <a:rPr lang="el-GR" baseline="0" dirty="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fld id="{E02C8221-30DE-4368-B00E-115AE491BEF1}" type="slidenum">
              <a:rPr lang="en-US" smtClean="0"/>
              <a:t>10</a:t>
            </a:fld>
            <a:endParaRPr lang="en-US"/>
          </a:p>
        </p:txBody>
      </p:sp>
    </p:spTree>
    <p:extLst>
      <p:ext uri="{BB962C8B-B14F-4D97-AF65-F5344CB8AC3E}">
        <p14:creationId xmlns:p14="http://schemas.microsoft.com/office/powerpoint/2010/main" val="4169593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Πρακτική Άσκηση θα κάνουν όλοι.  Όσοι θέλουν</a:t>
            </a:r>
            <a:r>
              <a:rPr lang="el-GR" baseline="0" dirty="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fld id="{E02C8221-30DE-4368-B00E-115AE491BEF1}" type="slidenum">
              <a:rPr lang="en-US" smtClean="0"/>
              <a:t>11</a:t>
            </a:fld>
            <a:endParaRPr lang="en-US"/>
          </a:p>
        </p:txBody>
      </p:sp>
    </p:spTree>
    <p:extLst>
      <p:ext uri="{BB962C8B-B14F-4D97-AF65-F5344CB8AC3E}">
        <p14:creationId xmlns:p14="http://schemas.microsoft.com/office/powerpoint/2010/main" val="3564495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Πρακτική Άσκηση θα κάνουν όλοι.  Όσοι θέλουν</a:t>
            </a:r>
            <a:r>
              <a:rPr lang="el-GR" baseline="0" dirty="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C8221-30DE-4368-B00E-115AE491B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5670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Πρακτική Άσκηση θα κάνουν όλοι.  Όσοι θέλουν</a:t>
            </a:r>
            <a:r>
              <a:rPr lang="el-GR" baseline="0" dirty="0"/>
              <a:t> να πληρωθούν κιόλας συμμετέχουν και στο Πρόγραμμα ΕΣΠΑ</a:t>
            </a:r>
            <a:endParaRPr lang="en-US"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C8221-30DE-4368-B00E-115AE491B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317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C8221-30DE-4368-B00E-115AE491BE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173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94CC36CE-F237-D04D-AB58-1F3EF43CCB9B}"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3176274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94CC36CE-F237-D04D-AB58-1F3EF43CCB9B}"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77818636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494243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528461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607718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1487627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682358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6144527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605287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0F6FC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40849366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924806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4024077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94CC36CE-F237-D04D-AB58-1F3EF43CCB9B}"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6776789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861354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403761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80600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94CC36CE-F237-D04D-AB58-1F3EF43CCB9B}"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55752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94CC36CE-F237-D04D-AB58-1F3EF43CCB9B}"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58354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94CC36CE-F237-D04D-AB58-1F3EF43CCB9B}"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042550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94CC36CE-F237-D04D-AB58-1F3EF43CCB9B}"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334128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94CC36CE-F237-D04D-AB58-1F3EF43CCB9B}"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758980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86831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64854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58559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94CC36CE-F237-D04D-AB58-1F3EF43CCB9B}"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65081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70930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03967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14832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02269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24469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69825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74612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0F6FC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2858954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05277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900343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94CC36CE-F237-D04D-AB58-1F3EF43CCB9B}" type="datetimeFigureOut">
              <a:rPr lang="en-US" smtClean="0"/>
              <a:pPr/>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42192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28993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121447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01163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3622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560350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423526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504324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72477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794140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9435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94CC36CE-F237-D04D-AB58-1F3EF43CCB9B}" type="datetimeFigureOut">
              <a:rPr lang="en-US" smtClean="0"/>
              <a:pPr/>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40253692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96532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825525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811661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3494BA">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3494BA">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3494BA">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21525507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742853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3494BA">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3494BA">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19505522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311442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156036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8587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38419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94CC36CE-F237-D04D-AB58-1F3EF43CCB9B}" type="datetimeFigureOut">
              <a:rPr lang="en-US" smtClean="0"/>
              <a:pPr/>
              <a:t>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41766842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061778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068840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526285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173102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245728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674508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551059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441428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616684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0F6FC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5328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94CC36CE-F237-D04D-AB58-1F3EF43CCB9B}" type="datetimeFigureOut">
              <a:rPr lang="en-US" smtClean="0"/>
              <a:pPr/>
              <a:t>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30056674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000646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4886481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940545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624258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132395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973427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680531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696265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586757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82215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C36CE-F237-D04D-AB58-1F3EF43CCB9B}" type="datetimeFigureOut">
              <a:rPr lang="en-US" smtClean="0"/>
              <a:pPr/>
              <a:t>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12504184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823825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307832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581693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798371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950771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3494BA">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3494BA">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3494BA">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16033631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901539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3494BA">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3494BA">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7029281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657750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02936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94CC36CE-F237-D04D-AB58-1F3EF43CCB9B}" type="datetimeFigureOut">
              <a:rPr lang="en-US" smtClean="0"/>
              <a:pPr/>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24357623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666765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460092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165779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591312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328254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914288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56272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736198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511063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1237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94CC36CE-F237-D04D-AB58-1F3EF43CCB9B}" type="datetimeFigureOut">
              <a:rPr lang="en-US" smtClean="0"/>
              <a:pPr/>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150256-5E93-7849-BE93-EEC77618AD7F}" type="slidenum">
              <a:rPr lang="en-US" smtClean="0"/>
              <a:pPr/>
              <a:t>‹#›</a:t>
            </a:fld>
            <a:endParaRPr lang="en-US"/>
          </a:p>
        </p:txBody>
      </p:sp>
    </p:spTree>
    <p:extLst>
      <p:ext uri="{BB962C8B-B14F-4D97-AF65-F5344CB8AC3E}">
        <p14:creationId xmlns:p14="http://schemas.microsoft.com/office/powerpoint/2010/main" val="16124671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51972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endParaRPr kumimoji="0" lang="en-US" sz="1800" b="0" i="0" u="none" strike="noStrike" kern="1200" cap="none" spc="0" normalizeH="0" baseline="0" noProof="0" dirty="0">
              <a:ln>
                <a:noFill/>
              </a:ln>
              <a:solidFill>
                <a:srgbClr val="0F6FC6">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14279028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7663577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0F6FC6">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7711297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211918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730400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967849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9356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022191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0082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7.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4CC36CE-F237-D04D-AB58-1F3EF43CCB9B}" type="datetimeFigureOut">
              <a:rPr lang="en-US" smtClean="0"/>
              <a:pPr/>
              <a:t>2/24/2022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6150256-5E93-7849-BE93-EEC77618AD7F}" type="slidenum">
              <a:rPr lang="en-US" smtClean="0"/>
              <a:pPr/>
              <a:t>‹#›</a:t>
            </a:fld>
            <a:endParaRPr lang="en-US"/>
          </a:p>
        </p:txBody>
      </p:sp>
    </p:spTree>
    <p:extLst>
      <p:ext uri="{BB962C8B-B14F-4D97-AF65-F5344CB8AC3E}">
        <p14:creationId xmlns:p14="http://schemas.microsoft.com/office/powerpoint/2010/main" val="3110527179"/>
      </p:ext>
    </p:extLst>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 id="2147484301" r:id="rId12"/>
    <p:sldLayoutId id="2147484302" r:id="rId13"/>
    <p:sldLayoutId id="2147484303" r:id="rId14"/>
    <p:sldLayoutId id="2147484304" r:id="rId15"/>
    <p:sldLayoutId id="21474843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6816036"/>
      </p:ext>
    </p:extLst>
  </p:cSld>
  <p:clrMap bg1="lt1" tx1="dk1" bg2="lt2" tx2="dk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 id="2147484522" r:id="rId12"/>
    <p:sldLayoutId id="2147484523" r:id="rId13"/>
    <p:sldLayoutId id="2147484524" r:id="rId14"/>
    <p:sldLayoutId id="2147484525" r:id="rId15"/>
    <p:sldLayoutId id="214748452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31865167"/>
      </p:ext>
    </p:extLst>
  </p:cSld>
  <p:clrMap bg1="lt1" tx1="dk1" bg2="lt2" tx2="dk2" accent1="accent1" accent2="accent2" accent3="accent3" accent4="accent4" accent5="accent5" accent6="accent6" hlink="hlink" folHlink="folHlink"/>
  <p:sldLayoutIdLst>
    <p:sldLayoutId id="2147484528" r:id="rId1"/>
    <p:sldLayoutId id="2147484529" r:id="rId2"/>
    <p:sldLayoutId id="2147484530" r:id="rId3"/>
    <p:sldLayoutId id="2147484531" r:id="rId4"/>
    <p:sldLayoutId id="2147484532" r:id="rId5"/>
    <p:sldLayoutId id="2147484533" r:id="rId6"/>
    <p:sldLayoutId id="2147484534" r:id="rId7"/>
    <p:sldLayoutId id="2147484535" r:id="rId8"/>
    <p:sldLayoutId id="2147484536" r:id="rId9"/>
    <p:sldLayoutId id="2147484537" r:id="rId10"/>
    <p:sldLayoutId id="2147484538" r:id="rId11"/>
    <p:sldLayoutId id="2147484539" r:id="rId12"/>
    <p:sldLayoutId id="2147484540" r:id="rId13"/>
    <p:sldLayoutId id="2147484541" r:id="rId14"/>
    <p:sldLayoutId id="2147484542" r:id="rId15"/>
    <p:sldLayoutId id="214748454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77378973"/>
      </p:ext>
    </p:extLst>
  </p:cSld>
  <p:clrMap bg1="lt1" tx1="dk1" bg2="lt2" tx2="dk2" accent1="accent1" accent2="accent2" accent3="accent3" accent4="accent4" accent5="accent5" accent6="accent6" hlink="hlink" folHlink="folHlink"/>
  <p:sldLayoutIdLst>
    <p:sldLayoutId id="2147484545"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 id="2147484556" r:id="rId12"/>
    <p:sldLayoutId id="2147484557" r:id="rId13"/>
    <p:sldLayoutId id="2147484558" r:id="rId14"/>
    <p:sldLayoutId id="2147484559" r:id="rId15"/>
    <p:sldLayoutId id="214748456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3494BA"/>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3494BA"/>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45380797"/>
      </p:ext>
    </p:extLst>
  </p:cSld>
  <p:clrMap bg1="lt1" tx1="dk1" bg2="lt2" tx2="dk2" accent1="accent1" accent2="accent2" accent3="accent3" accent4="accent4" accent5="accent5" accent6="accent6" hlink="hlink" folHlink="folHlink"/>
  <p:sldLayoutIdLst>
    <p:sldLayoutId id="2147484562" r:id="rId1"/>
    <p:sldLayoutId id="2147484563" r:id="rId2"/>
    <p:sldLayoutId id="2147484564" r:id="rId3"/>
    <p:sldLayoutId id="2147484565" r:id="rId4"/>
    <p:sldLayoutId id="2147484566" r:id="rId5"/>
    <p:sldLayoutId id="2147484567" r:id="rId6"/>
    <p:sldLayoutId id="2147484568" r:id="rId7"/>
    <p:sldLayoutId id="2147484569" r:id="rId8"/>
    <p:sldLayoutId id="2147484570" r:id="rId9"/>
    <p:sldLayoutId id="2147484571" r:id="rId10"/>
    <p:sldLayoutId id="2147484572" r:id="rId11"/>
    <p:sldLayoutId id="2147484573" r:id="rId12"/>
    <p:sldLayoutId id="2147484574" r:id="rId13"/>
    <p:sldLayoutId id="2147484575" r:id="rId14"/>
    <p:sldLayoutId id="2147484576" r:id="rId15"/>
    <p:sldLayoutId id="214748457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7874991"/>
      </p:ext>
    </p:extLst>
  </p:cSld>
  <p:clrMap bg1="lt1" tx1="dk1" bg2="lt2" tx2="dk2" accent1="accent1" accent2="accent2" accent3="accent3" accent4="accent4" accent5="accent5" accent6="accent6" hlink="hlink" folHlink="folHlink"/>
  <p:sldLayoutIdLst>
    <p:sldLayoutId id="2147484579" r:id="rId1"/>
    <p:sldLayoutId id="2147484580" r:id="rId2"/>
    <p:sldLayoutId id="2147484581" r:id="rId3"/>
    <p:sldLayoutId id="2147484582" r:id="rId4"/>
    <p:sldLayoutId id="2147484583" r:id="rId5"/>
    <p:sldLayoutId id="2147484584" r:id="rId6"/>
    <p:sldLayoutId id="2147484585" r:id="rId7"/>
    <p:sldLayoutId id="2147484586" r:id="rId8"/>
    <p:sldLayoutId id="2147484587" r:id="rId9"/>
    <p:sldLayoutId id="2147484588" r:id="rId10"/>
    <p:sldLayoutId id="2147484589" r:id="rId11"/>
    <p:sldLayoutId id="2147484590" r:id="rId12"/>
    <p:sldLayoutId id="2147484591" r:id="rId13"/>
    <p:sldLayoutId id="2147484592" r:id="rId14"/>
    <p:sldLayoutId id="2147484593" r:id="rId15"/>
    <p:sldLayoutId id="21474845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CC36CE-F237-D04D-AB58-1F3EF43CCB9B}" type="datetimeFigureOut">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2/24/2022</a:t>
            </a:fld>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6150256-5E93-7849-BE93-EEC77618AD7F}" type="slidenum">
              <a:rPr kumimoji="0" lang="en-US" sz="900" b="0" i="0" u="none" strike="noStrike" kern="1200" cap="none" spc="0" normalizeH="0" baseline="0" noProof="0" smtClean="0">
                <a:ln>
                  <a:noFill/>
                </a:ln>
                <a:solidFill>
                  <a:srgbClr val="0F6FC6"/>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F6FC6"/>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57797196"/>
      </p:ext>
    </p:extLst>
  </p:cSld>
  <p:clrMap bg1="lt1" tx1="dk1" bg2="lt2" tx2="dk2" accent1="accent1" accent2="accent2" accent3="accent3" accent4="accent4" accent5="accent5" accent6="accent6" hlink="hlink" folHlink="folHlink"/>
  <p:sldLayoutIdLst>
    <p:sldLayoutId id="2147484596" r:id="rId1"/>
    <p:sldLayoutId id="2147484597" r:id="rId2"/>
    <p:sldLayoutId id="2147484598" r:id="rId3"/>
    <p:sldLayoutId id="2147484599" r:id="rId4"/>
    <p:sldLayoutId id="2147484600" r:id="rId5"/>
    <p:sldLayoutId id="2147484601" r:id="rId6"/>
    <p:sldLayoutId id="2147484602" r:id="rId7"/>
    <p:sldLayoutId id="2147484603" r:id="rId8"/>
    <p:sldLayoutId id="2147484604" r:id="rId9"/>
    <p:sldLayoutId id="2147484605" r:id="rId10"/>
    <p:sldLayoutId id="2147484606" r:id="rId11"/>
    <p:sldLayoutId id="2147484607" r:id="rId12"/>
    <p:sldLayoutId id="2147484608" r:id="rId13"/>
    <p:sldLayoutId id="2147484609" r:id="rId14"/>
    <p:sldLayoutId id="2147484610" r:id="rId15"/>
    <p:sldLayoutId id="214748461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jpeg"/><Relationship Id="rId7" Type="http://schemas.openxmlformats.org/officeDocument/2006/relationships/hyperlink" Target="https://apps.ika.gr/eInsEligibilit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2.jpg"/><Relationship Id="rId4" Type="http://schemas.microsoft.com/office/2007/relationships/hdphoto" Target="../media/hdphoto2.wdp"/><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microsoft.com/office/2007/relationships/hdphoto" Target="../media/hdphoto2.wdp"/><Relationship Id="rId9" Type="http://schemas.openxmlformats.org/officeDocument/2006/relationships/hyperlink" Target="https://www.atlas.gov.gr/ATLAS/Atlas/Login2.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www.atlas.grnet.gr/" TargetMode="Externa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atlas.grnet.gr/" TargetMode="Externa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g"/><Relationship Id="rId7" Type="http://schemas.microsoft.com/office/2007/relationships/hdphoto" Target="../media/hdphoto3.wdp"/><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jpg"/><Relationship Id="rId4" Type="http://schemas.openxmlformats.org/officeDocument/2006/relationships/hyperlink" Target="http://atlas.grnet.g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jpg"/><Relationship Id="rId4" Type="http://schemas.openxmlformats.org/officeDocument/2006/relationships/hyperlink" Target="http://pa.uth.gr/%ce%bf%ce%b4%ce%b7%ce%b3%ce%af%ce%b5%cf%82/%ce%bf%ce%b4%ce%b7%ce%b3%ce%af%ce%b5%cf%82-%ce%b3%ce%b9%ce%b1-%cf%84%ce%b7%ce%bd-%cf%80%cf%81%ce%b1%ce%ba%cf%84%ce%b9%ce%ba%ce%ae-%ce%ac%cf%83%ce%ba%ce%b7%cf%83%ce%b7/"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atlas.grnet.gr/Files/PORTAL_Manual%20FYPA%20App.pdf" TargetMode="External"/><Relationship Id="rId3" Type="http://schemas.openxmlformats.org/officeDocument/2006/relationships/image" Target="../media/image1.jpeg"/><Relationship Id="rId7" Type="http://schemas.openxmlformats.org/officeDocument/2006/relationships/hyperlink" Target="http://atlas.grnet.gr/Files/PORTAL_Manual%20FYPA%20Reg.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atlas.grnet.gr/" TargetMode="External"/><Relationship Id="rId11" Type="http://schemas.openxmlformats.org/officeDocument/2006/relationships/image" Target="../media/image4.png"/><Relationship Id="rId5" Type="http://schemas.openxmlformats.org/officeDocument/2006/relationships/hyperlink" Target="http://pa.uth.gr/%ce%bf%ce%b4%ce%b7%ce%b3%ce%af%ce%b5%cf%82/%ce%bf%ce%b4%ce%b7%ce%b3%ce%af%ce%b5%cf%82-%ce%b3%ce%b9%ce%b1-%cf%84%ce%b7%ce%bd-%cf%80%cf%81%ce%b1%ce%ba%cf%84%ce%b9%ce%ba%ce%ae-%ce%ac%cf%83%ce%ba%ce%b7%cf%83%ce%b7/" TargetMode="External"/><Relationship Id="rId10"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hyperlink" Target="http://atlas.grnet.gr/Contact.aspx"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g"/><Relationship Id="rId7"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atlas.grnet.gr/" TargetMode="External"/><Relationship Id="rId5" Type="http://schemas.openxmlformats.org/officeDocument/2006/relationships/image" Target="../media/image10.jp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66.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hyperlink" Target="http://pa.uth.gr/%ce%bf%ce%b4%ce%b7%ce%b3%ce%af%ce%b5%cf%82/%ce%bf%ce%b4%ce%b7%ce%b3%ce%af%ce%b5%cf%82-%ce%b3%ce%b9%ce%b1-%cf%84%ce%b7%ce%bd-%cf%80%cf%81%ce%b1%ce%ba%cf%84%ce%b9%ce%ba%ce%ae-%ce%ac%cf%83%ce%ba%ce%b7%cf%83%ce%b7/"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3.jp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82.xml"/><Relationship Id="rId5" Type="http://schemas.openxmlformats.org/officeDocument/2006/relationships/image" Target="../media/image4.png"/><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8" Type="http://schemas.openxmlformats.org/officeDocument/2006/relationships/image" Target="../media/image3.jpg"/><Relationship Id="rId3" Type="http://schemas.microsoft.com/office/2007/relationships/hdphoto" Target="../media/hdphoto2.wdp"/><Relationship Id="rId7"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98.xml"/><Relationship Id="rId6" Type="http://schemas.openxmlformats.org/officeDocument/2006/relationships/hyperlink" Target="https://www.facebook.com/PRACTICAL.TRAINING.UTH" TargetMode="External"/><Relationship Id="rId5" Type="http://schemas.openxmlformats.org/officeDocument/2006/relationships/hyperlink" Target="http://pa.uth.gr/" TargetMode="External"/><Relationship Id="rId4" Type="http://schemas.openxmlformats.org/officeDocument/2006/relationships/hyperlink" Target="mailto:praktiki.sed@uth.g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jp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pa.uth.gr/%ce%bf%ce%b4%ce%b7%ce%b3%ce%af%ce%b5%cf%82/%ce%bf%ce%b4%ce%b7%ce%b3%ce%af%ce%b5%cf%82-%ce%b3%ce%b9%ce%b1-%cf%84%ce%b7%ce%bd-%cf%80%cf%81%ce%b1%ce%ba%cf%84%ce%b9%ce%ba%ce%ae-%ce%ac%cf%83%ce%ba%ce%b7%cf%83%ce%b7/" TargetMode="Externa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jpg"/><Relationship Id="rId4" Type="http://schemas.openxmlformats.org/officeDocument/2006/relationships/hyperlink" Target="http://pa.uth.gr/%ce%bf%ce%b4%ce%b7%ce%b3%ce%af%ce%b5%cf%82/%ce%bf%ce%b4%ce%b7%ce%b3%ce%af%ce%b5%cf%82-%ce%b3%ce%b9%ce%b1-%cf%84%ce%b7%ce%bd-%cf%80%cf%81%ce%b1%ce%ba%cf%84%ce%b9%ce%ba%ce%ae-%ce%ac%cf%83%ce%ba%ce%b7%cf%83%ce%b7/"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amka.gr/" TargetMode="External"/><Relationship Id="rId3" Type="http://schemas.openxmlformats.org/officeDocument/2006/relationships/image" Target="../media/image1.jpeg"/><Relationship Id="rId7" Type="http://schemas.openxmlformats.org/officeDocument/2006/relationships/hyperlink" Target="http://pa.uth.gr/2021/02/02/%CE%B5%CE%BA%CE%B4%CE%BF%CF%83%CE%B7-%CE%B1%CF%83%CF%86%CE%B1%CE%BB%CE%B9%CF%83%CF%84%CE%B9%CE%BA%CE%B7%CF%82-%CE%B9%CE%BA%CE%B1%CE%BD%CE%BF%CF%84%CE%B7%CF%84%CE%B1%CF%82/" TargetMode="External"/><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hyperlink" Target="http://www.pa.uth.gr/" TargetMode="External"/><Relationship Id="rId5" Type="http://schemas.openxmlformats.org/officeDocument/2006/relationships/hyperlink" Target="http://pa.uth.gr/files/2021/02/odigies_gia_ekdosi_AMA_IKA.pdf" TargetMode="External"/><Relationship Id="rId10" Type="http://schemas.openxmlformats.org/officeDocument/2006/relationships/image" Target="../media/image4.png"/><Relationship Id="rId4" Type="http://schemas.openxmlformats.org/officeDocument/2006/relationships/image" Target="../media/image2.jpg"/><Relationship Id="rId9"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50.xml"/><Relationship Id="rId6" Type="http://schemas.openxmlformats.org/officeDocument/2006/relationships/image" Target="../media/image3.jpg"/><Relationship Id="rId5" Type="http://schemas.openxmlformats.org/officeDocument/2006/relationships/image" Target="../media/image2.jp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106373" y="1663587"/>
            <a:ext cx="9794524" cy="369331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scene3d>
              <a:camera prst="orthographicFront"/>
              <a:lightRig rig="sunset" dir="t"/>
            </a:scene3d>
            <a:sp3d contourW="12700">
              <a:contourClr>
                <a:schemeClr val="accent2">
                  <a:lumMod val="75000"/>
                </a:schemeClr>
              </a:contourClr>
            </a:sp3d>
          </a:bodyPr>
          <a:lstStyle/>
          <a:p>
            <a:r>
              <a:rPr lang="el-GR" sz="2800"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ΠΡΑΚΤΙΚΗ ΑΣΚΗΣΗ ΕΣΠΑ ΠΑΝΕΠΙΣΤΗΜΙΟΥ ΘΕΣΣΑΛΙΑΣ</a:t>
            </a:r>
          </a:p>
          <a:p>
            <a:pPr algn="ctr"/>
            <a:r>
              <a:rPr lang="el-GR" sz="2800"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ΣΤΟ ΠΤΕΑ ΓΙΑ ΤΟ ΑΚΑΔ.ΕΤΟΣ 2021-2022</a:t>
            </a:r>
          </a:p>
          <a:p>
            <a:pPr algn="ctr"/>
            <a:endParaRPr lang="el-GR" sz="2800"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a:p>
            <a:pPr algn="ctr"/>
            <a:r>
              <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Ιδρυματικός Υπεύθυνος: </a:t>
            </a:r>
          </a:p>
          <a:p>
            <a:pPr algn="ctr"/>
            <a:r>
              <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Καθηγητής. κ. Ιωάννης Θεοδωράκης</a:t>
            </a:r>
          </a:p>
          <a:p>
            <a:pPr algn="ctr"/>
            <a:endPar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a:p>
            <a:pPr algn="ctr"/>
            <a:r>
              <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Επιστημονικά Υπεύθυνη:  </a:t>
            </a:r>
          </a:p>
          <a:p>
            <a:pPr algn="ctr"/>
            <a:r>
              <a:rPr lang="el-GR" b="1" dirty="0" err="1">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Επ</a:t>
            </a:r>
            <a:r>
              <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 Καθηγήτρια κ. Ελευθερία </a:t>
            </a:r>
            <a:r>
              <a:rPr lang="el-GR" b="1" dirty="0" err="1">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rPr>
              <a:t>Μπεαζίδου</a:t>
            </a:r>
            <a:endParaRPr lang="el-GR"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a:p>
            <a:pPr algn="ctr"/>
            <a:endParaRPr lang="el-GR" sz="2000"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a:p>
            <a:pPr algn="ctr"/>
            <a:endParaRPr lang="el-GR" sz="2000"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a:p>
            <a:pPr algn="ctr"/>
            <a:endParaRPr lang="en-US" sz="2000" b="1" dirty="0">
              <a:solidFill>
                <a:schemeClr val="accent2">
                  <a:lumMod val="50000"/>
                </a:schemeClr>
              </a:solidFill>
              <a:effectLst>
                <a:outerShdw blurRad="50800" dist="38100" algn="l" rotWithShape="0">
                  <a:prstClr val="black">
                    <a:alpha val="40000"/>
                  </a:prstClr>
                </a:outerShdw>
              </a:effectLst>
              <a:latin typeface="Arial" charset="0"/>
              <a:ea typeface="Arial" charset="0"/>
              <a:cs typeface="Arial" charset="0"/>
            </a:endParaRPr>
          </a:p>
        </p:txBody>
      </p:sp>
      <p:sp>
        <p:nvSpPr>
          <p:cNvPr id="10" name="Rectangle 9"/>
          <p:cNvSpPr/>
          <p:nvPr/>
        </p:nvSpPr>
        <p:spPr>
          <a:xfrm>
            <a:off x="6003635" y="2967335"/>
            <a:ext cx="184730" cy="923330"/>
          </a:xfrm>
          <a:prstGeom prst="rect">
            <a:avLst/>
          </a:prstGeom>
          <a:noFill/>
        </p:spPr>
        <p:txBody>
          <a:bodyPr wrap="none" lIns="91440" tIns="45720" rIns="91440" bIns="45720">
            <a:spAutoFit/>
          </a:bodyPr>
          <a:lstStyle/>
          <a:p>
            <a:pPr algn="ctr"/>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2" name="Εικόνα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Εικόνα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7" name="Εικόνα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9131" y="6167348"/>
            <a:ext cx="601611" cy="497332"/>
          </a:xfrm>
          <a:prstGeom prst="rect">
            <a:avLst/>
          </a:prstGeom>
        </p:spPr>
      </p:pic>
    </p:spTree>
    <p:extLst>
      <p:ext uri="{BB962C8B-B14F-4D97-AF65-F5344CB8AC3E}">
        <p14:creationId xmlns:p14="http://schemas.microsoft.com/office/powerpoint/2010/main" val="1338299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7753" y="1024505"/>
            <a:ext cx="9467361" cy="603569"/>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Ασφαλιστική Ικανότητα από ΙΚΑ</a:t>
            </a:r>
          </a:p>
        </p:txBody>
      </p:sp>
      <p:sp>
        <p:nvSpPr>
          <p:cNvPr id="6" name="Content Placeholder 2"/>
          <p:cNvSpPr>
            <a:spLocks noGrp="1"/>
          </p:cNvSpPr>
          <p:nvPr>
            <p:ph idx="1"/>
          </p:nvPr>
        </p:nvSpPr>
        <p:spPr>
          <a:xfrm>
            <a:off x="1248508" y="2306566"/>
            <a:ext cx="10585938" cy="3513942"/>
          </a:xfrm>
        </p:spPr>
        <p:txBody>
          <a:bodyPr>
            <a:noAutofit/>
          </a:bodyPr>
          <a:lstStyle/>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Εικόνα 6"/>
          <p:cNvPicPr>
            <a:picLocks noChangeAspect="1"/>
          </p:cNvPicPr>
          <p:nvPr/>
        </p:nvPicPr>
        <p:blipFill rotWithShape="1">
          <a:blip r:embed="rId6"/>
          <a:srcRect l="2770" r="5038" b="8894"/>
          <a:stretch/>
        </p:blipFill>
        <p:spPr bwMode="auto">
          <a:xfrm>
            <a:off x="2572719" y="1724986"/>
            <a:ext cx="5997844" cy="4255821"/>
          </a:xfrm>
          <a:prstGeom prst="rect">
            <a:avLst/>
          </a:prstGeom>
          <a:noFill/>
          <a:ln w="9525">
            <a:noFill/>
            <a:miter lim="800000"/>
            <a:headEnd/>
            <a:tailEnd/>
          </a:ln>
        </p:spPr>
      </p:pic>
      <p:sp>
        <p:nvSpPr>
          <p:cNvPr id="9" name="TextBox 8"/>
          <p:cNvSpPr txBox="1"/>
          <p:nvPr/>
        </p:nvSpPr>
        <p:spPr>
          <a:xfrm>
            <a:off x="4912677" y="3316852"/>
            <a:ext cx="1628800" cy="369332"/>
          </a:xfrm>
          <a:prstGeom prst="rect">
            <a:avLst/>
          </a:prstGeom>
          <a:noFill/>
        </p:spPr>
        <p:txBody>
          <a:bodyPr wrap="square" rtlCol="0">
            <a:spAutoFit/>
          </a:bodyPr>
          <a:lstStyle/>
          <a:p>
            <a:r>
              <a:rPr lang="el-GR" dirty="0"/>
              <a:t>Πάτα εδώ:</a:t>
            </a:r>
            <a:endParaRPr lang="en-US" dirty="0"/>
          </a:p>
        </p:txBody>
      </p:sp>
      <p:sp>
        <p:nvSpPr>
          <p:cNvPr id="10" name="Ορθογώνιο 7"/>
          <p:cNvSpPr>
            <a:spLocks noChangeArrowheads="1"/>
          </p:cNvSpPr>
          <p:nvPr/>
        </p:nvSpPr>
        <p:spPr bwMode="auto">
          <a:xfrm>
            <a:off x="6019452" y="3303816"/>
            <a:ext cx="3103563" cy="338138"/>
          </a:xfrm>
          <a:prstGeom prst="rect">
            <a:avLst/>
          </a:prstGeom>
          <a:noFill/>
          <a:ln w="9525">
            <a:noFill/>
            <a:miter lim="800000"/>
            <a:headEnd/>
            <a:tailEnd/>
          </a:ln>
        </p:spPr>
        <p:txBody>
          <a:bodyPr wrap="none">
            <a:spAutoFit/>
          </a:bodyPr>
          <a:lstStyle/>
          <a:p>
            <a:pPr defTabSz="457200">
              <a:spcBef>
                <a:spcPts val="1000"/>
              </a:spcBef>
              <a:buClr>
                <a:srgbClr val="002060"/>
              </a:buClr>
            </a:pPr>
            <a:r>
              <a:rPr lang="en-US" sz="1600" dirty="0">
                <a:solidFill>
                  <a:srgbClr val="1155CC"/>
                </a:solidFill>
                <a:hlinkClick r:id="rId7"/>
              </a:rPr>
              <a:t>https://apps.ika.gr/eInsEligibility/</a:t>
            </a:r>
            <a:endParaRPr lang="el-GR" sz="1600" dirty="0">
              <a:solidFill>
                <a:srgbClr val="404040"/>
              </a:solidFill>
              <a:latin typeface="Century Gothic" pitchFamily="34" charset="0"/>
            </a:endParaRPr>
          </a:p>
        </p:txBody>
      </p:sp>
      <p:pic>
        <p:nvPicPr>
          <p:cNvPr id="11" name="Εικόνα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12" name="Εικόνα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79131" y="6167348"/>
            <a:ext cx="601611" cy="497332"/>
          </a:xfrm>
          <a:prstGeom prst="rect">
            <a:avLst/>
          </a:prstGeom>
        </p:spPr>
      </p:pic>
    </p:spTree>
    <p:extLst>
      <p:ext uri="{BB962C8B-B14F-4D97-AF65-F5344CB8AC3E}">
        <p14:creationId xmlns:p14="http://schemas.microsoft.com/office/powerpoint/2010/main" val="352770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7753" y="1024505"/>
            <a:ext cx="9467361" cy="603569"/>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Ασφαλιστική Ικανότητα από Π.Σ. «ΑΤΛΑΣ»</a:t>
            </a:r>
          </a:p>
        </p:txBody>
      </p:sp>
      <p:sp>
        <p:nvSpPr>
          <p:cNvPr id="6" name="Content Placeholder 2"/>
          <p:cNvSpPr>
            <a:spLocks noGrp="1"/>
          </p:cNvSpPr>
          <p:nvPr>
            <p:ph idx="1"/>
          </p:nvPr>
        </p:nvSpPr>
        <p:spPr>
          <a:xfrm>
            <a:off x="1248508" y="2306566"/>
            <a:ext cx="10585938" cy="3513942"/>
          </a:xfrm>
        </p:spPr>
        <p:txBody>
          <a:bodyPr>
            <a:noAutofit/>
          </a:bodyPr>
          <a:lstStyle/>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Εικόνα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12" name="Εικόνα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9131" y="6167348"/>
            <a:ext cx="601611" cy="497332"/>
          </a:xfrm>
          <a:prstGeom prst="rect">
            <a:avLst/>
          </a:prstGeom>
        </p:spPr>
      </p:pic>
      <p:pic>
        <p:nvPicPr>
          <p:cNvPr id="13" name="Θέση περιεχομένου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5839" y="1582617"/>
            <a:ext cx="8206153" cy="4248394"/>
          </a:xfrm>
          <a:prstGeom prst="rect">
            <a:avLst/>
          </a:prstGeom>
        </p:spPr>
      </p:pic>
      <p:sp>
        <p:nvSpPr>
          <p:cNvPr id="14" name="TextBox 13"/>
          <p:cNvSpPr txBox="1"/>
          <p:nvPr/>
        </p:nvSpPr>
        <p:spPr>
          <a:xfrm>
            <a:off x="2371699" y="4873091"/>
            <a:ext cx="6707393" cy="369332"/>
          </a:xfrm>
          <a:prstGeom prst="rect">
            <a:avLst/>
          </a:prstGeom>
          <a:noFill/>
        </p:spPr>
        <p:txBody>
          <a:bodyPr wrap="square" rtlCol="0">
            <a:spAutoFit/>
          </a:bodyPr>
          <a:lstStyle/>
          <a:p>
            <a:r>
              <a:rPr lang="el-GR" dirty="0"/>
              <a:t>Πάτα εδώ: </a:t>
            </a:r>
            <a:r>
              <a:rPr lang="en-US" i="1" dirty="0">
                <a:latin typeface="Arial" panose="020B0604020202020204" pitchFamily="34" charset="0"/>
                <a:cs typeface="Arial" panose="020B0604020202020204" pitchFamily="34" charset="0"/>
                <a:hlinkClick r:id="rId9"/>
              </a:rPr>
              <a:t>https://www.atlas.gov.gr/ATLAS/Atlas/Login2.aspx</a:t>
            </a:r>
            <a:endParaRPr lang="en-US" dirty="0"/>
          </a:p>
        </p:txBody>
      </p:sp>
    </p:spTree>
    <p:extLst>
      <p:ext uri="{BB962C8B-B14F-4D97-AF65-F5344CB8AC3E}">
        <p14:creationId xmlns:p14="http://schemas.microsoft.com/office/powerpoint/2010/main" val="148308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329221" y="1370693"/>
            <a:ext cx="8140094" cy="340236"/>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3: Αναζήτηση Φορέα Πρακτικής Άσκησης</a:t>
            </a:r>
            <a:br>
              <a:rPr lang="el-GR" sz="2400" b="1" u="sng" dirty="0">
                <a:latin typeface="Arial" panose="020B0604020202020204" pitchFamily="34" charset="0"/>
                <a:cs typeface="Arial" panose="020B0604020202020204" pitchFamily="34" charset="0"/>
              </a:rPr>
            </a:b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248508" y="2306566"/>
            <a:ext cx="10585938" cy="3513942"/>
          </a:xfrm>
        </p:spPr>
        <p:txBody>
          <a:bodyPr>
            <a:noAutofit/>
          </a:bodyPr>
          <a:lstStyle/>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Θέση περιεχομένου 2"/>
          <p:cNvSpPr txBox="1">
            <a:spLocks/>
          </p:cNvSpPr>
          <p:nvPr/>
        </p:nvSpPr>
        <p:spPr>
          <a:xfrm>
            <a:off x="1069848" y="2121408"/>
            <a:ext cx="10058400"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endParaRPr kumimoji="0" lang="el-GR" sz="1800" b="1" i="0" u="none" strike="noStrike" kern="1200" cap="none" spc="0" normalizeH="0" baseline="0" noProof="0" dirty="0">
              <a:ln>
                <a:noFill/>
              </a:ln>
              <a:solidFill>
                <a:prstClr val="black"/>
              </a:solidFill>
              <a:effectLst/>
              <a:uLnTx/>
              <a:uFillTx/>
              <a:latin typeface="Trebuchet MS" panose="020B0603020202020204"/>
              <a:ea typeface="Arial" charset="0"/>
              <a:cs typeface="Arial" charset="0"/>
            </a:endParaRPr>
          </a:p>
        </p:txBody>
      </p:sp>
      <p:sp>
        <p:nvSpPr>
          <p:cNvPr id="8" name="Θέση περιεχομένου 2"/>
          <p:cNvSpPr txBox="1">
            <a:spLocks/>
          </p:cNvSpPr>
          <p:nvPr/>
        </p:nvSpPr>
        <p:spPr>
          <a:xfrm>
            <a:off x="841248" y="1730741"/>
            <a:ext cx="10287000" cy="454847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None/>
              <a:tabLst/>
              <a:defRPr/>
            </a:pP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Οι τρόποι με τους οποίους ο φοιτητής μπορεί να αναζητήσει και να επιλέξει φορέα υποδοχής της Πρακτικής του είναι:</a:t>
            </a:r>
          </a:p>
          <a:p>
            <a:pPr marL="342900" marR="0" lvl="0" indent="-342900" algn="l" defTabSz="914400" rtl="0" eaLnBrk="1" fontAlgn="auto" latinLnBrk="0" hangingPunct="1">
              <a:lnSpc>
                <a:spcPct val="90000"/>
              </a:lnSpc>
              <a:spcBef>
                <a:spcPts val="1200"/>
              </a:spcBef>
              <a:spcAft>
                <a:spcPts val="0"/>
              </a:spcAft>
              <a:buClr>
                <a:srgbClr val="0F6FC6">
                  <a:lumMod val="75000"/>
                </a:srgbClr>
              </a:buClr>
              <a:buSzPct val="85000"/>
              <a:buFont typeface="+mj-lt"/>
              <a:buAutoNum type="arabicPeriod"/>
              <a:tabLst/>
              <a:defRPr/>
            </a:pP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Με είσοδο στον Κόμβο Πρακτικής </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ΑΤΛΑΣ</a:t>
            </a: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www.atlas.grnet.gr</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και αναζήτηση φορέα υποδοχής στις Διαθέσιμες Θέσεις Πρακτικής. Απαραίτητη είναι η επικοινωνία του φοιτητή με τον υπεύθυνο της θέσης που τον ενδιαφέρει για να ελέγξει αν είναι διαθέσιμη ή έχει καλυφθεί. </a:t>
            </a:r>
          </a:p>
          <a:p>
            <a:pPr marL="342900" marR="0" lvl="0" indent="-342900" algn="l" defTabSz="914400" rtl="0" eaLnBrk="1" fontAlgn="auto" latinLnBrk="0" hangingPunct="1">
              <a:lnSpc>
                <a:spcPct val="90000"/>
              </a:lnSpc>
              <a:spcBef>
                <a:spcPts val="1200"/>
              </a:spcBef>
              <a:spcAft>
                <a:spcPts val="0"/>
              </a:spcAft>
              <a:buClr>
                <a:srgbClr val="0F6FC6">
                  <a:lumMod val="75000"/>
                </a:srgbClr>
              </a:buClr>
              <a:buSzPct val="85000"/>
              <a:buFont typeface="+mj-lt"/>
              <a:buAutoNum type="arabicPeriod"/>
              <a:tabLst/>
              <a:defRPr/>
            </a:pP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Προσωπική αναζήτηση του φοιτητή εκτός του Κόμβου Πρακτικής </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ΑΤΛΑ</a:t>
            </a:r>
          </a:p>
          <a:p>
            <a:pPr marL="342900" marR="0" lvl="0" indent="-342900" algn="l" defTabSz="914400" rtl="0" eaLnBrk="1" fontAlgn="auto" latinLnBrk="0" hangingPunct="1">
              <a:lnSpc>
                <a:spcPct val="90000"/>
              </a:lnSpc>
              <a:spcBef>
                <a:spcPts val="1200"/>
              </a:spcBef>
              <a:spcAft>
                <a:spcPts val="0"/>
              </a:spcAft>
              <a:buClr>
                <a:srgbClr val="0F6FC6">
                  <a:lumMod val="75000"/>
                </a:srgbClr>
              </a:buClr>
              <a:buSzPct val="85000"/>
              <a:buFont typeface="+mj-lt"/>
              <a:buAutoNum type="arabicPeriod"/>
              <a:tabLst/>
              <a:defRPr/>
            </a:pP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Πρόσβαση στο αρχείο των φορέων υποδοχής που έχουν συνεργαστεί στο παρελθόν με το Πανεπιστήμιο Θεσσαλίας. Το αρχείο αυτό μπορεί να το ζητήσει ο φοιτητής στέλνοντας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email </a:t>
            </a: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στο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praktiki.sed@uth.gr</a:t>
            </a:r>
            <a:endPar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None/>
              <a:tabLst/>
              <a:defRPr/>
            </a:pPr>
            <a:r>
              <a:rPr kumimoji="0" lang="el-GR" sz="1600" b="0" i="0"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Σημαντικές επισημάνσεις</a:t>
            </a:r>
          </a:p>
          <a:p>
            <a:pPr marL="0" marR="0" lvl="0" indent="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None/>
              <a:tabLst/>
              <a:defRPr/>
            </a:pPr>
            <a:r>
              <a:rPr kumimoji="0" lang="el-GR"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*Οι φοιτητές δεν επιτρέπεται να έχουν συγγένεια ή συζυγική σχέση με το νόμιμο εκπρόσωπο της επιχείρησης. </a:t>
            </a:r>
          </a:p>
          <a:p>
            <a:pPr marL="0" marR="0" lvl="0" indent="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None/>
              <a:tabLst/>
              <a:defRPr/>
            </a:pPr>
            <a:r>
              <a:rPr kumimoji="0" lang="el-GR"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*Απαραίτητη είναι η εγγραφή του φορέα υποδοχής Πρακτικής Άσκησης στον Κόμβο </a:t>
            </a:r>
            <a:r>
              <a:rPr kumimoji="0" lang="el-GR"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ΑΤΛΑΣ</a:t>
            </a:r>
            <a:r>
              <a:rPr kumimoji="0" lang="el-GR" sz="16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και η ανάρτηση θέση Πρακτικής</a:t>
            </a:r>
            <a:endParaRPr kumimoji="0" lang="en-US" sz="1600" b="0" i="1"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82880" marR="0" lvl="0" indent="-18288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None/>
              <a:tabLst/>
              <a:defRPr/>
            </a:pPr>
            <a:endPar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2" name="Εικόνα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9" name="Εικόνα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9131" y="6167348"/>
            <a:ext cx="601611" cy="497332"/>
          </a:xfrm>
          <a:prstGeom prst="rect">
            <a:avLst/>
          </a:prstGeom>
        </p:spPr>
      </p:pic>
    </p:spTree>
    <p:extLst>
      <p:ext uri="{BB962C8B-B14F-4D97-AF65-F5344CB8AC3E}">
        <p14:creationId xmlns:p14="http://schemas.microsoft.com/office/powerpoint/2010/main" val="1567578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393700" y="1637052"/>
            <a:ext cx="10442864" cy="4509748"/>
          </a:xfrm>
        </p:spPr>
        <p:txBody>
          <a:bodyPr>
            <a:noAutofit/>
          </a:bodyPr>
          <a:lstStyle/>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5" name="Εικόνα 4"/>
          <p:cNvPicPr/>
          <p:nvPr/>
        </p:nvPicPr>
        <p:blipFill rotWithShape="1">
          <a:blip r:embed="rId3"/>
          <a:srcRect l="19618" t="4104" r="21007" b="4049"/>
          <a:stretch/>
        </p:blipFill>
        <p:spPr bwMode="auto">
          <a:xfrm>
            <a:off x="393700" y="1611030"/>
            <a:ext cx="5609492" cy="4281580"/>
          </a:xfrm>
          <a:prstGeom prst="rect">
            <a:avLst/>
          </a:prstGeom>
          <a:ln>
            <a:noFill/>
          </a:ln>
          <a:extLst>
            <a:ext uri="{53640926-AAD7-44D8-BBD7-CCE9431645EC}">
              <a14:shadowObscured xmlns:a14="http://schemas.microsoft.com/office/drawing/2010/main"/>
            </a:ext>
          </a:extLst>
        </p:spPr>
      </p:pic>
      <p:sp>
        <p:nvSpPr>
          <p:cNvPr id="8" name="Στρογγυλεμένο ορθογώνιο 7"/>
          <p:cNvSpPr/>
          <p:nvPr/>
        </p:nvSpPr>
        <p:spPr>
          <a:xfrm>
            <a:off x="3487814" y="3695983"/>
            <a:ext cx="1528486"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9" name="Εικόνα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3434" y="1713916"/>
            <a:ext cx="5820264" cy="4178694"/>
          </a:xfrm>
          <a:prstGeom prst="rect">
            <a:avLst/>
          </a:prstGeom>
        </p:spPr>
      </p:pic>
      <p:sp>
        <p:nvSpPr>
          <p:cNvPr id="10" name="Στρογγυλεμένο ορθογώνιο 9"/>
          <p:cNvSpPr/>
          <p:nvPr/>
        </p:nvSpPr>
        <p:spPr>
          <a:xfrm>
            <a:off x="10454632" y="2504929"/>
            <a:ext cx="766338"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1" name="Στρογγυλεμένο ορθογώνιο 10"/>
          <p:cNvSpPr/>
          <p:nvPr/>
        </p:nvSpPr>
        <p:spPr>
          <a:xfrm>
            <a:off x="7153383" y="3075475"/>
            <a:ext cx="879698" cy="2432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2" name="TextBox 11"/>
          <p:cNvSpPr txBox="1"/>
          <p:nvPr/>
        </p:nvSpPr>
        <p:spPr>
          <a:xfrm>
            <a:off x="779449" y="1157058"/>
            <a:ext cx="92701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400" b="1" u="sng" dirty="0">
                <a:solidFill>
                  <a:schemeClr val="accent1"/>
                </a:solidFill>
                <a:latin typeface="Arial" panose="020B0604020202020204" pitchFamily="34" charset="0"/>
                <a:ea typeface="+mj-ea"/>
                <a:cs typeface="Arial" panose="020B0604020202020204" pitchFamily="34" charset="0"/>
              </a:rPr>
              <a:t>Αναζήτηση φορέα Υποδοχής από φοιτητές στον ΑΤΛΑ</a:t>
            </a:r>
            <a:endParaRPr lang="en-US" sz="2400" b="1" u="sng" dirty="0">
              <a:solidFill>
                <a:schemeClr val="accent1"/>
              </a:solidFill>
              <a:latin typeface="Arial" panose="020B0604020202020204" pitchFamily="34" charset="0"/>
              <a:ea typeface="+mj-ea"/>
              <a:cs typeface="Arial" panose="020B0604020202020204" pitchFamily="34" charset="0"/>
            </a:endParaRPr>
          </a:p>
        </p:txBody>
      </p:sp>
      <p:sp>
        <p:nvSpPr>
          <p:cNvPr id="13" name="TextBox 12"/>
          <p:cNvSpPr txBox="1"/>
          <p:nvPr/>
        </p:nvSpPr>
        <p:spPr>
          <a:xfrm>
            <a:off x="270339" y="5952356"/>
            <a:ext cx="16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Πάτα εδώ:</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 name="Ορθογώνιο 1"/>
          <p:cNvSpPr/>
          <p:nvPr/>
        </p:nvSpPr>
        <p:spPr>
          <a:xfrm>
            <a:off x="1338275" y="5946920"/>
            <a:ext cx="153118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atlas.grnet.gr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4" name="Εικόνα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15" name="Εικόνα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65997" y="6302149"/>
            <a:ext cx="601611" cy="497332"/>
          </a:xfrm>
          <a:prstGeom prst="rect">
            <a:avLst/>
          </a:prstGeom>
        </p:spPr>
      </p:pic>
      <p:pic>
        <p:nvPicPr>
          <p:cNvPr id="16" name="Εικόνα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40692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393700" y="1637052"/>
            <a:ext cx="10442864" cy="4509748"/>
          </a:xfrm>
        </p:spPr>
        <p:txBody>
          <a:bodyPr>
            <a:noAutofit/>
          </a:bodyPr>
          <a:lstStyle/>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p:cNvSpPr txBox="1"/>
          <p:nvPr/>
        </p:nvSpPr>
        <p:spPr>
          <a:xfrm>
            <a:off x="1495747" y="1128268"/>
            <a:ext cx="927015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400" b="1" u="sng" dirty="0">
                <a:solidFill>
                  <a:schemeClr val="accent1"/>
                </a:solidFill>
                <a:latin typeface="Arial" panose="020B0604020202020204" pitchFamily="34" charset="0"/>
                <a:ea typeface="+mj-ea"/>
                <a:cs typeface="Arial" panose="020B0604020202020204" pitchFamily="34" charset="0"/>
              </a:rPr>
              <a:t>Αναζήτηση φορέα Υποδοχής από φοιτητές στον ΑΤΛΑ</a:t>
            </a:r>
            <a:endParaRPr lang="en-US" sz="2400" b="1" u="sng" dirty="0">
              <a:solidFill>
                <a:schemeClr val="accent1"/>
              </a:solidFill>
              <a:latin typeface="Arial" panose="020B0604020202020204" pitchFamily="34" charset="0"/>
              <a:ea typeface="+mj-ea"/>
              <a:cs typeface="Arial" panose="020B0604020202020204" pitchFamily="34" charset="0"/>
            </a:endParaRPr>
          </a:p>
        </p:txBody>
      </p:sp>
      <p:sp>
        <p:nvSpPr>
          <p:cNvPr id="13" name="TextBox 12"/>
          <p:cNvSpPr txBox="1"/>
          <p:nvPr/>
        </p:nvSpPr>
        <p:spPr>
          <a:xfrm>
            <a:off x="280975" y="5837741"/>
            <a:ext cx="16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Πάτα εδώ:</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2" name="Ορθογώνιο 1"/>
          <p:cNvSpPr/>
          <p:nvPr/>
        </p:nvSpPr>
        <p:spPr>
          <a:xfrm>
            <a:off x="1325748" y="5837741"/>
            <a:ext cx="153118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atlas.grnet.gr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4" name="Εικόνα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3" name="Εικόνα 2"/>
          <p:cNvPicPr>
            <a:picLocks noChangeAspect="1"/>
          </p:cNvPicPr>
          <p:nvPr/>
        </p:nvPicPr>
        <p:blipFill>
          <a:blip r:embed="rId6">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091342" y="1848979"/>
            <a:ext cx="6140619" cy="3638134"/>
          </a:xfrm>
          <a:prstGeom prst="rect">
            <a:avLst/>
          </a:prstGeom>
        </p:spPr>
      </p:pic>
      <p:sp>
        <p:nvSpPr>
          <p:cNvPr id="15" name="Στρογγυλεμένο ορθογώνιο 14"/>
          <p:cNvSpPr/>
          <p:nvPr/>
        </p:nvSpPr>
        <p:spPr>
          <a:xfrm>
            <a:off x="2820360" y="4378569"/>
            <a:ext cx="714146" cy="133518"/>
          </a:xfrm>
          <a:prstGeom prst="roundRect">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0" name="TextBox 9"/>
          <p:cNvSpPr txBox="1"/>
          <p:nvPr/>
        </p:nvSpPr>
        <p:spPr>
          <a:xfrm>
            <a:off x="743120" y="4142755"/>
            <a:ext cx="201556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000" i="0"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Ο Κωδικός</a:t>
            </a:r>
            <a:r>
              <a:rPr kumimoji="0" lang="el-GR" sz="1000" i="0" strike="noStrike" kern="1200" cap="none" spc="0" normalizeH="0" baseline="0" noProof="0" dirty="0">
                <a:ln>
                  <a:noFill/>
                </a:ln>
                <a:effectLst/>
                <a:uLnTx/>
                <a:uFillTx/>
                <a:latin typeface="Arial" charset="0"/>
                <a:ea typeface="+mn-ea"/>
                <a:cs typeface="Arial" charset="0"/>
              </a:rPr>
              <a:t> </a:t>
            </a:r>
            <a:r>
              <a:rPr kumimoji="0" lang="el-GR" sz="1000" i="0"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Θέσης</a:t>
            </a:r>
            <a:r>
              <a:rPr kumimoji="0" lang="el-GR" sz="1000" i="0" strike="noStrike" kern="1200" cap="none" spc="0" normalizeH="0" baseline="0" noProof="0" dirty="0">
                <a:ln>
                  <a:noFill/>
                </a:ln>
                <a:effectLst/>
                <a:uLnTx/>
                <a:uFillTx/>
                <a:latin typeface="Arial" charset="0"/>
                <a:ea typeface="+mn-ea"/>
                <a:cs typeface="Arial" charset="0"/>
              </a:rPr>
              <a:t> </a:t>
            </a:r>
            <a:r>
              <a:rPr kumimoji="0" lang="el-GR" sz="1000" i="0"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Άτλα εμφανίζεται</a:t>
            </a:r>
            <a:r>
              <a:rPr kumimoji="0" lang="el-GR" sz="1000" i="0" strike="noStrike" kern="1200" cap="none" spc="0" normalizeH="0" noProof="0" dirty="0">
                <a:ln>
                  <a:noFill/>
                </a:ln>
                <a:effectLst/>
                <a:uLnTx/>
                <a:uFillTx/>
                <a:latin typeface="Arial" panose="020B0604020202020204" pitchFamily="34" charset="0"/>
                <a:ea typeface="+mn-ea"/>
                <a:cs typeface="Arial" panose="020B0604020202020204" pitchFamily="34" charset="0"/>
              </a:rPr>
              <a:t> δίπλα στον τίτλο της θέσης</a:t>
            </a:r>
            <a:endParaRPr kumimoji="0" lang="en-US" sz="1000" i="0"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11" name="Εικόνα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9131" y="6220100"/>
            <a:ext cx="601611" cy="497332"/>
          </a:xfrm>
          <a:prstGeom prst="rect">
            <a:avLst/>
          </a:prstGeom>
        </p:spPr>
      </p:pic>
    </p:spTree>
    <p:extLst>
      <p:ext uri="{BB962C8B-B14F-4D97-AF65-F5344CB8AC3E}">
        <p14:creationId xmlns:p14="http://schemas.microsoft.com/office/powerpoint/2010/main" val="61212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2767608" y="1168476"/>
            <a:ext cx="5994771" cy="340236"/>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4: Καρτέλα Πρακτικής</a:t>
            </a:r>
            <a:br>
              <a:rPr lang="el-GR" sz="2400" b="1" u="sng" dirty="0">
                <a:latin typeface="Arial" panose="020B0604020202020204" pitchFamily="34" charset="0"/>
                <a:cs typeface="Arial" panose="020B0604020202020204" pitchFamily="34" charset="0"/>
              </a:rPr>
            </a:b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393700" y="1637052"/>
            <a:ext cx="10442864" cy="4509748"/>
          </a:xfrm>
        </p:spPr>
        <p:txBody>
          <a:bodyPr>
            <a:noAutofit/>
          </a:bodyPr>
          <a:lstStyle/>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Ορθογώνιο 1"/>
          <p:cNvSpPr/>
          <p:nvPr/>
        </p:nvSpPr>
        <p:spPr>
          <a:xfrm>
            <a:off x="1935512" y="5658488"/>
            <a:ext cx="109517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pa.uth.gr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4" name="TextBox 13"/>
          <p:cNvSpPr txBox="1"/>
          <p:nvPr/>
        </p:nvSpPr>
        <p:spPr>
          <a:xfrm>
            <a:off x="569277" y="5680821"/>
            <a:ext cx="16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Πάτα εδώ:</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5" name="Εικόνα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16" name="Εικόνα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9141" y="4959798"/>
            <a:ext cx="3361924" cy="791572"/>
          </a:xfrm>
          <a:prstGeom prst="rect">
            <a:avLst/>
          </a:prstGeom>
        </p:spPr>
      </p:pic>
      <p:pic>
        <p:nvPicPr>
          <p:cNvPr id="3" name="Εικόνα 2"/>
          <p:cNvPicPr>
            <a:picLocks noChangeAspect="1"/>
          </p:cNvPicPr>
          <p:nvPr/>
        </p:nvPicPr>
        <p:blipFill rotWithShape="1">
          <a:blip r:embed="rId6">
            <a:extLst>
              <a:ext uri="{28A0092B-C50C-407E-A947-70E740481C1C}">
                <a14:useLocalDpi xmlns:a14="http://schemas.microsoft.com/office/drawing/2010/main" val="0"/>
              </a:ext>
            </a:extLst>
          </a:blip>
          <a:srcRect r="18799" b="4406"/>
          <a:stretch/>
        </p:blipFill>
        <p:spPr>
          <a:xfrm>
            <a:off x="3030684" y="1452958"/>
            <a:ext cx="5721519" cy="4527008"/>
          </a:xfrm>
          <a:prstGeom prst="rect">
            <a:avLst/>
          </a:prstGeom>
        </p:spPr>
      </p:pic>
      <p:sp>
        <p:nvSpPr>
          <p:cNvPr id="13" name="Στρογγυλεμένο ορθογώνιο 12"/>
          <p:cNvSpPr/>
          <p:nvPr/>
        </p:nvSpPr>
        <p:spPr>
          <a:xfrm>
            <a:off x="5582777" y="3168158"/>
            <a:ext cx="941114"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1" name="Στρογγυλεμένο ορθογώνιο 10"/>
          <p:cNvSpPr/>
          <p:nvPr/>
        </p:nvSpPr>
        <p:spPr>
          <a:xfrm>
            <a:off x="8072684" y="2159764"/>
            <a:ext cx="653143"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17" name="Εικόνα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9131" y="6167348"/>
            <a:ext cx="601611" cy="497332"/>
          </a:xfrm>
          <a:prstGeom prst="rect">
            <a:avLst/>
          </a:prstGeom>
        </p:spPr>
      </p:pic>
    </p:spTree>
    <p:extLst>
      <p:ext uri="{BB962C8B-B14F-4D97-AF65-F5344CB8AC3E}">
        <p14:creationId xmlns:p14="http://schemas.microsoft.com/office/powerpoint/2010/main" val="3269191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767608" y="1370693"/>
            <a:ext cx="5994771" cy="340236"/>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4: Καρτέλα Πρακτικής</a:t>
            </a:r>
            <a:br>
              <a:rPr lang="el-GR" sz="2400" b="1" u="sng" dirty="0">
                <a:latin typeface="Arial" panose="020B0604020202020204" pitchFamily="34" charset="0"/>
                <a:cs typeface="Arial" panose="020B0604020202020204" pitchFamily="34" charset="0"/>
              </a:rPr>
            </a:b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248508" y="2306566"/>
            <a:ext cx="10585938" cy="3513942"/>
          </a:xfrm>
        </p:spPr>
        <p:txBody>
          <a:bodyPr>
            <a:noAutofit/>
          </a:bodyPr>
          <a:lstStyle/>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Θέση περιεχομένου 2"/>
          <p:cNvSpPr txBox="1">
            <a:spLocks/>
          </p:cNvSpPr>
          <p:nvPr/>
        </p:nvSpPr>
        <p:spPr>
          <a:xfrm>
            <a:off x="1069848" y="2121408"/>
            <a:ext cx="10058400"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endParaRPr kumimoji="0" lang="el-GR" sz="1800" b="1" i="0" u="none" strike="noStrike" kern="1200" cap="none" spc="0" normalizeH="0" baseline="0" noProof="0" dirty="0">
              <a:ln>
                <a:noFill/>
              </a:ln>
              <a:solidFill>
                <a:prstClr val="black"/>
              </a:solidFill>
              <a:effectLst/>
              <a:uLnTx/>
              <a:uFillTx/>
              <a:latin typeface="Trebuchet MS" panose="020B0603020202020204"/>
              <a:ea typeface="Arial" charset="0"/>
              <a:cs typeface="Arial" charset="0"/>
            </a:endParaRPr>
          </a:p>
        </p:txBody>
      </p:sp>
      <p:sp>
        <p:nvSpPr>
          <p:cNvPr id="8" name="Θέση περιεχομένου 2"/>
          <p:cNvSpPr txBox="1">
            <a:spLocks/>
          </p:cNvSpPr>
          <p:nvPr/>
        </p:nvSpPr>
        <p:spPr>
          <a:xfrm>
            <a:off x="841248" y="1730741"/>
            <a:ext cx="10287000" cy="4548471"/>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None/>
              <a:tabLst/>
              <a:defRPr/>
            </a:pP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Ο φοιτητής ζητάει από το φορέα υποδοχής της Πρακτικής του τον </a:t>
            </a:r>
            <a:r>
              <a:rPr kumimoji="0" lang="el-GR"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κωδικό θέσης στον ΑΤΛΑ, </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ώστε</a:t>
            </a:r>
            <a:r>
              <a:rPr kumimoji="0" lang="el-GR"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να μπορέσει να συμπληρώσει την </a:t>
            </a:r>
            <a:r>
              <a:rPr kumimoji="0" lang="el-GR"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«Καρτέλα Πρακτικής» του </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στο </a:t>
            </a: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pa.uth.gr</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5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Για την Προθεσμία Υποβολής θα ενημερωθείτε αμέσως μετά τον Οριστικό Πίνακα Αποτελεσμάτων.</a:t>
            </a:r>
          </a:p>
          <a:p>
            <a:pPr marL="0" marR="0" lvl="0" indent="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None/>
              <a:tabLst/>
              <a:defRPr/>
            </a:pPr>
            <a:r>
              <a:rPr kumimoji="0" lang="el-GR" sz="15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*Ο κωδικός θέσης στον ΑΤΛΑ αναρτάται στη σελίδα του ΑΤΛΑ από τον </a:t>
            </a:r>
            <a:r>
              <a:rPr kumimoji="0" lang="el-GR" sz="15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φορέα</a:t>
            </a:r>
            <a:r>
              <a:rPr kumimoji="0" lang="el-GR" sz="15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ενώ η Καρτέλα Πρακτικής γίνεται στη σελίδα του Γραφείου Πρακτικής από τον </a:t>
            </a:r>
            <a:r>
              <a:rPr kumimoji="0" lang="el-GR" sz="15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φοιτητή</a:t>
            </a:r>
            <a:r>
              <a:rPr kumimoji="0" lang="el-GR" sz="15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None/>
              <a:tabLst/>
              <a:defRPr/>
            </a:pPr>
            <a:r>
              <a:rPr kumimoji="0" lang="el-GR" sz="1500" b="1" i="1" u="none" strike="noStrike" kern="1200" cap="none" spc="0" normalizeH="0" baseline="0" noProof="0" dirty="0">
                <a:ln>
                  <a:noFill/>
                </a:ln>
                <a:solidFill>
                  <a:prstClr val="black"/>
                </a:solidFill>
                <a:effectLst/>
                <a:uLnTx/>
                <a:uFillTx/>
                <a:latin typeface="Trebuchet MS" panose="020B0603020202020204"/>
                <a:ea typeface="+mn-ea"/>
                <a:cs typeface="+mn-cs"/>
              </a:rPr>
              <a:t>Τι πρέπει να κάνει ο φορέας μου για να δημιουργήσει κωδικό θέσης στον Κόμβο Πρακτικής ΑΤΛΑΣ;</a:t>
            </a:r>
          </a:p>
          <a:p>
            <a:pPr marL="457200" marR="0" lvl="0" indent="-45720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Char char="Ø"/>
              <a:tabLst/>
              <a:defRPr/>
            </a:pP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Είσοδος Ή Εγγραφή αν δεν είναι ήδη εγγεγραμμένος στη σελίδα του ΑΤΛΑ </a:t>
            </a: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atlas.grnet.gr</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Αναλυτικές οδηγίες </a:t>
            </a:r>
            <a:r>
              <a:rPr kumimoji="0" lang="el-GR" sz="15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7"/>
              </a:rPr>
              <a:t>εδώ</a:t>
            </a:r>
            <a:r>
              <a:rPr kumimoji="0" lang="el-GR" sz="15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p>
          <a:p>
            <a:pPr marL="457200" marR="0" lvl="0" indent="-45720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Char char="Ø"/>
              <a:tabLst/>
              <a:defRPr/>
            </a:pP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Εισαγωγή Θέσης/</a:t>
            </a:r>
            <a:r>
              <a:rPr kumimoji="0" lang="el-GR" sz="15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εων</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Πρακτικής Άσκησης. Αναλυτικές οδηγίες </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8"/>
              </a:rPr>
              <a:t>εδώ</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457200" marR="0" lvl="0" indent="-45720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Char char="Ø"/>
              <a:tabLst/>
              <a:defRPr/>
            </a:pP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Σας γνωστοποιεί τον κωδικό θέσης για τη συμπλήρωσή του στην Καρτέλα Πρακτικής</a:t>
            </a:r>
          </a:p>
          <a:p>
            <a:pPr marL="0" marR="0" lvl="0" indent="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None/>
              <a:tabLst/>
              <a:defRPr/>
            </a:pPr>
            <a:r>
              <a:rPr kumimoji="0" lang="el-GR" sz="15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Διευκολύνετε τον φορέα σας σε αυτή τη διαδικασία.</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Για οποιαδήποτε κώλυμα στη διαδικασία επικοινωνείτε με το </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9"/>
              </a:rPr>
              <a:t>Γραφείο Αρωγής</a:t>
            </a:r>
            <a:r>
              <a:rPr kumimoji="0" lang="el-GR"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του ΑΤΛΑΝΤΑ. </a:t>
            </a:r>
            <a:r>
              <a:rPr kumimoji="0" lang="el-GR" sz="1500" b="1" i="0" u="none" strike="noStrike" kern="1200" cap="none" spc="0" normalizeH="0" baseline="0" noProof="0" dirty="0">
                <a:ln>
                  <a:noFill/>
                </a:ln>
                <a:solidFill>
                  <a:prstClr val="black"/>
                </a:solidFill>
                <a:effectLst/>
                <a:uLnTx/>
                <a:uFillTx/>
                <a:latin typeface="Yu Gothic UI Semibold" panose="020B0700000000000000" pitchFamily="34" charset="-128"/>
                <a:ea typeface="Yu Gothic UI Semibold" panose="020B0700000000000000" pitchFamily="34" charset="-128"/>
                <a:cs typeface="+mn-cs"/>
              </a:rPr>
              <a:t>☎ </a:t>
            </a:r>
            <a:r>
              <a:rPr kumimoji="0" lang="el-GR" sz="1500" b="0" i="1" u="none" strike="noStrike" kern="1200" cap="none" spc="0" normalizeH="0" baseline="0" noProof="0" dirty="0">
                <a:ln>
                  <a:noFill/>
                </a:ln>
                <a:solidFill>
                  <a:prstClr val="black"/>
                </a:solidFill>
                <a:effectLst/>
                <a:uLnTx/>
                <a:uFillTx/>
                <a:latin typeface="Trebuchet MS" panose="020B0603020202020204"/>
                <a:ea typeface="+mn-ea"/>
                <a:cs typeface="+mn-cs"/>
              </a:rPr>
              <a:t>215 215 7860.</a:t>
            </a:r>
            <a:r>
              <a:rPr kumimoji="0" lang="el-GR" sz="1500" b="0" i="0" u="none" strike="noStrike" kern="1200" cap="none" spc="0" normalizeH="0" baseline="0" noProof="0" dirty="0">
                <a:ln>
                  <a:noFill/>
                </a:ln>
                <a:solidFill>
                  <a:prstClr val="black"/>
                </a:solidFill>
                <a:effectLst/>
                <a:uLnTx/>
                <a:uFillTx/>
                <a:latin typeface="Trebuchet MS" panose="020B0603020202020204"/>
                <a:ea typeface="+mn-ea"/>
                <a:cs typeface="+mn-cs"/>
              </a:rPr>
              <a:t> Ώρες λειτουργίας Δευτέρα με Παρασκευή </a:t>
            </a:r>
            <a:r>
              <a:rPr kumimoji="0" lang="el-GR" sz="1500" b="0" i="1" u="none" strike="noStrike" kern="1200" cap="none" spc="0" normalizeH="0" baseline="0" noProof="0" dirty="0">
                <a:ln>
                  <a:noFill/>
                </a:ln>
                <a:solidFill>
                  <a:prstClr val="black"/>
                </a:solidFill>
                <a:effectLst/>
                <a:uLnTx/>
                <a:uFillTx/>
                <a:latin typeface="Trebuchet MS" panose="020B0603020202020204"/>
                <a:ea typeface="+mn-ea"/>
                <a:cs typeface="+mn-cs"/>
              </a:rPr>
              <a:t>09:00 </a:t>
            </a:r>
            <a:r>
              <a:rPr kumimoji="0" lang="el-GR" sz="1500" b="0" i="1" u="none" strike="noStrike" kern="1200" cap="none" spc="0" normalizeH="0" baseline="0" noProof="0" dirty="0" err="1">
                <a:ln>
                  <a:noFill/>
                </a:ln>
                <a:solidFill>
                  <a:prstClr val="black"/>
                </a:solidFill>
                <a:effectLst/>
                <a:uLnTx/>
                <a:uFillTx/>
                <a:latin typeface="Trebuchet MS" panose="020B0603020202020204"/>
                <a:ea typeface="+mn-ea"/>
                <a:cs typeface="+mn-cs"/>
              </a:rPr>
              <a:t>πμ</a:t>
            </a:r>
            <a:r>
              <a:rPr kumimoji="0" lang="el-GR" sz="1500" b="0" i="1" u="none" strike="noStrike" kern="1200" cap="none" spc="0" normalizeH="0" baseline="0" noProof="0" dirty="0">
                <a:ln>
                  <a:noFill/>
                </a:ln>
                <a:solidFill>
                  <a:prstClr val="black"/>
                </a:solidFill>
                <a:effectLst/>
                <a:uLnTx/>
                <a:uFillTx/>
                <a:latin typeface="Trebuchet MS" panose="020B0603020202020204"/>
                <a:ea typeface="+mn-ea"/>
                <a:cs typeface="+mn-cs"/>
              </a:rPr>
              <a:t> - 17:00 </a:t>
            </a:r>
            <a:r>
              <a:rPr kumimoji="0" lang="el-GR" sz="1500" b="0" i="1" u="none" strike="noStrike" kern="1200" cap="none" spc="0" normalizeH="0" baseline="0" noProof="0" dirty="0" err="1">
                <a:ln>
                  <a:noFill/>
                </a:ln>
                <a:solidFill>
                  <a:prstClr val="black"/>
                </a:solidFill>
                <a:effectLst/>
                <a:uLnTx/>
                <a:uFillTx/>
                <a:latin typeface="Trebuchet MS" panose="020B0603020202020204"/>
                <a:ea typeface="+mn-ea"/>
                <a:cs typeface="+mn-cs"/>
              </a:rPr>
              <a:t>μμ</a:t>
            </a:r>
            <a:endParaRPr kumimoji="0" lang="en-US" sz="1500" b="0" i="1"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82880" marR="0" lvl="0" indent="-18288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Char char="§"/>
              <a:tabLst/>
              <a:defRPr/>
            </a:pPr>
            <a:endParaRPr kumimoji="0" lang="en-US" sz="1500" b="0" i="1"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182880" marR="0" lvl="0" indent="-182880" algn="l" defTabSz="914400" rtl="0" eaLnBrk="1" fontAlgn="auto" latinLnBrk="0" hangingPunct="1">
              <a:lnSpc>
                <a:spcPct val="150000"/>
              </a:lnSpc>
              <a:spcBef>
                <a:spcPts val="1200"/>
              </a:spcBef>
              <a:spcAft>
                <a:spcPts val="0"/>
              </a:spcAft>
              <a:buClr>
                <a:srgbClr val="0F6FC6">
                  <a:lumMod val="75000"/>
                </a:srgbClr>
              </a:buClr>
              <a:buSzPct val="85000"/>
              <a:buFont typeface="Wingdings" pitchFamily="2" charset="2"/>
              <a:buChar char="§"/>
              <a:tabLst/>
              <a:defRPr/>
            </a:pPr>
            <a:endPar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None/>
              <a:tabLst/>
              <a:defRPr/>
            </a:pPr>
            <a:endParaRPr kumimoji="0" lang="en-US" sz="15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2" name="Εικόνα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9" name="Εικόνα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79131" y="6167348"/>
            <a:ext cx="601611" cy="497332"/>
          </a:xfrm>
          <a:prstGeom prst="rect">
            <a:avLst/>
          </a:prstGeom>
        </p:spPr>
      </p:pic>
    </p:spTree>
    <p:extLst>
      <p:ext uri="{BB962C8B-B14F-4D97-AF65-F5344CB8AC3E}">
        <p14:creationId xmlns:p14="http://schemas.microsoft.com/office/powerpoint/2010/main" val="3317975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393700" y="1637052"/>
            <a:ext cx="10442864" cy="4509748"/>
          </a:xfrm>
        </p:spPr>
        <p:txBody>
          <a:bodyPr>
            <a:noAutofit/>
          </a:bodyPr>
          <a:lstStyle/>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Εικόνα 12"/>
          <p:cNvPicPr/>
          <p:nvPr/>
        </p:nvPicPr>
        <p:blipFill rotWithShape="1">
          <a:blip r:embed="rId4"/>
          <a:srcRect l="19618" t="4104" r="21007" b="4049"/>
          <a:stretch/>
        </p:blipFill>
        <p:spPr bwMode="auto">
          <a:xfrm>
            <a:off x="393700" y="1650219"/>
            <a:ext cx="5609492" cy="4281580"/>
          </a:xfrm>
          <a:prstGeom prst="rect">
            <a:avLst/>
          </a:prstGeom>
          <a:ln>
            <a:noFill/>
          </a:ln>
          <a:extLst>
            <a:ext uri="{53640926-AAD7-44D8-BBD7-CCE9431645EC}">
              <a14:shadowObscured xmlns:a14="http://schemas.microsoft.com/office/drawing/2010/main"/>
            </a:ext>
          </a:extLst>
        </p:spPr>
      </p:pic>
      <p:sp>
        <p:nvSpPr>
          <p:cNvPr id="14" name="Στρογγυλεμένο ορθογώνιο 13"/>
          <p:cNvSpPr/>
          <p:nvPr/>
        </p:nvSpPr>
        <p:spPr>
          <a:xfrm>
            <a:off x="3487814" y="3949815"/>
            <a:ext cx="1528486"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15" name="Εικόνα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3434" y="1753105"/>
            <a:ext cx="5820264" cy="4178694"/>
          </a:xfrm>
          <a:prstGeom prst="rect">
            <a:avLst/>
          </a:prstGeom>
        </p:spPr>
      </p:pic>
      <p:sp>
        <p:nvSpPr>
          <p:cNvPr id="16" name="Στρογγυλεμένο ορθογώνιο 15"/>
          <p:cNvSpPr/>
          <p:nvPr/>
        </p:nvSpPr>
        <p:spPr>
          <a:xfrm>
            <a:off x="10453395" y="2557181"/>
            <a:ext cx="766338"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7" name="Στρογγυλεμένο ορθογώνιο 16"/>
          <p:cNvSpPr/>
          <p:nvPr/>
        </p:nvSpPr>
        <p:spPr>
          <a:xfrm>
            <a:off x="7140897" y="3608618"/>
            <a:ext cx="879698" cy="566615"/>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8" name="TextBox 17"/>
          <p:cNvSpPr txBox="1"/>
          <p:nvPr/>
        </p:nvSpPr>
        <p:spPr>
          <a:xfrm>
            <a:off x="779449" y="1157057"/>
            <a:ext cx="90332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400" b="1" u="sng" dirty="0">
                <a:solidFill>
                  <a:schemeClr val="accent1"/>
                </a:solidFill>
                <a:latin typeface="Arial" panose="020B0604020202020204" pitchFamily="34" charset="0"/>
                <a:ea typeface="+mj-ea"/>
                <a:cs typeface="Arial" panose="020B0604020202020204" pitchFamily="34" charset="0"/>
              </a:rPr>
              <a:t>Εισαγωγή θέσεων Πρακτικής από φορείς υποδοχής</a:t>
            </a:r>
            <a:endParaRPr lang="en-US" sz="2400" b="1" u="sng" dirty="0">
              <a:solidFill>
                <a:schemeClr val="accent1"/>
              </a:solidFill>
              <a:latin typeface="Arial" panose="020B0604020202020204" pitchFamily="34" charset="0"/>
              <a:ea typeface="+mj-ea"/>
              <a:cs typeface="Arial" panose="020B0604020202020204" pitchFamily="34" charset="0"/>
            </a:endParaRPr>
          </a:p>
        </p:txBody>
      </p:sp>
      <p:sp>
        <p:nvSpPr>
          <p:cNvPr id="10" name="TextBox 9"/>
          <p:cNvSpPr txBox="1"/>
          <p:nvPr/>
        </p:nvSpPr>
        <p:spPr>
          <a:xfrm>
            <a:off x="280975" y="5931799"/>
            <a:ext cx="16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Πάτα εδώ:</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1" name="Ορθογώνιο 10"/>
          <p:cNvSpPr/>
          <p:nvPr/>
        </p:nvSpPr>
        <p:spPr>
          <a:xfrm>
            <a:off x="1363186" y="5934742"/>
            <a:ext cx="153118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atlas.grnet.gr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2" name="Εικόνα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19" name="Εικόνα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20891" y="6301131"/>
            <a:ext cx="601611" cy="497332"/>
          </a:xfrm>
          <a:prstGeom prst="rect">
            <a:avLst/>
          </a:prstGeom>
        </p:spPr>
      </p:pic>
    </p:spTree>
    <p:extLst>
      <p:ext uri="{BB962C8B-B14F-4D97-AF65-F5344CB8AC3E}">
        <p14:creationId xmlns:p14="http://schemas.microsoft.com/office/powerpoint/2010/main" val="2075903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1506765" y="1871121"/>
            <a:ext cx="9776003" cy="4297203"/>
          </a:xfrm>
        </p:spPr>
        <p:txBody>
          <a:bodyPr>
            <a:noAutofit/>
          </a:bodyPr>
          <a:lstStyle/>
          <a:p>
            <a:pPr>
              <a:buClr>
                <a:schemeClr val="accent2">
                  <a:lumMod val="50000"/>
                </a:schemeClr>
              </a:buClr>
              <a:buFont typeface="Wingdings" panose="05000000000000000000" pitchFamily="2" charset="2"/>
              <a:buChar char="Ø"/>
            </a:pPr>
            <a:r>
              <a:rPr lang="el-GR" sz="1700" dirty="0">
                <a:latin typeface="Arial" charset="0"/>
                <a:ea typeface="Arial" charset="0"/>
                <a:cs typeface="Arial" charset="0"/>
              </a:rPr>
              <a:t>Το Γραφείο ΠΑ στέλνει στο</a:t>
            </a:r>
            <a:r>
              <a:rPr lang="en-US" sz="1700" dirty="0">
                <a:latin typeface="Arial" charset="0"/>
                <a:ea typeface="Arial" charset="0"/>
                <a:cs typeface="Arial" charset="0"/>
              </a:rPr>
              <a:t> </a:t>
            </a:r>
            <a:r>
              <a:rPr lang="el-GR" sz="1700">
                <a:latin typeface="Arial" charset="0"/>
                <a:ea typeface="Arial" charset="0"/>
                <a:cs typeface="Arial" charset="0"/>
              </a:rPr>
              <a:t>πανεπιστημιακό </a:t>
            </a:r>
            <a:r>
              <a:rPr lang="en-US" sz="1700" dirty="0">
                <a:latin typeface="Arial" charset="0"/>
                <a:ea typeface="Arial" charset="0"/>
                <a:cs typeface="Arial" charset="0"/>
              </a:rPr>
              <a:t>email </a:t>
            </a:r>
            <a:r>
              <a:rPr lang="el-GR" sz="1700" dirty="0">
                <a:latin typeface="Arial" charset="0"/>
                <a:ea typeface="Arial" charset="0"/>
                <a:cs typeface="Arial" charset="0"/>
              </a:rPr>
              <a:t>του φοιτητή που δήλωσε στην Αίτηση Εγγραφής, ο οποίος την εκτυπώνει </a:t>
            </a:r>
            <a:r>
              <a:rPr lang="el-GR" sz="1700" b="1" dirty="0">
                <a:latin typeface="Arial" charset="0"/>
                <a:ea typeface="Arial" charset="0"/>
                <a:cs typeface="Arial" charset="0"/>
              </a:rPr>
              <a:t>4 </a:t>
            </a:r>
            <a:r>
              <a:rPr lang="el-GR" sz="1700" dirty="0">
                <a:latin typeface="Arial" charset="0"/>
                <a:ea typeface="Arial" charset="0"/>
                <a:cs typeface="Arial" charset="0"/>
              </a:rPr>
              <a:t>φορές μπρος-πίσω (</a:t>
            </a:r>
            <a:r>
              <a:rPr lang="el-GR" sz="1700" b="1" dirty="0">
                <a:solidFill>
                  <a:prstClr val="black"/>
                </a:solidFill>
                <a:latin typeface="Arial" charset="0"/>
                <a:ea typeface="Arial" charset="0"/>
                <a:cs typeface="Arial" charset="0"/>
              </a:rPr>
              <a:t>διπλής</a:t>
            </a:r>
            <a:r>
              <a:rPr lang="el-GR" sz="1700" dirty="0">
                <a:solidFill>
                  <a:prstClr val="black"/>
                </a:solidFill>
                <a:latin typeface="Arial" charset="0"/>
                <a:ea typeface="Arial" charset="0"/>
                <a:cs typeface="Arial" charset="0"/>
              </a:rPr>
              <a:t> </a:t>
            </a:r>
            <a:r>
              <a:rPr lang="el-GR" sz="1700" b="1" dirty="0">
                <a:solidFill>
                  <a:prstClr val="black"/>
                </a:solidFill>
                <a:latin typeface="Arial" charset="0"/>
                <a:ea typeface="Arial" charset="0"/>
                <a:cs typeface="Arial" charset="0"/>
              </a:rPr>
              <a:t>όψης εκτύπωση)</a:t>
            </a:r>
            <a:endParaRPr lang="el-GR" sz="1700" dirty="0">
              <a:latin typeface="Arial" charset="0"/>
              <a:ea typeface="Arial" charset="0"/>
              <a:cs typeface="Arial" charset="0"/>
            </a:endParaRPr>
          </a:p>
          <a:p>
            <a:pPr>
              <a:buClr>
                <a:schemeClr val="accent2">
                  <a:lumMod val="50000"/>
                </a:schemeClr>
              </a:buClr>
              <a:buFont typeface="Wingdings" panose="05000000000000000000" pitchFamily="2" charset="2"/>
              <a:buChar char="Ø"/>
            </a:pPr>
            <a:r>
              <a:rPr lang="el-GR" sz="1700" b="1" dirty="0">
                <a:solidFill>
                  <a:prstClr val="black"/>
                </a:solidFill>
                <a:latin typeface="Arial" charset="0"/>
                <a:ea typeface="Arial" charset="0"/>
                <a:cs typeface="Arial" charset="0"/>
              </a:rPr>
              <a:t>Υπογράφει </a:t>
            </a:r>
            <a:r>
              <a:rPr lang="el-GR" sz="1700" dirty="0">
                <a:solidFill>
                  <a:prstClr val="black"/>
                </a:solidFill>
                <a:latin typeface="Arial" charset="0"/>
                <a:ea typeface="Arial" charset="0"/>
                <a:cs typeface="Arial" charset="0"/>
              </a:rPr>
              <a:t>ο φοιτητής και ο νόμιμος εκπρόσωπος του φορέα, ο οποίος </a:t>
            </a:r>
            <a:r>
              <a:rPr lang="el-GR" sz="1700" b="1" dirty="0">
                <a:solidFill>
                  <a:prstClr val="black"/>
                </a:solidFill>
                <a:latin typeface="Arial" charset="0"/>
                <a:ea typeface="Arial" charset="0"/>
                <a:cs typeface="Arial" charset="0"/>
              </a:rPr>
              <a:t>συμπληρώνει</a:t>
            </a:r>
            <a:r>
              <a:rPr lang="el-GR" sz="1700" dirty="0">
                <a:solidFill>
                  <a:prstClr val="black"/>
                </a:solidFill>
                <a:latin typeface="Arial" charset="0"/>
                <a:ea typeface="Arial" charset="0"/>
                <a:cs typeface="Arial" charset="0"/>
              </a:rPr>
              <a:t> </a:t>
            </a:r>
            <a:r>
              <a:rPr lang="el-GR" sz="1700" b="1" dirty="0">
                <a:solidFill>
                  <a:prstClr val="black"/>
                </a:solidFill>
                <a:latin typeface="Arial" charset="0"/>
                <a:ea typeface="Arial" charset="0"/>
                <a:cs typeface="Arial" charset="0"/>
              </a:rPr>
              <a:t>μόνο</a:t>
            </a:r>
            <a:r>
              <a:rPr lang="el-GR" sz="1700" dirty="0">
                <a:solidFill>
                  <a:prstClr val="black"/>
                </a:solidFill>
                <a:latin typeface="Arial" charset="0"/>
                <a:ea typeface="Arial" charset="0"/>
                <a:cs typeface="Arial" charset="0"/>
              </a:rPr>
              <a:t> τα στοιχεία του φορέα στο πεδίο 2</a:t>
            </a:r>
          </a:p>
          <a:p>
            <a:pPr>
              <a:buClr>
                <a:schemeClr val="accent2">
                  <a:lumMod val="50000"/>
                </a:schemeClr>
              </a:buClr>
              <a:buFont typeface="Wingdings" panose="05000000000000000000" pitchFamily="2" charset="2"/>
              <a:buChar char="Ø"/>
            </a:pPr>
            <a:r>
              <a:rPr lang="el-GR" sz="1700" b="1" dirty="0">
                <a:solidFill>
                  <a:prstClr val="black"/>
                </a:solidFill>
                <a:latin typeface="Arial" charset="0"/>
                <a:ea typeface="Arial" charset="0"/>
                <a:cs typeface="Arial" charset="0"/>
              </a:rPr>
              <a:t>Ο φοιτητής προσκομίζει</a:t>
            </a:r>
            <a:r>
              <a:rPr lang="el-GR" sz="1700" dirty="0">
                <a:solidFill>
                  <a:prstClr val="black"/>
                </a:solidFill>
                <a:latin typeface="Arial" charset="0"/>
                <a:ea typeface="Arial" charset="0"/>
                <a:cs typeface="Arial" charset="0"/>
              </a:rPr>
              <a:t> και τα </a:t>
            </a:r>
            <a:r>
              <a:rPr lang="el-GR" sz="1700" b="1" dirty="0">
                <a:solidFill>
                  <a:prstClr val="black"/>
                </a:solidFill>
                <a:latin typeface="Arial" charset="0"/>
                <a:ea typeface="Arial" charset="0"/>
                <a:cs typeface="Arial" charset="0"/>
              </a:rPr>
              <a:t>4</a:t>
            </a:r>
            <a:r>
              <a:rPr lang="el-GR" sz="1700" dirty="0">
                <a:solidFill>
                  <a:prstClr val="black"/>
                </a:solidFill>
                <a:latin typeface="Arial" charset="0"/>
                <a:ea typeface="Arial" charset="0"/>
                <a:cs typeface="Arial" charset="0"/>
              </a:rPr>
              <a:t> αντίτυπα της σύμβασης στο </a:t>
            </a:r>
            <a:r>
              <a:rPr lang="el-GR" sz="1700" b="1" dirty="0">
                <a:solidFill>
                  <a:prstClr val="black"/>
                </a:solidFill>
                <a:latin typeface="Arial" charset="0"/>
                <a:ea typeface="Arial" charset="0"/>
                <a:cs typeface="Arial" charset="0"/>
              </a:rPr>
              <a:t>Γραφείο Πρακτικής Άσκησης εντός προθεσμίας </a:t>
            </a:r>
            <a:r>
              <a:rPr lang="el-GR" sz="1700" dirty="0">
                <a:solidFill>
                  <a:prstClr val="black"/>
                </a:solidFill>
                <a:latin typeface="Arial" charset="0"/>
                <a:ea typeface="Arial" charset="0"/>
                <a:cs typeface="Arial" charset="0"/>
              </a:rPr>
              <a:t>(Υπάρχει δυνατότητα αποστολής με </a:t>
            </a:r>
            <a:r>
              <a:rPr lang="en-US" sz="1700" dirty="0">
                <a:solidFill>
                  <a:prstClr val="black"/>
                </a:solidFill>
                <a:latin typeface="Arial" charset="0"/>
                <a:ea typeface="Arial" charset="0"/>
                <a:cs typeface="Arial" charset="0"/>
              </a:rPr>
              <a:t>courier </a:t>
            </a:r>
            <a:r>
              <a:rPr lang="el-GR" sz="1700" dirty="0">
                <a:solidFill>
                  <a:prstClr val="black"/>
                </a:solidFill>
                <a:latin typeface="Arial" charset="0"/>
                <a:ea typeface="Arial" charset="0"/>
                <a:cs typeface="Arial" charset="0"/>
              </a:rPr>
              <a:t>με χρέωση αποστολέα)</a:t>
            </a:r>
            <a:r>
              <a:rPr lang="el-GR" sz="1700" b="1" dirty="0">
                <a:solidFill>
                  <a:prstClr val="black"/>
                </a:solidFill>
                <a:latin typeface="Arial" charset="0"/>
                <a:ea typeface="Arial" charset="0"/>
                <a:cs typeface="Arial" charset="0"/>
              </a:rPr>
              <a:t> </a:t>
            </a:r>
          </a:p>
          <a:p>
            <a:pPr>
              <a:buClr>
                <a:schemeClr val="accent2">
                  <a:lumMod val="50000"/>
                </a:schemeClr>
              </a:buClr>
              <a:buFont typeface="Wingdings" panose="05000000000000000000" pitchFamily="2" charset="2"/>
              <a:buChar char="Ø"/>
            </a:pPr>
            <a:r>
              <a:rPr lang="el-GR" sz="1700" b="1" dirty="0">
                <a:solidFill>
                  <a:prstClr val="black"/>
                </a:solidFill>
                <a:latin typeface="Arial" charset="0"/>
                <a:ea typeface="Arial" charset="0"/>
                <a:cs typeface="Arial" charset="0"/>
              </a:rPr>
              <a:t>Ο φοιτητής περιμένει</a:t>
            </a:r>
            <a:r>
              <a:rPr lang="el-GR" sz="1700" dirty="0">
                <a:solidFill>
                  <a:prstClr val="black"/>
                </a:solidFill>
                <a:latin typeface="Arial" charset="0"/>
                <a:ea typeface="Arial" charset="0"/>
                <a:cs typeface="Arial" charset="0"/>
              </a:rPr>
              <a:t> να του επιστραφούν τα</a:t>
            </a:r>
            <a:r>
              <a:rPr lang="el-GR" sz="1700" b="1" dirty="0">
                <a:solidFill>
                  <a:prstClr val="black"/>
                </a:solidFill>
                <a:latin typeface="Arial" charset="0"/>
                <a:ea typeface="Arial" charset="0"/>
                <a:cs typeface="Arial" charset="0"/>
              </a:rPr>
              <a:t> 2</a:t>
            </a:r>
            <a:r>
              <a:rPr lang="el-GR" sz="1700" dirty="0">
                <a:solidFill>
                  <a:prstClr val="black"/>
                </a:solidFill>
                <a:latin typeface="Arial" charset="0"/>
                <a:ea typeface="Arial" charset="0"/>
                <a:cs typeface="Arial" charset="0"/>
              </a:rPr>
              <a:t>. Το ένα το κρατάει ο ίδιος και το άλλο το δίνει στο φορέα υποδοχής</a:t>
            </a:r>
          </a:p>
          <a:p>
            <a:pPr>
              <a:buClr>
                <a:schemeClr val="accent2">
                  <a:lumMod val="50000"/>
                </a:schemeClr>
              </a:buClr>
              <a:buFont typeface="Wingdings" panose="05000000000000000000" pitchFamily="2" charset="2"/>
              <a:buChar char="Ø"/>
            </a:pPr>
            <a:r>
              <a:rPr lang="el-GR" sz="1700" dirty="0">
                <a:solidFill>
                  <a:prstClr val="black"/>
                </a:solidFill>
                <a:latin typeface="Arial" charset="0"/>
                <a:ea typeface="Arial" charset="0"/>
                <a:cs typeface="Arial" charset="0"/>
              </a:rPr>
              <a:t>Απαγορεύεται η χρήση </a:t>
            </a:r>
            <a:r>
              <a:rPr lang="el-GR" sz="1700" b="1" dirty="0">
                <a:solidFill>
                  <a:prstClr val="black"/>
                </a:solidFill>
                <a:latin typeface="Arial" charset="0"/>
                <a:ea typeface="Arial" charset="0"/>
                <a:cs typeface="Arial" charset="0"/>
              </a:rPr>
              <a:t>διορθωτικού</a:t>
            </a:r>
            <a:r>
              <a:rPr lang="el-GR" sz="1700" dirty="0">
                <a:solidFill>
                  <a:prstClr val="black"/>
                </a:solidFill>
                <a:latin typeface="Arial" charset="0"/>
                <a:ea typeface="Arial" charset="0"/>
                <a:cs typeface="Arial" charset="0"/>
              </a:rPr>
              <a:t> και η συμπλήρωση των πεδίων </a:t>
            </a:r>
            <a:r>
              <a:rPr lang="el-GR" sz="1700" b="1" dirty="0">
                <a:solidFill>
                  <a:prstClr val="black"/>
                </a:solidFill>
                <a:latin typeface="Arial" charset="0"/>
                <a:ea typeface="Arial" charset="0"/>
                <a:cs typeface="Arial" charset="0"/>
              </a:rPr>
              <a:t>ΑΔΑ</a:t>
            </a:r>
            <a:r>
              <a:rPr lang="el-GR" sz="1700" dirty="0">
                <a:solidFill>
                  <a:prstClr val="black"/>
                </a:solidFill>
                <a:latin typeface="Arial" charset="0"/>
                <a:ea typeface="Arial" charset="0"/>
                <a:cs typeface="Arial" charset="0"/>
              </a:rPr>
              <a:t> και </a:t>
            </a:r>
            <a:r>
              <a:rPr lang="el-GR" sz="1700" b="1" dirty="0">
                <a:solidFill>
                  <a:prstClr val="black"/>
                </a:solidFill>
                <a:latin typeface="Arial" charset="0"/>
                <a:ea typeface="Arial" charset="0"/>
                <a:cs typeface="Arial" charset="0"/>
              </a:rPr>
              <a:t>Ημερομηνία</a:t>
            </a:r>
            <a:r>
              <a:rPr lang="el-GR" sz="1700" dirty="0">
                <a:solidFill>
                  <a:prstClr val="black"/>
                </a:solidFill>
                <a:latin typeface="Arial" charset="0"/>
                <a:ea typeface="Arial" charset="0"/>
                <a:cs typeface="Arial" charset="0"/>
              </a:rPr>
              <a:t>. Σε διαφορετική περίπτωση η σύμβαση είναι άκυρη.. (Προτιμήστε στυλό με μαύρο μελάνι)</a:t>
            </a:r>
          </a:p>
          <a:p>
            <a:pPr>
              <a:buClr>
                <a:schemeClr val="accent2">
                  <a:lumMod val="50000"/>
                </a:schemeClr>
              </a:buClr>
              <a:buFont typeface="Wingdings" panose="05000000000000000000" pitchFamily="2" charset="2"/>
              <a:buChar char="Ø"/>
            </a:pPr>
            <a:r>
              <a:rPr lang="el-GR" sz="1700" dirty="0">
                <a:solidFill>
                  <a:prstClr val="black"/>
                </a:solidFill>
                <a:latin typeface="Arial" charset="0"/>
                <a:ea typeface="Arial" charset="0"/>
                <a:cs typeface="Arial" charset="0"/>
              </a:rPr>
              <a:t>Οι </a:t>
            </a:r>
            <a:r>
              <a:rPr lang="el-GR" sz="1700" b="1" dirty="0">
                <a:solidFill>
                  <a:prstClr val="black"/>
                </a:solidFill>
                <a:latin typeface="Arial" charset="0"/>
                <a:ea typeface="Arial" charset="0"/>
                <a:cs typeface="Arial" charset="0"/>
              </a:rPr>
              <a:t>υπογραφές</a:t>
            </a:r>
            <a:r>
              <a:rPr lang="el-GR" sz="1700" dirty="0">
                <a:solidFill>
                  <a:prstClr val="black"/>
                </a:solidFill>
                <a:latin typeface="Arial" charset="0"/>
                <a:ea typeface="Arial" charset="0"/>
                <a:cs typeface="Arial" charset="0"/>
              </a:rPr>
              <a:t> στη σύμβαση θα πρέπει να είναι </a:t>
            </a:r>
            <a:r>
              <a:rPr lang="el-GR" sz="1700" b="1" dirty="0">
                <a:solidFill>
                  <a:prstClr val="black"/>
                </a:solidFill>
                <a:latin typeface="Arial" charset="0"/>
                <a:ea typeface="Arial" charset="0"/>
                <a:cs typeface="Arial" charset="0"/>
              </a:rPr>
              <a:t>πρωτότυπες</a:t>
            </a:r>
            <a:r>
              <a:rPr lang="el-GR" sz="1700" dirty="0">
                <a:solidFill>
                  <a:prstClr val="black"/>
                </a:solidFill>
                <a:latin typeface="Arial" charset="0"/>
                <a:ea typeface="Arial" charset="0"/>
                <a:cs typeface="Arial" charset="0"/>
              </a:rPr>
              <a:t>, επομένως δεν γίνεται η αποστολή της με φαξ ή με </a:t>
            </a:r>
            <a:r>
              <a:rPr lang="en-US" sz="1700" dirty="0">
                <a:solidFill>
                  <a:prstClr val="black"/>
                </a:solidFill>
                <a:latin typeface="Arial" charset="0"/>
                <a:ea typeface="Arial" charset="0"/>
                <a:cs typeface="Arial" charset="0"/>
              </a:rPr>
              <a:t>email</a:t>
            </a:r>
            <a:endParaRPr lang="el-GR" sz="1700" dirty="0">
              <a:solidFill>
                <a:prstClr val="black"/>
              </a:solidFill>
              <a:latin typeface="Arial" charset="0"/>
              <a:ea typeface="Arial" charset="0"/>
              <a:cs typeface="Arial" charset="0"/>
            </a:endParaRPr>
          </a:p>
          <a:p>
            <a:pPr>
              <a:buClr>
                <a:schemeClr val="accent2">
                  <a:lumMod val="50000"/>
                </a:schemeClr>
              </a:buClr>
              <a:buFont typeface="Wingdings" panose="05000000000000000000" pitchFamily="2" charset="2"/>
              <a:buChar char="Ø"/>
            </a:pPr>
            <a:endParaRPr lang="el-GR" sz="1700" i="1" dirty="0">
              <a:solidFill>
                <a:prstClr val="black"/>
              </a:solidFill>
              <a:latin typeface="Arial" charset="0"/>
              <a:ea typeface="Arial" charset="0"/>
              <a:cs typeface="Arial" charset="0"/>
            </a:endParaRPr>
          </a:p>
        </p:txBody>
      </p:sp>
      <p:sp>
        <p:nvSpPr>
          <p:cNvPr id="8" name="TextBox 7"/>
          <p:cNvSpPr txBox="1"/>
          <p:nvPr/>
        </p:nvSpPr>
        <p:spPr>
          <a:xfrm>
            <a:off x="896372" y="1517695"/>
            <a:ext cx="7860145" cy="424732"/>
          </a:xfrm>
          <a:prstGeom prst="rect">
            <a:avLst/>
          </a:prstGeom>
        </p:spPr>
        <p:txBody>
          <a:bodyPr vert="horz" lIns="91440" tIns="45720" rIns="91440" bIns="45720" rtlCol="0" anchor="ctr">
            <a:noAutofit/>
          </a:bodyPr>
          <a:lstStyle>
            <a:lvl1pPr algn="ctr">
              <a:lnSpc>
                <a:spcPct val="90000"/>
              </a:lnSpc>
              <a:spcBef>
                <a:spcPct val="0"/>
              </a:spcBef>
              <a:buNone/>
              <a:defRPr sz="2400" b="1" cap="all" baseline="0">
                <a:solidFill>
                  <a:schemeClr val="accent2">
                    <a:lumMod val="50000"/>
                  </a:schemeClr>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all" spc="0" normalizeH="0" baseline="0" noProof="0" dirty="0">
              <a:ln>
                <a:noFill/>
              </a:ln>
              <a:solidFill>
                <a:srgbClr val="009DD9">
                  <a:lumMod val="50000"/>
                </a:srgbClr>
              </a:solidFill>
              <a:effectLst/>
              <a:uLnTx/>
              <a:uFillTx/>
              <a:latin typeface="Arial" charset="0"/>
              <a:cs typeface="Arial" charset="0"/>
            </a:endParaRP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Ορθογώνιο 1"/>
          <p:cNvSpPr/>
          <p:nvPr/>
        </p:nvSpPr>
        <p:spPr>
          <a:xfrm>
            <a:off x="2825089" y="1265806"/>
            <a:ext cx="713935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2400" b="1" u="sng" dirty="0">
                <a:solidFill>
                  <a:schemeClr val="accent1"/>
                </a:solidFill>
                <a:latin typeface="Arial" panose="020B0604020202020204" pitchFamily="34" charset="0"/>
                <a:ea typeface="+mj-ea"/>
                <a:cs typeface="Arial" panose="020B0604020202020204" pitchFamily="34" charset="0"/>
              </a:rPr>
              <a:t>ΒΗΜΑ 5: Σύμβαση με Φορέα Υποδοχής</a:t>
            </a:r>
            <a:br>
              <a:rPr kumimoji="0" lang="el-GR"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br>
            <a:endParaRPr kumimoji="0" lang="en-US" sz="2400" b="1" i="0" u="sng"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endParaRPr>
          </a:p>
        </p:txBody>
      </p:sp>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9" name="Εικόνα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9131" y="6167348"/>
            <a:ext cx="601611" cy="497332"/>
          </a:xfrm>
          <a:prstGeom prst="rect">
            <a:avLst/>
          </a:prstGeom>
        </p:spPr>
      </p:pic>
    </p:spTree>
    <p:extLst>
      <p:ext uri="{BB962C8B-B14F-4D97-AF65-F5344CB8AC3E}">
        <p14:creationId xmlns:p14="http://schemas.microsoft.com/office/powerpoint/2010/main" val="3069896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896372" y="1517695"/>
            <a:ext cx="7860145" cy="424732"/>
          </a:xfrm>
          <a:prstGeom prst="rect">
            <a:avLst/>
          </a:prstGeom>
        </p:spPr>
        <p:txBody>
          <a:bodyPr vert="horz" lIns="91440" tIns="45720" rIns="91440" bIns="45720" rtlCol="0" anchor="ctr">
            <a:noAutofit/>
          </a:bodyPr>
          <a:lstStyle>
            <a:lvl1pPr algn="ctr">
              <a:lnSpc>
                <a:spcPct val="90000"/>
              </a:lnSpc>
              <a:spcBef>
                <a:spcPct val="0"/>
              </a:spcBef>
              <a:buNone/>
              <a:defRPr sz="2400" b="1" cap="all" baseline="0">
                <a:solidFill>
                  <a:schemeClr val="accent2">
                    <a:lumMod val="50000"/>
                  </a:schemeClr>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1" i="0" u="none" strike="noStrike" kern="1200" cap="all" spc="0" normalizeH="0" baseline="0" noProof="0" dirty="0">
              <a:ln>
                <a:noFill/>
              </a:ln>
              <a:solidFill>
                <a:srgbClr val="009DD9">
                  <a:lumMod val="50000"/>
                </a:srgbClr>
              </a:solidFill>
              <a:effectLst/>
              <a:uLnTx/>
              <a:uFillTx/>
              <a:latin typeface="Arial" charset="0"/>
              <a:cs typeface="Arial" charset="0"/>
            </a:endParaRP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9" name="Εικόνα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9131" y="6167348"/>
            <a:ext cx="601611" cy="497332"/>
          </a:xfrm>
          <a:prstGeom prst="rect">
            <a:avLst/>
          </a:prstGeom>
        </p:spPr>
      </p:pic>
      <p:sp>
        <p:nvSpPr>
          <p:cNvPr id="10" name="Ορθογώνιο 9"/>
          <p:cNvSpPr/>
          <p:nvPr/>
        </p:nvSpPr>
        <p:spPr>
          <a:xfrm>
            <a:off x="1973657" y="856170"/>
            <a:ext cx="1414169"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12700">
                  <a:solidFill>
                    <a:srgbClr val="0F6FC6"/>
                  </a:solidFill>
                  <a:prstDash val="solid"/>
                </a:ln>
                <a:pattFill prst="pct50">
                  <a:fgClr>
                    <a:srgbClr val="0F6FC6"/>
                  </a:fgClr>
                  <a:bgClr>
                    <a:srgbClr val="0F6FC6">
                      <a:lumMod val="20000"/>
                      <a:lumOff val="80000"/>
                    </a:srgbClr>
                  </a:bgClr>
                </a:pattFill>
                <a:effectLst>
                  <a:outerShdw dist="38100" dir="2640000" algn="bl" rotWithShape="0">
                    <a:srgbClr val="0F6FC6"/>
                  </a:outerShdw>
                </a:effectLst>
                <a:uLnTx/>
                <a:uFillTx/>
                <a:latin typeface="Trebuchet MS" panose="020B0603020202020204"/>
                <a:ea typeface="+mn-ea"/>
                <a:cs typeface="+mn-cs"/>
              </a:rPr>
              <a:t>New!</a:t>
            </a:r>
            <a:endParaRPr kumimoji="0" lang="el-GR" sz="4000" b="1" i="0" u="none" strike="noStrike" kern="1200" cap="none" spc="0" normalizeH="0" baseline="0" noProof="0" dirty="0">
              <a:ln w="12700">
                <a:solidFill>
                  <a:srgbClr val="0F6FC6"/>
                </a:solidFill>
                <a:prstDash val="solid"/>
              </a:ln>
              <a:pattFill prst="pct50">
                <a:fgClr>
                  <a:srgbClr val="0F6FC6"/>
                </a:fgClr>
                <a:bgClr>
                  <a:srgbClr val="0F6FC6">
                    <a:lumMod val="20000"/>
                    <a:lumOff val="80000"/>
                  </a:srgbClr>
                </a:bgClr>
              </a:pattFill>
              <a:effectLst>
                <a:outerShdw dist="38100" dir="2640000" algn="bl" rotWithShape="0">
                  <a:srgbClr val="0F6FC6"/>
                </a:outerShdw>
              </a:effectLst>
              <a:uLnTx/>
              <a:uFillTx/>
              <a:latin typeface="Trebuchet MS" panose="020B0603020202020204"/>
              <a:ea typeface="+mn-ea"/>
              <a:cs typeface="+mn-cs"/>
            </a:endParaRPr>
          </a:p>
        </p:txBody>
      </p:sp>
      <p:sp>
        <p:nvSpPr>
          <p:cNvPr id="11" name="Τίτλος 1"/>
          <p:cNvSpPr>
            <a:spLocks noGrp="1"/>
          </p:cNvSpPr>
          <p:nvPr>
            <p:ph type="title"/>
          </p:nvPr>
        </p:nvSpPr>
        <p:spPr>
          <a:xfrm>
            <a:off x="3638256" y="998242"/>
            <a:ext cx="4281527" cy="616976"/>
          </a:xfrm>
        </p:spPr>
        <p:txBody>
          <a:bodyPr>
            <a:normAutofit fontScale="90000"/>
          </a:bodyPr>
          <a:lstStyle/>
          <a:p>
            <a:r>
              <a:rPr lang="el-GR" dirty="0"/>
              <a:t>ΣΥΣΤΗΜΑ ΕΡΓΑΝΗ</a:t>
            </a:r>
            <a:endParaRPr lang="en-US" dirty="0"/>
          </a:p>
        </p:txBody>
      </p:sp>
      <p:sp>
        <p:nvSpPr>
          <p:cNvPr id="12" name="Θέση περιεχομένου 2"/>
          <p:cNvSpPr txBox="1">
            <a:spLocks/>
          </p:cNvSpPr>
          <p:nvPr/>
        </p:nvSpPr>
        <p:spPr>
          <a:xfrm>
            <a:off x="1204546" y="1421983"/>
            <a:ext cx="9029699" cy="499403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3494BA"/>
              </a:buClr>
              <a:buSzPct val="80000"/>
              <a:buFont typeface="Wingdings 3" charset="2"/>
              <a:buChar char=""/>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Οι φορείς υποδοχής από 1/10/2019 πρέπει υποχρεωτικά να δηλώνουν την ΕΝΑΡΞΗ και τη ΛΗΞΗ της πρακτικής άσκησης του φοιτητή στο σύστημα </a:t>
            </a:r>
            <a:r>
              <a:rPr kumimoji="0" lang="el-GR" sz="1800"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ΕΡΓΑΝΗ</a:t>
            </a:r>
          </a:p>
          <a:p>
            <a:pPr marL="342900" marR="0" lvl="0" indent="-342900" algn="l" defTabSz="457200" rtl="0" eaLnBrk="1" fontAlgn="auto" latinLnBrk="0" hangingPunct="1">
              <a:lnSpc>
                <a:spcPct val="100000"/>
              </a:lnSpc>
              <a:spcBef>
                <a:spcPts val="1000"/>
              </a:spcBef>
              <a:spcAft>
                <a:spcPts val="0"/>
              </a:spcAft>
              <a:buClr>
                <a:srgbClr val="3494BA"/>
              </a:buClr>
              <a:buSzPct val="80000"/>
              <a:buFont typeface="Wingdings 3" charset="2"/>
              <a:buChar char=""/>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Υπάρχουν Αναλυτικές Οδηγίες για τους φορείς στην ιστοσελίδα του Γραφείου ΠΑ και θα σταλεί αναλυτικό ενημερωτικό </a:t>
            </a:r>
            <a:r>
              <a:rPr kumimoji="0" lang="en-US"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email </a:t>
            </a:r>
            <a:r>
              <a:rPr kumimoji="0" lang="el-GR"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στους φοιτητές και στους φορείς</a:t>
            </a:r>
          </a:p>
          <a:p>
            <a:pPr marL="342900" marR="0" lvl="0" indent="-342900" algn="l" defTabSz="457200" rtl="0" eaLnBrk="1" fontAlgn="auto" latinLnBrk="0" hangingPunct="1">
              <a:lnSpc>
                <a:spcPct val="100000"/>
              </a:lnSpc>
              <a:spcBef>
                <a:spcPts val="1000"/>
              </a:spcBef>
              <a:spcAft>
                <a:spcPts val="0"/>
              </a:spcAft>
              <a:buClr>
                <a:srgbClr val="3494BA"/>
              </a:buClr>
              <a:buSzPct val="80000"/>
              <a:buFont typeface="Wingdings 3" charset="2"/>
              <a:buChar char=""/>
              <a:tabLst/>
              <a:defRPr/>
            </a:pPr>
            <a:r>
              <a:rPr kumimoji="0" lang="el-GR" sz="18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Συνήθως είναι μια διαδικασία που την κάνει ο λογιστής της επιχείρησης</a:t>
            </a:r>
          </a:p>
          <a:p>
            <a:pPr marL="742950" marR="0" lvl="1" indent="-285750" algn="l" defTabSz="457200" rtl="0" eaLnBrk="1" fontAlgn="auto" latinLnBrk="0" hangingPunct="1">
              <a:lnSpc>
                <a:spcPct val="100000"/>
              </a:lnSpc>
              <a:spcBef>
                <a:spcPts val="1000"/>
              </a:spcBef>
              <a:spcAft>
                <a:spcPts val="0"/>
              </a:spcAft>
              <a:buClr>
                <a:srgbClr val="3494BA"/>
              </a:buClr>
              <a:buSzPct val="80000"/>
              <a:buFont typeface="Wingdings 3"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Η έναρξη της Π.Α. πριν την έναρξη της Πρακτικής Άσκησης</a:t>
            </a:r>
          </a:p>
          <a:p>
            <a:pPr marL="742950" marR="0" lvl="1" indent="-285750" algn="l" defTabSz="457200" rtl="0" eaLnBrk="1" fontAlgn="auto" latinLnBrk="0" hangingPunct="1">
              <a:lnSpc>
                <a:spcPct val="100000"/>
              </a:lnSpc>
              <a:spcBef>
                <a:spcPts val="1000"/>
              </a:spcBef>
              <a:spcAft>
                <a:spcPts val="0"/>
              </a:spcAft>
              <a:buClr>
                <a:srgbClr val="3494BA"/>
              </a:buClr>
              <a:buSzPct val="80000"/>
              <a:buFont typeface="Wingdings 3"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Η λήξη ή διακοπή της Π.Α. το αργότερο 4 εργάσιμες ημέρες μετά τη λήξη</a:t>
            </a:r>
          </a:p>
          <a:p>
            <a:pPr marL="342900" marR="0" lvl="0" indent="-342900" algn="l" defTabSz="457200" rtl="0" eaLnBrk="1" fontAlgn="auto" latinLnBrk="0" hangingPunct="1">
              <a:lnSpc>
                <a:spcPct val="100000"/>
              </a:lnSpc>
              <a:spcBef>
                <a:spcPts val="1000"/>
              </a:spcBef>
              <a:spcAft>
                <a:spcPts val="0"/>
              </a:spcAft>
              <a:buClr>
                <a:srgbClr val="3494BA"/>
              </a:buClr>
              <a:buSzPct val="80000"/>
              <a:buFont typeface="Wingdings 3" charset="2"/>
              <a:buChar char=""/>
              <a:tabLst/>
              <a:defRPr/>
            </a:pPr>
            <a:r>
              <a:rPr kumimoji="0" lang="el-GR" sz="1800" b="0" i="1"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Η υποχρέωση του φοιτητή είναι να:</a:t>
            </a:r>
          </a:p>
          <a:p>
            <a:pPr marL="742950" marR="0" lvl="1" indent="-285750" algn="l" defTabSz="457200" rtl="0" eaLnBrk="1" fontAlgn="auto" latinLnBrk="0" hangingPunct="1">
              <a:lnSpc>
                <a:spcPct val="100000"/>
              </a:lnSpc>
              <a:spcBef>
                <a:spcPts val="1000"/>
              </a:spcBef>
              <a:spcAft>
                <a:spcPts val="0"/>
              </a:spcAft>
              <a:buClr>
                <a:srgbClr val="3494BA"/>
              </a:buClr>
              <a:buSzPct val="80000"/>
              <a:buFont typeface="Wingdings 3"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Έχει πληροφορήσει τον υπεύθυνο στο φορέα του για την υποχρεωτική δήλωση του στο ΕΡΓΑΝΗ (Υπάρχουν αναλυτικές οδηγίες για φορείς στη σελίδα μας)</a:t>
            </a:r>
          </a:p>
          <a:p>
            <a:pPr marL="742950" marR="0" lvl="1" indent="-285750" algn="l" defTabSz="457200" rtl="0" eaLnBrk="1" fontAlgn="auto" latinLnBrk="0" hangingPunct="1">
              <a:lnSpc>
                <a:spcPct val="100000"/>
              </a:lnSpc>
              <a:spcBef>
                <a:spcPts val="1000"/>
              </a:spcBef>
              <a:spcAft>
                <a:spcPts val="0"/>
              </a:spcAft>
              <a:buClr>
                <a:srgbClr val="3494BA"/>
              </a:buClr>
              <a:buSzPct val="80000"/>
              <a:buFont typeface="Wingdings 3"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Έχει φροντίσει να φτάσει η σύμβαση στον φορέα για να την αναρτήσει εγκαίρως πριν την έναρξη της Πρακτικής στο ΕΡΓΑΝΗ</a:t>
            </a:r>
          </a:p>
          <a:p>
            <a:pPr marL="742950" marR="0" lvl="1" indent="-285750" algn="l" defTabSz="457200" rtl="0" eaLnBrk="1" fontAlgn="auto" latinLnBrk="0" hangingPunct="1">
              <a:lnSpc>
                <a:spcPct val="100000"/>
              </a:lnSpc>
              <a:spcBef>
                <a:spcPts val="1000"/>
              </a:spcBef>
              <a:spcAft>
                <a:spcPts val="0"/>
              </a:spcAft>
              <a:buClr>
                <a:srgbClr val="3494BA"/>
              </a:buClr>
              <a:buSzPct val="80000"/>
              <a:buFont typeface="Wingdings 3" charset="2"/>
              <a:buChar char=""/>
              <a:tabLst/>
              <a:defRPr/>
            </a:pP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Να στείλει στο </a:t>
            </a:r>
            <a:r>
              <a:rPr kumimoji="0" lang="en-US"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email</a:t>
            </a:r>
            <a:r>
              <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της πρακτικής τόσο το έντυπο Ε3.5 για την έναρξη, όσο και το έντυπο Ε3.5 για τη λήξη</a:t>
            </a:r>
            <a:endParaRPr kumimoji="0" lang="en-US"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a:p>
            <a:pPr marL="742950" marR="0" lvl="1" indent="-285750" algn="l" defTabSz="457200" rtl="0" eaLnBrk="1" fontAlgn="auto" latinLnBrk="0" hangingPunct="1">
              <a:lnSpc>
                <a:spcPct val="100000"/>
              </a:lnSpc>
              <a:spcBef>
                <a:spcPts val="1000"/>
              </a:spcBef>
              <a:spcAft>
                <a:spcPts val="0"/>
              </a:spcAft>
              <a:buClr>
                <a:srgbClr val="3494BA"/>
              </a:buClr>
              <a:buSzPct val="80000"/>
              <a:buFont typeface="Wingdings 3" charset="2"/>
              <a:buChar char=""/>
              <a:tabLst/>
              <a:defRPr/>
            </a:pPr>
            <a:endParaRPr kumimoji="0" lang="el-GR" sz="16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19322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5918" y="1320937"/>
            <a:ext cx="7307282" cy="526906"/>
          </a:xfrm>
        </p:spPr>
        <p:txBody>
          <a:bodyPr vert="horz" lIns="91440" tIns="45720" rIns="91440" bIns="45720" rtlCol="0" anchor="ctr">
            <a:noAutofit/>
          </a:bodyPr>
          <a:lstStyle/>
          <a:p>
            <a:pPr algn="ctr"/>
            <a:r>
              <a:rPr lang="el-GR" sz="2400" b="1" dirty="0">
                <a:solidFill>
                  <a:schemeClr val="accent2">
                    <a:lumMod val="50000"/>
                  </a:schemeClr>
                </a:solidFill>
                <a:latin typeface="Arial" charset="0"/>
                <a:ea typeface="Arial" charset="0"/>
                <a:cs typeface="Arial" charset="0"/>
              </a:rPr>
              <a:t>ΤΟ ΠΡΟΓΡΑΜΜΑ ΤΗΣ ΠΡΑΚΤΙΚΗΣ ΑΣΚΗΣΗΣ</a:t>
            </a:r>
            <a:endParaRPr lang="en-US" sz="2400" b="1" dirty="0">
              <a:solidFill>
                <a:schemeClr val="accent2">
                  <a:lumMod val="50000"/>
                </a:schemeClr>
              </a:solidFill>
              <a:latin typeface="Arial" charset="0"/>
              <a:ea typeface="Arial" charset="0"/>
              <a:cs typeface="Arial" charset="0"/>
            </a:endParaRPr>
          </a:p>
        </p:txBody>
      </p:sp>
      <p:sp>
        <p:nvSpPr>
          <p:cNvPr id="3" name="Content Placeholder 2"/>
          <p:cNvSpPr>
            <a:spLocks noGrp="1"/>
          </p:cNvSpPr>
          <p:nvPr>
            <p:ph idx="1"/>
          </p:nvPr>
        </p:nvSpPr>
        <p:spPr>
          <a:xfrm>
            <a:off x="1703753" y="2126798"/>
            <a:ext cx="8902700" cy="3516890"/>
          </a:xfrm>
        </p:spPr>
        <p:txBody>
          <a:bodyPr>
            <a:normAutofit lnSpcReduction="10000"/>
          </a:bodyPr>
          <a:lstStyle/>
          <a:p>
            <a:pPr>
              <a:buClr>
                <a:schemeClr val="accent2">
                  <a:lumMod val="50000"/>
                </a:schemeClr>
              </a:buClr>
              <a:buFont typeface="Wingdings" pitchFamily="2" charset="2"/>
              <a:buChar char="Ø"/>
            </a:pPr>
            <a:r>
              <a:rPr lang="el-GR" sz="2000" b="1" dirty="0">
                <a:latin typeface="Arial" panose="020B0604020202020204" pitchFamily="34" charset="0"/>
                <a:ea typeface="Arial Rounded MT Bold" charset="0"/>
                <a:cs typeface="Arial" panose="020B0604020202020204" pitchFamily="34" charset="0"/>
              </a:rPr>
              <a:t>ΑΚΑΔΗΜΑΪΚΗ ΔΡΑΣΤΗΡΙΟΤΗΤΑ</a:t>
            </a:r>
          </a:p>
          <a:p>
            <a:pPr marL="0" indent="0">
              <a:buClr>
                <a:schemeClr val="accent2">
                  <a:lumMod val="50000"/>
                </a:schemeClr>
              </a:buClr>
              <a:buNone/>
            </a:pPr>
            <a:r>
              <a:rPr lang="el-GR" sz="2000" dirty="0">
                <a:latin typeface="Arial" panose="020B0604020202020204" pitchFamily="34" charset="0"/>
                <a:ea typeface="Arial Rounded MT Bold" charset="0"/>
                <a:cs typeface="Arial" panose="020B0604020202020204" pitchFamily="34" charset="0"/>
              </a:rPr>
              <a:t>Βρίσκεται θεσμοθετημένο στο Πρόγραμμα Σπουδών</a:t>
            </a:r>
          </a:p>
          <a:p>
            <a:pPr marL="0" indent="0">
              <a:buClr>
                <a:schemeClr val="accent2">
                  <a:lumMod val="50000"/>
                </a:schemeClr>
              </a:buClr>
              <a:buNone/>
            </a:pPr>
            <a:r>
              <a:rPr lang="el-GR" sz="2000" dirty="0">
                <a:latin typeface="Arial" panose="020B0604020202020204" pitchFamily="34" charset="0"/>
                <a:ea typeface="Arial Rounded MT Bold" charset="0"/>
                <a:cs typeface="Arial" panose="020B0604020202020204" pitchFamily="34" charset="0"/>
              </a:rPr>
              <a:t>Πραγματοποιείται στο 6</a:t>
            </a:r>
            <a:r>
              <a:rPr lang="el-GR" sz="2000" baseline="30000" dirty="0">
                <a:latin typeface="Arial" panose="020B0604020202020204" pitchFamily="34" charset="0"/>
                <a:ea typeface="Arial Rounded MT Bold" charset="0"/>
                <a:cs typeface="Arial" panose="020B0604020202020204" pitchFamily="34" charset="0"/>
              </a:rPr>
              <a:t>ο</a:t>
            </a:r>
            <a:r>
              <a:rPr lang="el-GR" sz="2000" dirty="0">
                <a:latin typeface="Arial" panose="020B0604020202020204" pitchFamily="34" charset="0"/>
                <a:ea typeface="Arial Rounded MT Bold" charset="0"/>
                <a:cs typeface="Arial" panose="020B0604020202020204" pitchFamily="34" charset="0"/>
              </a:rPr>
              <a:t> εξάμηνο επιπλέον της Υποχρεωτικής και εντάσσεται στο Επιχειρησιακό Πρόγραμμα </a:t>
            </a:r>
            <a:r>
              <a:rPr lang="el-GR" sz="2000" dirty="0" err="1">
                <a:latin typeface="Arial" panose="020B0604020202020204" pitchFamily="34" charset="0"/>
                <a:ea typeface="Arial Rounded MT Bold" charset="0"/>
                <a:cs typeface="Arial" panose="020B0604020202020204" pitchFamily="34" charset="0"/>
              </a:rPr>
              <a:t>ΕΠΑνΕΚ</a:t>
            </a:r>
            <a:r>
              <a:rPr lang="el-GR" sz="2000" dirty="0">
                <a:latin typeface="Arial" panose="020B0604020202020204" pitchFamily="34" charset="0"/>
                <a:ea typeface="Arial Rounded MT Bold" charset="0"/>
                <a:cs typeface="Arial" panose="020B0604020202020204" pitchFamily="34" charset="0"/>
              </a:rPr>
              <a:t> 2014-2020, με τη συγχρηματοδότηση της Ελλάδας και της Ευρωπαϊκής Ένωσης</a:t>
            </a:r>
          </a:p>
          <a:p>
            <a:pPr marL="0" indent="0">
              <a:buClr>
                <a:schemeClr val="accent2">
                  <a:lumMod val="50000"/>
                </a:schemeClr>
              </a:buClr>
              <a:buNone/>
            </a:pPr>
            <a:endParaRPr lang="el-GR" sz="2000" dirty="0">
              <a:latin typeface="Arial" panose="020B0604020202020204" pitchFamily="34" charset="0"/>
              <a:ea typeface="Arial Rounded MT Bold" charset="0"/>
              <a:cs typeface="Arial" panose="020B0604020202020204" pitchFamily="34" charset="0"/>
            </a:endParaRPr>
          </a:p>
          <a:p>
            <a:pPr>
              <a:buClr>
                <a:schemeClr val="accent2">
                  <a:lumMod val="50000"/>
                </a:schemeClr>
              </a:buClr>
              <a:buFont typeface="Wingdings" pitchFamily="2" charset="2"/>
              <a:buChar char="Ø"/>
            </a:pPr>
            <a:r>
              <a:rPr lang="el-GR" sz="2000" b="1" dirty="0">
                <a:latin typeface="Arial" panose="020B0604020202020204" pitchFamily="34" charset="0"/>
                <a:ea typeface="Arial Rounded MT Bold" charset="0"/>
                <a:cs typeface="Arial" panose="020B0604020202020204" pitchFamily="34" charset="0"/>
              </a:rPr>
              <a:t>ΧΡΗΜΑΤΟΔΟΤΟΥΜΕΝΟ ΠΡΟΓΡΑΜΜΑ ΕΣΠΑ</a:t>
            </a:r>
          </a:p>
          <a:p>
            <a:pPr marL="0" indent="0">
              <a:buNone/>
            </a:pPr>
            <a:r>
              <a:rPr lang="el-GR" sz="2000" dirty="0">
                <a:latin typeface="Arial" panose="020B0604020202020204" pitchFamily="34" charset="0"/>
                <a:cs typeface="Arial" panose="020B0604020202020204" pitchFamily="34" charset="0"/>
              </a:rPr>
              <a:t>Οι φοιτητές/</a:t>
            </a:r>
            <a:r>
              <a:rPr lang="el-GR" sz="2000" dirty="0" err="1">
                <a:latin typeface="Arial" panose="020B0604020202020204" pitchFamily="34" charset="0"/>
                <a:cs typeface="Arial" panose="020B0604020202020204" pitchFamily="34" charset="0"/>
              </a:rPr>
              <a:t>ριες</a:t>
            </a:r>
            <a:r>
              <a:rPr lang="el-GR" sz="2000" dirty="0">
                <a:latin typeface="Arial" panose="020B0604020202020204" pitchFamily="34" charset="0"/>
                <a:cs typeface="Arial" panose="020B0604020202020204" pitchFamily="34" charset="0"/>
              </a:rPr>
              <a:t> αμείβονται εφόσον </a:t>
            </a:r>
            <a:r>
              <a:rPr lang="el-GR" sz="2000" b="1" dirty="0">
                <a:latin typeface="Arial" panose="020B0604020202020204" pitchFamily="34" charset="0"/>
                <a:cs typeface="Arial" panose="020B0604020202020204" pitchFamily="34" charset="0"/>
              </a:rPr>
              <a:t>ολοκληρώσουν</a:t>
            </a:r>
            <a:r>
              <a:rPr lang="el-GR" sz="2000" dirty="0">
                <a:latin typeface="Arial" panose="020B0604020202020204" pitchFamily="34" charset="0"/>
                <a:cs typeface="Arial" panose="020B0604020202020204" pitchFamily="34" charset="0"/>
              </a:rPr>
              <a:t> την </a:t>
            </a:r>
            <a:r>
              <a:rPr lang="el-GR" sz="2000" b="1" dirty="0">
                <a:latin typeface="Arial" panose="020B0604020202020204" pitchFamily="34" charset="0"/>
                <a:cs typeface="Arial" panose="020B0604020202020204" pitchFamily="34" charset="0"/>
              </a:rPr>
              <a:t>δίμηνη</a:t>
            </a:r>
            <a:r>
              <a:rPr lang="el-GR" sz="2000" dirty="0">
                <a:latin typeface="Arial" panose="020B0604020202020204" pitchFamily="34" charset="0"/>
                <a:cs typeface="Arial" panose="020B0604020202020204" pitchFamily="34" charset="0"/>
              </a:rPr>
              <a:t> Πρακτική</a:t>
            </a:r>
          </a:p>
          <a:p>
            <a:pPr marL="0" indent="0">
              <a:buNone/>
            </a:pPr>
            <a:r>
              <a:rPr lang="el-GR" dirty="0">
                <a:latin typeface="Arial" panose="020B0604020202020204" pitchFamily="34" charset="0"/>
                <a:cs typeface="Arial" panose="020B0604020202020204" pitchFamily="34" charset="0"/>
              </a:rPr>
              <a:t>Η χρηματοδότηση είναι συνολικά </a:t>
            </a:r>
            <a:r>
              <a:rPr lang="en-US" dirty="0">
                <a:latin typeface="Arial" panose="020B0604020202020204" pitchFamily="34" charset="0"/>
                <a:cs typeface="Arial" panose="020B0604020202020204" pitchFamily="34" charset="0"/>
              </a:rPr>
              <a:t>255</a:t>
            </a:r>
            <a:r>
              <a:rPr lang="el-GR" dirty="0">
                <a:latin typeface="Arial" panose="020B0604020202020204" pitchFamily="34" charset="0"/>
                <a:cs typeface="Arial" panose="020B0604020202020204" pitchFamily="34" charset="0"/>
              </a:rPr>
              <a:t>,66€ για 2 μήνες Πρακτικής</a:t>
            </a:r>
          </a:p>
        </p:txBody>
      </p:sp>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6" name="Εικόνα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9131" y="6167348"/>
            <a:ext cx="601611" cy="497332"/>
          </a:xfrm>
          <a:prstGeom prst="rect">
            <a:avLst/>
          </a:prstGeom>
        </p:spPr>
      </p:pic>
    </p:spTree>
    <p:extLst>
      <p:ext uri="{BB962C8B-B14F-4D97-AF65-F5344CB8AC3E}">
        <p14:creationId xmlns:p14="http://schemas.microsoft.com/office/powerpoint/2010/main" val="2572612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44060" y="1024642"/>
            <a:ext cx="9047285" cy="526906"/>
          </a:xfrm>
        </p:spPr>
        <p:txBody>
          <a:bodyPr vert="horz" lIns="91440" tIns="45720" rIns="91440" bIns="45720" rtlCol="0" anchor="ctr">
            <a:noAutofit/>
          </a:bodyPr>
          <a:lstStyle/>
          <a:p>
            <a:r>
              <a:rPr lang="el-GR" sz="2400" b="1" u="sng" dirty="0">
                <a:latin typeface="Arial" panose="020B0604020202020204" pitchFamily="34" charset="0"/>
                <a:cs typeface="Arial" panose="020B0604020202020204" pitchFamily="34" charset="0"/>
              </a:rPr>
              <a:t>ΒΗΜΑ 6: Συμπλήρωση Απογραφικού Δελτίου Εισόδου</a:t>
            </a:r>
            <a:endParaRPr lang="en-US" sz="2400" b="1" u="sng"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1617252" y="1551548"/>
            <a:ext cx="8696126" cy="3825635"/>
          </a:xfrm>
        </p:spPr>
        <p:txBody>
          <a:bodyPr>
            <a:noAutofit/>
          </a:bodyPr>
          <a:lstStyle/>
          <a:p>
            <a:pPr>
              <a:buClr>
                <a:schemeClr val="accent2">
                  <a:lumMod val="50000"/>
                </a:schemeClr>
              </a:buClr>
              <a:buFont typeface="Wingdings" panose="05000000000000000000" pitchFamily="2" charset="2"/>
              <a:buChar char="Ø"/>
            </a:pPr>
            <a:r>
              <a:rPr lang="el-GR" sz="1800" dirty="0">
                <a:latin typeface="Arial" panose="020B0604020202020204" pitchFamily="34" charset="0"/>
                <a:cs typeface="Arial" panose="020B0604020202020204" pitchFamily="34" charset="0"/>
              </a:rPr>
              <a:t>Συμπληρώνετε το Ερωτηματολόγιο Εισόδου στη σελίδα μας στο </a:t>
            </a:r>
            <a:r>
              <a:rPr lang="en-US" sz="1800" dirty="0">
                <a:latin typeface="Arial" panose="020B0604020202020204" pitchFamily="34" charset="0"/>
                <a:cs typeface="Arial" panose="020B0604020202020204" pitchFamily="34" charset="0"/>
                <a:hlinkClick r:id="rId4"/>
              </a:rPr>
              <a:t>pa.uth.gr</a:t>
            </a:r>
            <a:r>
              <a:rPr lang="el-GR" sz="1800" dirty="0">
                <a:latin typeface="Arial" panose="020B0604020202020204" pitchFamily="34" charset="0"/>
                <a:cs typeface="Arial" panose="020B0604020202020204" pitchFamily="34" charset="0"/>
              </a:rPr>
              <a:t>. </a:t>
            </a:r>
            <a:r>
              <a:rPr lang="el-GR" sz="1800" b="1" dirty="0">
                <a:solidFill>
                  <a:srgbClr val="FF0000"/>
                </a:solidFill>
                <a:latin typeface="Arial" panose="020B0604020202020204" pitchFamily="34" charset="0"/>
                <a:cs typeface="Arial" panose="020B0604020202020204" pitchFamily="34" charset="0"/>
              </a:rPr>
              <a:t>Προθεσμία έως και/πριν την ημερομηνία έναρξης της Πρακτικής σας. </a:t>
            </a:r>
          </a:p>
          <a:p>
            <a:pPr>
              <a:buClr>
                <a:schemeClr val="accent2">
                  <a:lumMod val="50000"/>
                </a:schemeClr>
              </a:buClr>
              <a:buFont typeface="Wingdings" panose="05000000000000000000" pitchFamily="2" charset="2"/>
              <a:buChar char="Ø"/>
            </a:pPr>
            <a:r>
              <a:rPr lang="el-GR" sz="1800" dirty="0">
                <a:latin typeface="Arial" panose="020B0604020202020204" pitchFamily="34" charset="0"/>
                <a:cs typeface="Arial" panose="020B0604020202020204" pitchFamily="34" charset="0"/>
              </a:rPr>
              <a:t>Ως ημερομηνία εισόδου συμπληρώνετε την ημερομηνία έναρξης της σύμβασης σας</a:t>
            </a:r>
            <a:endParaRPr lang="en-US" sz="1800" dirty="0">
              <a:latin typeface="Arial" panose="020B0604020202020204" pitchFamily="34" charset="0"/>
              <a:cs typeface="Arial" panose="020B0604020202020204" pitchFamily="34" charset="0"/>
            </a:endParaRPr>
          </a:p>
          <a:p>
            <a:pPr marL="0" indent="0">
              <a:buClr>
                <a:schemeClr val="accent2">
                  <a:lumMod val="50000"/>
                </a:schemeClr>
              </a:buClr>
              <a:buNone/>
            </a:pPr>
            <a:r>
              <a:rPr lang="el-GR" sz="1800" dirty="0">
                <a:latin typeface="Arial" panose="020B0604020202020204" pitchFamily="34" charset="0"/>
                <a:cs typeface="Arial" panose="020B0604020202020204" pitchFamily="34" charset="0"/>
              </a:rPr>
              <a:t> </a:t>
            </a:r>
          </a:p>
          <a:p>
            <a:pPr marL="0" indent="0">
              <a:buClr>
                <a:schemeClr val="accent2">
                  <a:lumMod val="50000"/>
                </a:schemeClr>
              </a:buClr>
              <a:buNone/>
            </a:pPr>
            <a:endParaRPr lang="el-GR" sz="1800" dirty="0">
              <a:latin typeface="Arial" charset="0"/>
              <a:ea typeface="Arial" charset="0"/>
              <a:cs typeface="Arial" charset="0"/>
            </a:endParaRP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1187448" y="3141199"/>
            <a:ext cx="25472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rPr>
              <a:t>Απογραφικό Δελτίο Εισόδου</a:t>
            </a:r>
            <a:endParaRPr kumimoji="0" lang="en-US" sz="1800" b="1" i="0" u="none" strike="noStrike" kern="1200" cap="none" spc="0" normalizeH="0" baseline="0" noProof="0" dirty="0">
              <a:ln>
                <a:noFill/>
              </a:ln>
              <a:solidFill>
                <a:srgbClr val="0F6FC6"/>
              </a:solidFill>
              <a:effectLst/>
              <a:uLnTx/>
              <a:uFillTx/>
              <a:latin typeface="Arial" panose="020B0604020202020204" pitchFamily="34" charset="0"/>
              <a:ea typeface="+mn-ea"/>
              <a:cs typeface="Arial" panose="020B0604020202020204" pitchFamily="34" charset="0"/>
            </a:endParaRPr>
          </a:p>
        </p:txBody>
      </p:sp>
      <p:pic>
        <p:nvPicPr>
          <p:cNvPr id="10" name="Εικόνα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4705" y="5895297"/>
            <a:ext cx="3361924" cy="791572"/>
          </a:xfrm>
          <a:prstGeom prst="rect">
            <a:avLst/>
          </a:prstGeom>
        </p:spPr>
      </p:pic>
      <p:pic>
        <p:nvPicPr>
          <p:cNvPr id="2" name="Εικόνα 1"/>
          <p:cNvPicPr>
            <a:picLocks noChangeAspect="1"/>
          </p:cNvPicPr>
          <p:nvPr/>
        </p:nvPicPr>
        <p:blipFill rotWithShape="1">
          <a:blip r:embed="rId7">
            <a:extLst>
              <a:ext uri="{28A0092B-C50C-407E-A947-70E740481C1C}">
                <a14:useLocalDpi xmlns:a14="http://schemas.microsoft.com/office/drawing/2010/main" val="0"/>
              </a:ext>
            </a:extLst>
          </a:blip>
          <a:srcRect r="15376" b="4487"/>
          <a:stretch/>
        </p:blipFill>
        <p:spPr>
          <a:xfrm>
            <a:off x="3462144" y="2640646"/>
            <a:ext cx="5233448" cy="4157911"/>
          </a:xfrm>
          <a:prstGeom prst="rect">
            <a:avLst/>
          </a:prstGeom>
        </p:spPr>
      </p:pic>
      <p:sp>
        <p:nvSpPr>
          <p:cNvPr id="8" name="Στρογγυλεμένο ορθογώνιο 7"/>
          <p:cNvSpPr/>
          <p:nvPr/>
        </p:nvSpPr>
        <p:spPr>
          <a:xfrm>
            <a:off x="6636962" y="4413269"/>
            <a:ext cx="919334"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37163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7753" y="1427453"/>
            <a:ext cx="9467361" cy="603569"/>
          </a:xfrm>
        </p:spPr>
        <p:txBody>
          <a:bodyPr vert="horz" lIns="91440" tIns="45720" rIns="91440" bIns="45720" rtlCol="0" anchor="ctr">
            <a:noAutofit/>
          </a:bodyPr>
          <a:lstStyle/>
          <a:p>
            <a:pPr algn="ctr"/>
            <a:r>
              <a:rPr lang="el-GR" sz="2400" b="1" dirty="0">
                <a:latin typeface="Arial" panose="020B0604020202020204" pitchFamily="34" charset="0"/>
                <a:cs typeface="Arial" panose="020B0604020202020204" pitchFamily="34" charset="0"/>
              </a:rPr>
              <a:t>Συχνές Ερωτήσεις</a:t>
            </a: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248508" y="2306566"/>
            <a:ext cx="10585938" cy="3513942"/>
          </a:xfrm>
        </p:spPr>
        <p:txBody>
          <a:bodyPr>
            <a:noAutofit/>
          </a:bodyPr>
          <a:lstStyle/>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Θέση περιεχομένου 2"/>
          <p:cNvSpPr txBox="1">
            <a:spLocks/>
          </p:cNvSpPr>
          <p:nvPr/>
        </p:nvSpPr>
        <p:spPr>
          <a:xfrm>
            <a:off x="1069848" y="2031022"/>
            <a:ext cx="10058400" cy="396533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Αν δεν έχετε λογαριασμό που να είστε ο πρώτος δικαιούχος, ανοίγετε λογαριασμό σε τράπεζα με τα παρακάτω δικαιολογητικά:</a:t>
            </a:r>
          </a:p>
          <a:p>
            <a:pPr marL="0" marR="0" lvl="0" indent="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None/>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Ταυτότητα, εκκαθαριστικό, λογαριασμός ΔΕΚΟ, λογαριασμός κινητής τηλεφωνίας </a:t>
            </a:r>
          </a:p>
          <a:p>
            <a:pPr lvl="0">
              <a:buClr>
                <a:srgbClr val="0F6FC6">
                  <a:lumMod val="75000"/>
                </a:srgbClr>
              </a:buClr>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SOS! Παρακολουθείτε συστηματικά </a:t>
            </a:r>
            <a:r>
              <a:rPr lang="el-GR" dirty="0">
                <a:solidFill>
                  <a:prstClr val="black"/>
                </a:solidFill>
              </a:rPr>
              <a:t>το πανεπιστημιακό </a:t>
            </a: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email που έχετε δηλώσει στην Αίτηση Εγγραφής και την ιστοσελίδα μας (pa.uth.gr) </a:t>
            </a: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Ακύρωση Πρακτικής Άσκησης (μόνο σε εξαιρετικές περιπτώσεις, ενημερώνω άμεσα το Γραφείο Πρακτικής Άσκησης και τον φορέα υποδοχής)</a:t>
            </a: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r>
              <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rPr>
              <a:t>Αν ο φοιτητής λαμβάνει οποιοδήποτε επίδομα, θα πρέπει να επικοινωνήσει με τον φορέα από τον οποίο το λαμβάνει και να ενημερωθεί αν κινδυνεύει να διακοπεί σε περίπτωση συμμετοχής του στο Πρόγραμμα της Πρακτικής</a:t>
            </a: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endParaRPr kumimoji="0" lang="el-GR" sz="20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8" name="Εικόνα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9" name="Εικόνα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25722" y="6271898"/>
            <a:ext cx="601611" cy="497332"/>
          </a:xfrm>
          <a:prstGeom prst="rect">
            <a:avLst/>
          </a:prstGeom>
        </p:spPr>
      </p:pic>
    </p:spTree>
    <p:extLst>
      <p:ext uri="{BB962C8B-B14F-4D97-AF65-F5344CB8AC3E}">
        <p14:creationId xmlns:p14="http://schemas.microsoft.com/office/powerpoint/2010/main" val="1351408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770343" y="1359049"/>
            <a:ext cx="8239991" cy="526906"/>
          </a:xfrm>
        </p:spPr>
        <p:txBody>
          <a:bodyPr vert="horz" lIns="91440" tIns="45720" rIns="91440" bIns="45720" rtlCol="0" anchor="ctr">
            <a:noAutofit/>
          </a:bodyPr>
          <a:lstStyle/>
          <a:p>
            <a:pPr algn="ctr"/>
            <a:r>
              <a:rPr lang="el-GR" sz="2400" b="1" dirty="0">
                <a:latin typeface="Arial" panose="020B0604020202020204" pitchFamily="34" charset="0"/>
                <a:cs typeface="Arial" panose="020B0604020202020204" pitchFamily="34" charset="0"/>
              </a:rPr>
              <a:t>Συνοπτικά</a:t>
            </a:r>
            <a:r>
              <a:rPr lang="el-GR" sz="2400" b="1" dirty="0">
                <a:solidFill>
                  <a:schemeClr val="accent2">
                    <a:lumMod val="50000"/>
                  </a:schemeClr>
                </a:solidFill>
                <a:latin typeface="Arial" charset="0"/>
                <a:ea typeface="Arial" charset="0"/>
                <a:cs typeface="Arial" charset="0"/>
              </a:rPr>
              <a:t> </a:t>
            </a:r>
            <a:r>
              <a:rPr lang="el-GR" sz="2400" b="1" dirty="0">
                <a:latin typeface="Arial" panose="020B0604020202020204" pitchFamily="34" charset="0"/>
                <a:cs typeface="Arial" panose="020B0604020202020204" pitchFamily="34" charset="0"/>
              </a:rPr>
              <a:t>για</a:t>
            </a:r>
            <a:r>
              <a:rPr lang="el-GR" sz="2400" b="1" dirty="0">
                <a:solidFill>
                  <a:schemeClr val="accent2">
                    <a:lumMod val="50000"/>
                  </a:schemeClr>
                </a:solidFill>
                <a:latin typeface="Arial" charset="0"/>
                <a:ea typeface="Arial" charset="0"/>
                <a:cs typeface="Arial" charset="0"/>
              </a:rPr>
              <a:t> </a:t>
            </a:r>
            <a:r>
              <a:rPr lang="el-GR" sz="2400" b="1" dirty="0">
                <a:latin typeface="Arial" panose="020B0604020202020204" pitchFamily="34" charset="0"/>
                <a:cs typeface="Arial" panose="020B0604020202020204" pitchFamily="34" charset="0"/>
              </a:rPr>
              <a:t>να</a:t>
            </a:r>
            <a:r>
              <a:rPr lang="el-GR" sz="2400" b="1" dirty="0">
                <a:solidFill>
                  <a:schemeClr val="accent2">
                    <a:lumMod val="50000"/>
                  </a:schemeClr>
                </a:solidFill>
                <a:latin typeface="Arial" charset="0"/>
                <a:ea typeface="Arial" charset="0"/>
                <a:cs typeface="Arial" charset="0"/>
              </a:rPr>
              <a:t> </a:t>
            </a:r>
            <a:r>
              <a:rPr lang="el-GR" sz="2400" b="1" dirty="0">
                <a:latin typeface="Arial" panose="020B0604020202020204" pitchFamily="34" charset="0"/>
                <a:cs typeface="Arial" panose="020B0604020202020204" pitchFamily="34" charset="0"/>
              </a:rPr>
              <a:t>ξεκινήσετε</a:t>
            </a:r>
            <a:r>
              <a:rPr lang="el-GR" sz="2400" b="1" dirty="0">
                <a:solidFill>
                  <a:schemeClr val="accent2">
                    <a:lumMod val="50000"/>
                  </a:schemeClr>
                </a:solidFill>
                <a:latin typeface="Arial" charset="0"/>
                <a:ea typeface="Arial" charset="0"/>
                <a:cs typeface="Arial" charset="0"/>
              </a:rPr>
              <a:t> </a:t>
            </a:r>
            <a:r>
              <a:rPr lang="el-GR" sz="2400" b="1" dirty="0">
                <a:latin typeface="Arial" panose="020B0604020202020204" pitchFamily="34" charset="0"/>
                <a:cs typeface="Arial" panose="020B0604020202020204" pitchFamily="34" charset="0"/>
              </a:rPr>
              <a:t>την</a:t>
            </a:r>
            <a:r>
              <a:rPr lang="el-GR" sz="2400" b="1" dirty="0">
                <a:solidFill>
                  <a:schemeClr val="accent2">
                    <a:lumMod val="50000"/>
                  </a:schemeClr>
                </a:solidFill>
                <a:latin typeface="Arial" charset="0"/>
                <a:ea typeface="Arial" charset="0"/>
                <a:cs typeface="Arial" charset="0"/>
              </a:rPr>
              <a:t> </a:t>
            </a:r>
            <a:r>
              <a:rPr lang="el-GR" sz="2400" b="1" dirty="0">
                <a:latin typeface="Arial" panose="020B0604020202020204" pitchFamily="34" charset="0"/>
                <a:cs typeface="Arial" panose="020B0604020202020204" pitchFamily="34" charset="0"/>
              </a:rPr>
              <a:t>Πρακτική</a:t>
            </a: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519112" y="2111839"/>
            <a:ext cx="9699873" cy="3796591"/>
          </a:xfrm>
        </p:spPr>
        <p:txBody>
          <a:bodyPr>
            <a:noAutofit/>
          </a:bodyPr>
          <a:lstStyle/>
          <a:p>
            <a:pPr lvl="1">
              <a:lnSpc>
                <a:spcPct val="150000"/>
              </a:lnSpc>
              <a:spcBef>
                <a:spcPct val="20000"/>
              </a:spcBef>
              <a:buClr>
                <a:schemeClr val="accent2">
                  <a:lumMod val="50000"/>
                </a:schemeClr>
              </a:buClr>
              <a:buFont typeface="Wingdings" panose="05000000000000000000" pitchFamily="2" charset="2"/>
              <a:buChar char="Ø"/>
            </a:pPr>
            <a:r>
              <a:rPr lang="el-GR" dirty="0">
                <a:solidFill>
                  <a:prstClr val="black"/>
                </a:solidFill>
                <a:latin typeface="Arial" panose="020B0604020202020204" pitchFamily="34" charset="0"/>
                <a:ea typeface="Arial" charset="0"/>
                <a:cs typeface="Arial" panose="020B0604020202020204" pitchFamily="34" charset="0"/>
              </a:rPr>
              <a:t>Να έχετε ενημερωθεί για την Πρακτική ΕΣΠΑ </a:t>
            </a:r>
            <a:r>
              <a:rPr lang="el-GR" dirty="0">
                <a:solidFill>
                  <a:srgbClr val="C00000"/>
                </a:solidFill>
                <a:latin typeface="Arial" panose="020B0604020202020204" pitchFamily="34" charset="0"/>
                <a:ea typeface="Arial" charset="0"/>
                <a:cs typeface="Arial" panose="020B0604020202020204" pitchFamily="34" charset="0"/>
              </a:rPr>
              <a:t>(</a:t>
            </a:r>
            <a:r>
              <a:rPr lang="el-GR" b="1" dirty="0">
                <a:solidFill>
                  <a:srgbClr val="C00000"/>
                </a:solidFill>
                <a:latin typeface="Arial" panose="020B0604020202020204" pitchFamily="34" charset="0"/>
                <a:ea typeface="Arial" charset="0"/>
                <a:cs typeface="Arial" panose="020B0604020202020204" pitchFamily="34" charset="0"/>
              </a:rPr>
              <a:t>Κατεβάστε αυτή την παρουσίαση σαν οδηγό!!</a:t>
            </a:r>
            <a:r>
              <a:rPr lang="el-GR" dirty="0">
                <a:solidFill>
                  <a:srgbClr val="C00000"/>
                </a:solidFill>
                <a:latin typeface="Arial" panose="020B0604020202020204" pitchFamily="34" charset="0"/>
                <a:ea typeface="Arial" charset="0"/>
                <a:cs typeface="Arial" panose="020B0604020202020204" pitchFamily="34" charset="0"/>
              </a:rPr>
              <a:t>)</a:t>
            </a:r>
          </a:p>
          <a:p>
            <a:pPr lvl="1">
              <a:lnSpc>
                <a:spcPct val="150000"/>
              </a:lnSpc>
              <a:spcBef>
                <a:spcPct val="20000"/>
              </a:spcBef>
              <a:buClr>
                <a:schemeClr val="accent2">
                  <a:lumMod val="50000"/>
                </a:schemeClr>
              </a:buClr>
              <a:buFont typeface="Wingdings" panose="05000000000000000000" pitchFamily="2" charset="2"/>
              <a:buChar char="Ø"/>
            </a:pPr>
            <a:r>
              <a:rPr lang="el-GR" dirty="0">
                <a:solidFill>
                  <a:prstClr val="black"/>
                </a:solidFill>
                <a:latin typeface="Arial" panose="020B0604020202020204" pitchFamily="34" charset="0"/>
                <a:ea typeface="Arial" charset="0"/>
                <a:cs typeface="Arial" panose="020B0604020202020204" pitchFamily="34" charset="0"/>
              </a:rPr>
              <a:t>Να έχετε κάνει την Αίτηση Εκδήλωσης Ενδιαφέροντος (Βήμα 1)</a:t>
            </a:r>
          </a:p>
          <a:p>
            <a:pPr lvl="1">
              <a:lnSpc>
                <a:spcPct val="150000"/>
              </a:lnSpc>
              <a:spcBef>
                <a:spcPct val="20000"/>
              </a:spcBef>
              <a:buClr>
                <a:schemeClr val="accent2">
                  <a:lumMod val="50000"/>
                </a:schemeClr>
              </a:buClr>
              <a:buFont typeface="Wingdings" panose="05000000000000000000" pitchFamily="2" charset="2"/>
              <a:buChar char="Ø"/>
            </a:pPr>
            <a:r>
              <a:rPr lang="el-GR" dirty="0">
                <a:solidFill>
                  <a:prstClr val="black"/>
                </a:solidFill>
                <a:latin typeface="Arial" panose="020B0604020202020204" pitchFamily="34" charset="0"/>
                <a:ea typeface="Arial" charset="0"/>
                <a:cs typeface="Arial" panose="020B0604020202020204" pitchFamily="34" charset="0"/>
              </a:rPr>
              <a:t>Να έχετε κάνει την Αίτηση Εγγραφής (Βήμα 2)</a:t>
            </a:r>
          </a:p>
          <a:p>
            <a:pPr lvl="1">
              <a:lnSpc>
                <a:spcPct val="150000"/>
              </a:lnSpc>
              <a:spcBef>
                <a:spcPct val="20000"/>
              </a:spcBef>
              <a:buClr>
                <a:schemeClr val="accent2">
                  <a:lumMod val="50000"/>
                </a:schemeClr>
              </a:buClr>
              <a:buFont typeface="Wingdings" panose="05000000000000000000" pitchFamily="2" charset="2"/>
              <a:buChar char="Ø"/>
            </a:pPr>
            <a:r>
              <a:rPr lang="el-GR" dirty="0">
                <a:solidFill>
                  <a:prstClr val="black"/>
                </a:solidFill>
                <a:latin typeface="Arial" panose="020B0604020202020204" pitchFamily="34" charset="0"/>
                <a:ea typeface="Arial" charset="0"/>
                <a:cs typeface="Arial" panose="020B0604020202020204" pitchFamily="34" charset="0"/>
              </a:rPr>
              <a:t>Να έχετε στείλει όλα τα έγγραφα στο γραφείο Πρακτικής (Βήμα 2)</a:t>
            </a:r>
          </a:p>
          <a:p>
            <a:pPr lvl="1">
              <a:lnSpc>
                <a:spcPct val="150000"/>
              </a:lnSpc>
              <a:spcBef>
                <a:spcPct val="20000"/>
              </a:spcBef>
              <a:buClr>
                <a:schemeClr val="accent2">
                  <a:lumMod val="50000"/>
                </a:schemeClr>
              </a:buClr>
              <a:buFont typeface="Wingdings" panose="05000000000000000000" pitchFamily="2" charset="2"/>
              <a:buChar char="Ø"/>
            </a:pPr>
            <a:r>
              <a:rPr lang="el-GR" dirty="0">
                <a:solidFill>
                  <a:prstClr val="black"/>
                </a:solidFill>
                <a:latin typeface="Arial" panose="020B0604020202020204" pitchFamily="34" charset="0"/>
                <a:ea typeface="Arial" charset="0"/>
                <a:cs typeface="Arial" panose="020B0604020202020204" pitchFamily="34" charset="0"/>
              </a:rPr>
              <a:t>Να έχετε καταλήξει σε φορέα υποδοχής της Πρακτικής σας (Βήμα 3)</a:t>
            </a:r>
          </a:p>
          <a:p>
            <a:pPr lvl="1">
              <a:lnSpc>
                <a:spcPct val="150000"/>
              </a:lnSpc>
              <a:spcBef>
                <a:spcPct val="20000"/>
              </a:spcBef>
              <a:buClr>
                <a:schemeClr val="accent2">
                  <a:lumMod val="50000"/>
                </a:schemeClr>
              </a:buClr>
              <a:buFont typeface="Wingdings" panose="05000000000000000000" pitchFamily="2" charset="2"/>
              <a:buChar char="Ø"/>
            </a:pPr>
            <a:r>
              <a:rPr lang="el-GR" dirty="0">
                <a:solidFill>
                  <a:prstClr val="black"/>
                </a:solidFill>
                <a:latin typeface="Arial" panose="020B0604020202020204" pitchFamily="34" charset="0"/>
                <a:cs typeface="Arial" panose="020B0604020202020204" pitchFamily="34" charset="0"/>
              </a:rPr>
              <a:t>Να έχετε συμπληρώσει την </a:t>
            </a:r>
            <a:r>
              <a:rPr lang="el-GR" dirty="0">
                <a:solidFill>
                  <a:prstClr val="black"/>
                </a:solidFill>
                <a:latin typeface="Arial" panose="020B0604020202020204" pitchFamily="34" charset="0"/>
                <a:ea typeface="Arial" charset="0"/>
                <a:cs typeface="Arial" panose="020B0604020202020204" pitchFamily="34" charset="0"/>
              </a:rPr>
              <a:t>Καρτέλα Πρακτικής –με κωδικό θέσης ΑΤΛΑ (Βήμα 4)</a:t>
            </a:r>
          </a:p>
          <a:p>
            <a:pPr lvl="1">
              <a:lnSpc>
                <a:spcPct val="150000"/>
              </a:lnSpc>
              <a:spcBef>
                <a:spcPct val="20000"/>
              </a:spcBef>
              <a:buClr>
                <a:schemeClr val="accent2">
                  <a:lumMod val="50000"/>
                </a:schemeClr>
              </a:buClr>
              <a:buFont typeface="Wingdings" panose="05000000000000000000" pitchFamily="2" charset="2"/>
              <a:buChar char="Ø"/>
            </a:pPr>
            <a:r>
              <a:rPr lang="el-GR" dirty="0">
                <a:solidFill>
                  <a:prstClr val="black"/>
                </a:solidFill>
                <a:latin typeface="Arial" panose="020B0604020202020204" pitchFamily="34" charset="0"/>
                <a:cs typeface="Arial" panose="020B0604020202020204" pitchFamily="34" charset="0"/>
              </a:rPr>
              <a:t>Να έχετε τη σύμβαση υπογεγραμμένη στα χέρια σας και να στείλετε το Έντυπο Ε3.5 για την έναρξη στο Γραφείο Πρακτικής (Βήμα 5)</a:t>
            </a:r>
          </a:p>
          <a:p>
            <a:pPr lvl="1">
              <a:lnSpc>
                <a:spcPct val="150000"/>
              </a:lnSpc>
              <a:spcBef>
                <a:spcPct val="20000"/>
              </a:spcBef>
              <a:buClr>
                <a:schemeClr val="accent2">
                  <a:lumMod val="50000"/>
                </a:schemeClr>
              </a:buClr>
              <a:buFont typeface="Wingdings" panose="05000000000000000000" pitchFamily="2" charset="2"/>
              <a:buChar char="Ø"/>
            </a:pPr>
            <a:r>
              <a:rPr lang="el-GR" dirty="0">
                <a:solidFill>
                  <a:prstClr val="black"/>
                </a:solidFill>
                <a:latin typeface="Arial" panose="020B0604020202020204" pitchFamily="34" charset="0"/>
                <a:cs typeface="Arial" panose="020B0604020202020204" pitchFamily="34" charset="0"/>
              </a:rPr>
              <a:t>Να έχετε συμπληρώσει το </a:t>
            </a:r>
            <a:r>
              <a:rPr lang="el-GR" dirty="0">
                <a:solidFill>
                  <a:prstClr val="black"/>
                </a:solidFill>
                <a:latin typeface="Arial" panose="020B0604020202020204" pitchFamily="34" charset="0"/>
                <a:ea typeface="Arial" charset="0"/>
                <a:cs typeface="Arial" panose="020B0604020202020204" pitchFamily="34" charset="0"/>
              </a:rPr>
              <a:t>Απογραφικό</a:t>
            </a:r>
            <a:r>
              <a:rPr lang="el-GR" dirty="0">
                <a:solidFill>
                  <a:prstClr val="black"/>
                </a:solidFill>
                <a:latin typeface="Arial" panose="020B0604020202020204" pitchFamily="34" charset="0"/>
                <a:cs typeface="Arial" panose="020B0604020202020204" pitchFamily="34" charset="0"/>
              </a:rPr>
              <a:t> Δελτίο Εισόδου (Βήμα 6)</a:t>
            </a:r>
          </a:p>
          <a:p>
            <a:pPr marL="274320" lvl="1" indent="0">
              <a:lnSpc>
                <a:spcPct val="150000"/>
              </a:lnSpc>
              <a:spcBef>
                <a:spcPct val="20000"/>
              </a:spcBef>
              <a:buClr>
                <a:schemeClr val="accent2">
                  <a:lumMod val="50000"/>
                </a:schemeClr>
              </a:buClr>
              <a:buNone/>
            </a:pPr>
            <a:endParaRPr lang="el-GR" dirty="0">
              <a:latin typeface="Arial" panose="020B0604020202020204" pitchFamily="34" charset="0"/>
              <a:cs typeface="Arial" panose="020B0604020202020204" pitchFamily="34" charset="0"/>
            </a:endParaRPr>
          </a:p>
          <a:p>
            <a:pPr>
              <a:lnSpc>
                <a:spcPct val="150000"/>
              </a:lnSpc>
              <a:spcBef>
                <a:spcPct val="20000"/>
              </a:spcBef>
              <a:buClr>
                <a:schemeClr val="accent2">
                  <a:lumMod val="50000"/>
                </a:schemeClr>
              </a:buClr>
              <a:buFont typeface="Wingdings" panose="05000000000000000000" pitchFamily="2" charset="2"/>
              <a:buChar char="Ø"/>
            </a:pPr>
            <a:endParaRPr lang="el-GR" sz="1800" dirty="0">
              <a:latin typeface="Arial" panose="020B0604020202020204" pitchFamily="34"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8" name="Εικόνα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5722" y="6271898"/>
            <a:ext cx="601611" cy="497332"/>
          </a:xfrm>
          <a:prstGeom prst="rect">
            <a:avLst/>
          </a:prstGeom>
        </p:spPr>
      </p:pic>
    </p:spTree>
    <p:extLst>
      <p:ext uri="{BB962C8B-B14F-4D97-AF65-F5344CB8AC3E}">
        <p14:creationId xmlns:p14="http://schemas.microsoft.com/office/powerpoint/2010/main" val="3287186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blip>
          <a:srcRect/>
          <a:stretch>
            <a:fillRect/>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393700" y="1637052"/>
            <a:ext cx="10442864" cy="4306548"/>
          </a:xfrm>
        </p:spPr>
        <p:txBody>
          <a:bodyPr>
            <a:noAutofit/>
          </a:bodyPr>
          <a:lstStyle/>
          <a:p>
            <a:pPr>
              <a:buClr>
                <a:schemeClr val="accent2">
                  <a:lumMod val="50000"/>
                </a:schemeClr>
              </a:buClr>
            </a:pPr>
            <a:endParaRPr lang="el-GR" sz="1600" b="1" dirty="0">
              <a:latin typeface="Arial" panose="020B0604020202020204" pitchFamily="34" charset="0"/>
              <a:cs typeface="Arial" panose="020B0604020202020204" pitchFamily="34" charset="0"/>
            </a:endParaRPr>
          </a:p>
          <a:p>
            <a:pPr lvl="1">
              <a:spcBef>
                <a:spcPct val="20000"/>
              </a:spcBef>
              <a:buClr>
                <a:schemeClr val="accent2">
                  <a:lumMod val="50000"/>
                </a:schemeClr>
              </a:buClr>
              <a:buFont typeface="Arial" panose="020B0604020202020204" pitchFamily="34" charset="0"/>
              <a:buChar char="•"/>
            </a:pPr>
            <a:endParaRPr lang="el-GR" b="1"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Arial" panose="020B0604020202020204" pitchFamily="34" charset="0"/>
              <a:buChar char="•"/>
            </a:pPr>
            <a:endParaRPr lang="el-GR" b="1" dirty="0">
              <a:latin typeface="Trebuchet MS" pitchFamily="34" charset="0"/>
            </a:endParaRPr>
          </a:p>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extBox 1"/>
          <p:cNvSpPr txBox="1"/>
          <p:nvPr/>
        </p:nvSpPr>
        <p:spPr>
          <a:xfrm>
            <a:off x="1215816" y="5663536"/>
            <a:ext cx="2327484" cy="350608"/>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srgbClr val="FF0000"/>
                </a:solidFill>
                <a:effectLst/>
                <a:uLnTx/>
                <a:uFillTx/>
                <a:latin typeface="Trebuchet MS" panose="020B0603020202020204"/>
                <a:ea typeface="+mn-ea"/>
                <a:cs typeface="+mn-cs"/>
              </a:rPr>
              <a:t>Έντυπα ολοκλήρωσης</a:t>
            </a:r>
            <a:endParaRPr kumimoji="0" lang="en-US" sz="1600" b="1" i="0" u="none" strike="noStrike" kern="1200" cap="none" spc="0" normalizeH="0" baseline="0" noProof="0" dirty="0">
              <a:ln>
                <a:noFill/>
              </a:ln>
              <a:solidFill>
                <a:srgbClr val="FF0000"/>
              </a:solidFill>
              <a:effectLst/>
              <a:uLnTx/>
              <a:uFillTx/>
              <a:latin typeface="Trebuchet MS" panose="020B0603020202020204"/>
              <a:ea typeface="+mn-ea"/>
              <a:cs typeface="+mn-cs"/>
            </a:endParaRPr>
          </a:p>
        </p:txBody>
      </p:sp>
      <p:sp>
        <p:nvSpPr>
          <p:cNvPr id="19" name="TextBox 18"/>
          <p:cNvSpPr txBox="1"/>
          <p:nvPr/>
        </p:nvSpPr>
        <p:spPr>
          <a:xfrm>
            <a:off x="8598509" y="5663536"/>
            <a:ext cx="2591046" cy="584775"/>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srgbClr val="FF0000"/>
                </a:solidFill>
                <a:effectLst/>
                <a:uLnTx/>
                <a:uFillTx/>
                <a:latin typeface="Trebuchet MS" panose="020B0603020202020204"/>
                <a:ea typeface="+mn-ea"/>
                <a:cs typeface="+mn-cs"/>
              </a:rPr>
              <a:t>Ηλεκτρονικές φόρμες ολοκλήρωσης</a:t>
            </a:r>
            <a:endParaRPr kumimoji="0" lang="en-US" sz="1600" b="1" i="0" u="none" strike="noStrike" kern="1200" cap="none" spc="0" normalizeH="0" baseline="0" noProof="0" dirty="0">
              <a:ln>
                <a:noFill/>
              </a:ln>
              <a:solidFill>
                <a:srgbClr val="FF0000"/>
              </a:solidFill>
              <a:effectLst/>
              <a:uLnTx/>
              <a:uFillTx/>
              <a:latin typeface="Trebuchet MS" panose="020B0603020202020204"/>
              <a:ea typeface="+mn-ea"/>
              <a:cs typeface="+mn-cs"/>
            </a:endParaRPr>
          </a:p>
        </p:txBody>
      </p:sp>
      <p:pic>
        <p:nvPicPr>
          <p:cNvPr id="20" name="Εικόνα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5976991"/>
            <a:ext cx="4803285" cy="878046"/>
          </a:xfrm>
          <a:prstGeom prst="rect">
            <a:avLst/>
          </a:prstGeom>
        </p:spPr>
      </p:pic>
      <p:sp>
        <p:nvSpPr>
          <p:cNvPr id="15" name="Στρογγυλεμένο ορθογώνιο 14"/>
          <p:cNvSpPr/>
          <p:nvPr/>
        </p:nvSpPr>
        <p:spPr>
          <a:xfrm>
            <a:off x="8341437" y="3583172"/>
            <a:ext cx="925655" cy="259068"/>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4" name="Στρογγυλεμένο ορθογώνιο 13"/>
          <p:cNvSpPr/>
          <p:nvPr/>
        </p:nvSpPr>
        <p:spPr>
          <a:xfrm>
            <a:off x="8350229" y="3860032"/>
            <a:ext cx="925655" cy="263562"/>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3" name="Στρογγυλεμένο ορθογώνιο 12"/>
          <p:cNvSpPr/>
          <p:nvPr/>
        </p:nvSpPr>
        <p:spPr>
          <a:xfrm>
            <a:off x="7405901" y="3574381"/>
            <a:ext cx="929205" cy="222378"/>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7" name="Στρογγυλεμένο ορθογώνιο 16"/>
          <p:cNvSpPr/>
          <p:nvPr/>
        </p:nvSpPr>
        <p:spPr>
          <a:xfrm>
            <a:off x="7405901" y="2179338"/>
            <a:ext cx="411912"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3" name="Title 1"/>
          <p:cNvSpPr>
            <a:spLocks noGrp="1"/>
          </p:cNvSpPr>
          <p:nvPr>
            <p:ph type="title"/>
          </p:nvPr>
        </p:nvSpPr>
        <p:spPr>
          <a:xfrm>
            <a:off x="1568120" y="953662"/>
            <a:ext cx="8239991" cy="526906"/>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7: Ολοκλήρωση Πρακτικής Άσκησης</a:t>
            </a:r>
            <a:endParaRPr lang="en-US" sz="2400" b="1" u="sng" dirty="0">
              <a:latin typeface="Arial" panose="020B0604020202020204" pitchFamily="34" charset="0"/>
              <a:cs typeface="Arial" panose="020B0604020202020204" pitchFamily="34" charset="0"/>
            </a:endParaRPr>
          </a:p>
        </p:txBody>
      </p:sp>
      <p:pic>
        <p:nvPicPr>
          <p:cNvPr id="5" name="Εικόνα 4"/>
          <p:cNvPicPr>
            <a:picLocks noChangeAspect="1"/>
          </p:cNvPicPr>
          <p:nvPr/>
        </p:nvPicPr>
        <p:blipFill rotWithShape="1">
          <a:blip r:embed="rId6"/>
          <a:srcRect l="15860" t="3659" r="22111" b="11427"/>
          <a:stretch/>
        </p:blipFill>
        <p:spPr>
          <a:xfrm>
            <a:off x="5498662" y="1587759"/>
            <a:ext cx="5133522" cy="4003697"/>
          </a:xfrm>
          <a:prstGeom prst="rect">
            <a:avLst/>
          </a:prstGeom>
        </p:spPr>
      </p:pic>
      <p:sp>
        <p:nvSpPr>
          <p:cNvPr id="8" name="Στρογγυλεμένο ορθογώνιο 7"/>
          <p:cNvSpPr/>
          <p:nvPr/>
        </p:nvSpPr>
        <p:spPr>
          <a:xfrm>
            <a:off x="7992208" y="2177773"/>
            <a:ext cx="358021" cy="187355"/>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Στρογγυλεμένο ορθογώνιο 23"/>
          <p:cNvSpPr/>
          <p:nvPr/>
        </p:nvSpPr>
        <p:spPr>
          <a:xfrm>
            <a:off x="7992208" y="3530660"/>
            <a:ext cx="870438" cy="155304"/>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Στρογγυλεμένο ορθογώνιο 24"/>
          <p:cNvSpPr/>
          <p:nvPr/>
        </p:nvSpPr>
        <p:spPr>
          <a:xfrm>
            <a:off x="7992208" y="3310748"/>
            <a:ext cx="870438" cy="182413"/>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Εικόνα 8"/>
          <p:cNvPicPr>
            <a:picLocks noChangeAspect="1"/>
          </p:cNvPicPr>
          <p:nvPr/>
        </p:nvPicPr>
        <p:blipFill rotWithShape="1">
          <a:blip r:embed="rId7"/>
          <a:srcRect l="15866" t="3633" r="25093" b="12186"/>
          <a:stretch/>
        </p:blipFill>
        <p:spPr>
          <a:xfrm>
            <a:off x="302266" y="1587759"/>
            <a:ext cx="4992016" cy="4003697"/>
          </a:xfrm>
          <a:prstGeom prst="rect">
            <a:avLst/>
          </a:prstGeom>
        </p:spPr>
      </p:pic>
      <p:sp>
        <p:nvSpPr>
          <p:cNvPr id="12" name="Στρογγυλεμένο ορθογώνιο 11"/>
          <p:cNvSpPr/>
          <p:nvPr/>
        </p:nvSpPr>
        <p:spPr>
          <a:xfrm>
            <a:off x="3788268" y="3755417"/>
            <a:ext cx="790122" cy="25289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1" name="Στρογγυλεμένο ορθογώνιο 10"/>
          <p:cNvSpPr/>
          <p:nvPr/>
        </p:nvSpPr>
        <p:spPr>
          <a:xfrm>
            <a:off x="3788268" y="4057603"/>
            <a:ext cx="790122" cy="273898"/>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0" name="Στρογγυλεμένο ορθογώνιο 9"/>
          <p:cNvSpPr/>
          <p:nvPr/>
        </p:nvSpPr>
        <p:spPr>
          <a:xfrm>
            <a:off x="2832348" y="3756935"/>
            <a:ext cx="864486" cy="192189"/>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6" name="Στρογγυλεμένο ορθογώνιο 15"/>
          <p:cNvSpPr/>
          <p:nvPr/>
        </p:nvSpPr>
        <p:spPr>
          <a:xfrm>
            <a:off x="2839915" y="2177774"/>
            <a:ext cx="411912"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Trebuchet MS" panose="020B0603020202020204"/>
              <a:ea typeface="+mn-ea"/>
              <a:cs typeface="+mn-cs"/>
            </a:endParaRPr>
          </a:p>
        </p:txBody>
      </p:sp>
      <p:pic>
        <p:nvPicPr>
          <p:cNvPr id="26" name="Εικόνα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63785" y="6267434"/>
            <a:ext cx="601611" cy="497332"/>
          </a:xfrm>
          <a:prstGeom prst="rect">
            <a:avLst/>
          </a:prstGeom>
        </p:spPr>
      </p:pic>
    </p:spTree>
    <p:extLst>
      <p:ext uri="{BB962C8B-B14F-4D97-AF65-F5344CB8AC3E}">
        <p14:creationId xmlns:p14="http://schemas.microsoft.com/office/powerpoint/2010/main" val="822659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568120" y="1341776"/>
            <a:ext cx="8239991" cy="526906"/>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7: ΟΛΟΚΛΗΡΩΣΗ ΠΡΑΚΤΙΚΗΣ ΑΣΚΗΣΗΣ</a:t>
            </a:r>
            <a:endParaRPr lang="en-US" sz="2400" b="1" u="sng"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1749136" y="1751352"/>
            <a:ext cx="10442864" cy="4306548"/>
          </a:xfrm>
        </p:spPr>
        <p:txBody>
          <a:bodyPr>
            <a:noAutofit/>
          </a:bodyPr>
          <a:lstStyle/>
          <a:p>
            <a:pPr>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Υποβολή εντύπων στο γραφείο Π.Α:</a:t>
            </a:r>
          </a:p>
          <a:p>
            <a:pPr lvl="2">
              <a:spcBef>
                <a:spcPct val="20000"/>
              </a:spcBef>
              <a:buClr>
                <a:schemeClr val="accent2">
                  <a:lumMod val="50000"/>
                </a:schemeClr>
              </a:buClr>
              <a:buFont typeface="Wingdings" panose="05000000000000000000" pitchFamily="2" charset="2"/>
              <a:buChar char="Ø"/>
            </a:pPr>
            <a:r>
              <a:rPr lang="el-GR" sz="1800" dirty="0">
                <a:latin typeface="Arial" panose="020B0604020202020204" pitchFamily="34" charset="0"/>
                <a:cs typeface="Arial" panose="020B0604020202020204" pitchFamily="34" charset="0"/>
              </a:rPr>
              <a:t>Αξιολόγηση της Πρακτικής σας από το φορέα (με υπογραφή &amp; σφραγίδα από φορέα)</a:t>
            </a:r>
          </a:p>
          <a:p>
            <a:pPr lvl="2">
              <a:spcBef>
                <a:spcPct val="20000"/>
              </a:spcBef>
              <a:buClr>
                <a:schemeClr val="accent2">
                  <a:lumMod val="50000"/>
                </a:schemeClr>
              </a:buClr>
              <a:buFont typeface="Wingdings" panose="05000000000000000000" pitchFamily="2" charset="2"/>
              <a:buChar char="Ø"/>
            </a:pPr>
            <a:r>
              <a:rPr lang="el-GR" sz="1800" dirty="0">
                <a:latin typeface="Arial" panose="020B0604020202020204" pitchFamily="34" charset="0"/>
                <a:cs typeface="Arial" panose="020B0604020202020204" pitchFamily="34" charset="0"/>
              </a:rPr>
              <a:t>Βεβαίωση πραγματοποίησης της Πρακτικής σας </a:t>
            </a:r>
            <a:r>
              <a:rPr lang="el-GR" sz="1800" b="1" dirty="0">
                <a:latin typeface="Arial" panose="020B0604020202020204" pitchFamily="34" charset="0"/>
                <a:cs typeface="Arial" panose="020B0604020202020204" pitchFamily="34" charset="0"/>
              </a:rPr>
              <a:t>εις διπλούν </a:t>
            </a:r>
            <a:r>
              <a:rPr lang="el-GR" sz="1800" dirty="0">
                <a:latin typeface="Arial" panose="020B0604020202020204" pitchFamily="34" charset="0"/>
                <a:cs typeface="Arial" panose="020B0604020202020204" pitchFamily="34" charset="0"/>
              </a:rPr>
              <a:t>(με υπογραφή &amp; σφραγίδα φορέα)</a:t>
            </a:r>
          </a:p>
          <a:p>
            <a:pPr lvl="2">
              <a:spcBef>
                <a:spcPct val="20000"/>
              </a:spcBef>
              <a:buClr>
                <a:schemeClr val="accent2">
                  <a:lumMod val="50000"/>
                </a:schemeClr>
              </a:buClr>
              <a:buFont typeface="Wingdings" panose="05000000000000000000" pitchFamily="2" charset="2"/>
              <a:buChar char="Ø"/>
            </a:pPr>
            <a:r>
              <a:rPr lang="el-GR" sz="1800" dirty="0">
                <a:latin typeface="Arial" panose="020B0604020202020204" pitchFamily="34" charset="0"/>
                <a:cs typeface="Arial" panose="020B0604020202020204" pitchFamily="34" charset="0"/>
              </a:rPr>
              <a:t>Αποστολή με </a:t>
            </a:r>
            <a:r>
              <a:rPr lang="en-US" sz="1800" dirty="0">
                <a:latin typeface="Arial" panose="020B0604020202020204" pitchFamily="34" charset="0"/>
                <a:cs typeface="Arial" panose="020B0604020202020204" pitchFamily="34" charset="0"/>
              </a:rPr>
              <a:t>email </a:t>
            </a:r>
            <a:r>
              <a:rPr lang="el-GR" sz="1800" dirty="0">
                <a:latin typeface="Arial" panose="020B0604020202020204" pitchFamily="34" charset="0"/>
                <a:cs typeface="Arial" panose="020B0604020202020204" pitchFamily="34" charset="0"/>
              </a:rPr>
              <a:t>του Εντύπου </a:t>
            </a:r>
            <a:r>
              <a:rPr lang="el-GR" sz="1800" dirty="0"/>
              <a:t>Ε3.5</a:t>
            </a:r>
            <a:r>
              <a:rPr lang="el-GR" sz="1800" dirty="0">
                <a:latin typeface="Arial" panose="020B0604020202020204" pitchFamily="34" charset="0"/>
                <a:cs typeface="Arial" panose="020B0604020202020204" pitchFamily="34" charset="0"/>
              </a:rPr>
              <a:t> για τη λήξη της Πρακτικής </a:t>
            </a:r>
          </a:p>
          <a:p>
            <a:pPr lvl="1">
              <a:spcBef>
                <a:spcPct val="20000"/>
              </a:spcBef>
              <a:buClr>
                <a:schemeClr val="accent2">
                  <a:lumMod val="50000"/>
                </a:schemeClr>
              </a:buClr>
              <a:buFont typeface="Wingdings" panose="05000000000000000000" pitchFamily="2" charset="2"/>
              <a:buChar char="Ø"/>
            </a:pPr>
            <a:endParaRPr lang="el-GR" sz="2000" dirty="0">
              <a:latin typeface="Arial" panose="020B0604020202020204" pitchFamily="34" charset="0"/>
              <a:cs typeface="Arial" panose="020B0604020202020204" pitchFamily="34" charset="0"/>
            </a:endParaRPr>
          </a:p>
          <a:p>
            <a:pPr marL="388620" lvl="1" indent="-285750">
              <a:spcBef>
                <a:spcPct val="20000"/>
              </a:spcBef>
              <a:buClr>
                <a:schemeClr val="accent2">
                  <a:lumMod val="50000"/>
                </a:schemeClr>
              </a:buClr>
              <a:buFont typeface="Wingdings" panose="05000000000000000000" pitchFamily="2" charset="2"/>
              <a:buChar char="Ø"/>
            </a:pPr>
            <a:r>
              <a:rPr lang="el-GR" sz="2000" dirty="0">
                <a:latin typeface="Arial" panose="020B0604020202020204" pitchFamily="34" charset="0"/>
                <a:cs typeface="Arial" panose="020B0604020202020204" pitchFamily="34" charset="0"/>
              </a:rPr>
              <a:t>Ηλεκτρονική Υποβολή από τον φοιτητή στην ιστοσελίδα μας:</a:t>
            </a:r>
          </a:p>
          <a:p>
            <a:pPr lvl="2">
              <a:spcBef>
                <a:spcPct val="20000"/>
              </a:spcBef>
              <a:buClr>
                <a:schemeClr val="accent2">
                  <a:lumMod val="50000"/>
                </a:schemeClr>
              </a:buClr>
              <a:buFont typeface="Wingdings" panose="05000000000000000000" pitchFamily="2" charset="2"/>
              <a:buChar char="Ø"/>
            </a:pPr>
            <a:r>
              <a:rPr lang="el-GR" sz="1800" dirty="0">
                <a:latin typeface="Arial" panose="020B0604020202020204" pitchFamily="34" charset="0"/>
                <a:cs typeface="Arial" panose="020B0604020202020204" pitchFamily="34" charset="0"/>
              </a:rPr>
              <a:t>Έκθεση Αποτίμησης Πρακτικής Άσκησης</a:t>
            </a:r>
          </a:p>
          <a:p>
            <a:pPr lvl="2">
              <a:spcBef>
                <a:spcPct val="20000"/>
              </a:spcBef>
              <a:buClr>
                <a:schemeClr val="accent2">
                  <a:lumMod val="50000"/>
                </a:schemeClr>
              </a:buClr>
              <a:buFont typeface="Wingdings" panose="05000000000000000000" pitchFamily="2" charset="2"/>
              <a:buChar char="Ø"/>
            </a:pPr>
            <a:r>
              <a:rPr lang="el-GR" sz="1800" dirty="0">
                <a:latin typeface="Arial" panose="020B0604020202020204" pitchFamily="34" charset="0"/>
                <a:cs typeface="Arial" panose="020B0604020202020204" pitchFamily="34" charset="0"/>
              </a:rPr>
              <a:t>Ερωτηματολόγιο Αξιολόγησης</a:t>
            </a:r>
          </a:p>
          <a:p>
            <a:pPr lvl="2">
              <a:spcBef>
                <a:spcPct val="20000"/>
              </a:spcBef>
              <a:buClr>
                <a:schemeClr val="accent2">
                  <a:lumMod val="50000"/>
                </a:schemeClr>
              </a:buClr>
              <a:buFont typeface="Wingdings" panose="05000000000000000000" pitchFamily="2" charset="2"/>
              <a:buChar char="Ø"/>
            </a:pPr>
            <a:r>
              <a:rPr lang="el-GR" sz="1800" dirty="0">
                <a:latin typeface="Arial" panose="020B0604020202020204" pitchFamily="34" charset="0"/>
                <a:cs typeface="Arial" panose="020B0604020202020204" pitchFamily="34" charset="0"/>
              </a:rPr>
              <a:t>Απογραφικό Δελτίο Εξόδου</a:t>
            </a:r>
          </a:p>
          <a:p>
            <a:pPr marL="914400" lvl="2" indent="0">
              <a:spcBef>
                <a:spcPct val="20000"/>
              </a:spcBef>
              <a:buClr>
                <a:schemeClr val="accent2">
                  <a:lumMod val="50000"/>
                </a:schemeClr>
              </a:buClr>
              <a:buNone/>
            </a:pPr>
            <a:endParaRPr lang="el-GR" sz="1800" dirty="0">
              <a:latin typeface="Arial" panose="020B0604020202020204" pitchFamily="34" charset="0"/>
              <a:cs typeface="Arial" panose="020B0604020202020204" pitchFamily="34" charset="0"/>
            </a:endParaRPr>
          </a:p>
          <a:p>
            <a:pPr lvl="1">
              <a:spcBef>
                <a:spcPct val="20000"/>
              </a:spcBef>
              <a:buClr>
                <a:schemeClr val="accent2">
                  <a:lumMod val="50000"/>
                </a:schemeClr>
              </a:buClr>
              <a:buFont typeface="Wingdings" panose="05000000000000000000" pitchFamily="2" charset="2"/>
              <a:buChar char="Ø"/>
            </a:pPr>
            <a:endParaRPr lang="el-GR" sz="2000" dirty="0">
              <a:latin typeface="Arial" panose="020B0604020202020204" pitchFamily="34" charset="0"/>
              <a:cs typeface="Arial" panose="020B0604020202020204" pitchFamily="34" charset="0"/>
            </a:endParaRPr>
          </a:p>
          <a:p>
            <a:pPr lvl="1">
              <a:spcBef>
                <a:spcPct val="20000"/>
              </a:spcBef>
              <a:buClr>
                <a:schemeClr val="accent2">
                  <a:lumMod val="50000"/>
                </a:schemeClr>
              </a:buClr>
              <a:buFont typeface="Wingdings" panose="05000000000000000000" pitchFamily="2" charset="2"/>
              <a:buChar char="Ø"/>
            </a:pPr>
            <a:endParaRPr lang="el-GR" sz="2000" dirty="0">
              <a:latin typeface="Arial" panose="020B0604020202020204" pitchFamily="34" charset="0"/>
              <a:cs typeface="Arial" panose="020B0604020202020204" pitchFamily="34" charset="0"/>
            </a:endParaRPr>
          </a:p>
          <a:p>
            <a:pPr lvl="1">
              <a:spcBef>
                <a:spcPct val="20000"/>
              </a:spcBef>
              <a:buClr>
                <a:schemeClr val="accent2">
                  <a:lumMod val="50000"/>
                </a:schemeClr>
              </a:buClr>
              <a:buFont typeface="Wingdings" panose="05000000000000000000" pitchFamily="2" charset="2"/>
              <a:buChar char="Ø"/>
            </a:pPr>
            <a:endParaRPr lang="el-GR" sz="2000" dirty="0">
              <a:latin typeface="Arial" panose="020B0604020202020204" pitchFamily="34" charset="0"/>
              <a:cs typeface="Arial" panose="020B0604020202020204" pitchFamily="34" charset="0"/>
            </a:endParaRPr>
          </a:p>
          <a:p>
            <a:pPr lvl="1">
              <a:spcBef>
                <a:spcPct val="20000"/>
              </a:spcBef>
              <a:buClr>
                <a:schemeClr val="accent2">
                  <a:lumMod val="50000"/>
                </a:schemeClr>
              </a:buClr>
              <a:buFont typeface="Wingdings" panose="05000000000000000000" pitchFamily="2" charset="2"/>
              <a:buChar char="Ø"/>
            </a:pPr>
            <a:endParaRPr lang="el-GR" sz="2000"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Trebuchet MS" pitchFamily="34" charset="0"/>
            </a:endParaRPr>
          </a:p>
          <a:p>
            <a:pPr>
              <a:buClr>
                <a:schemeClr val="accent2">
                  <a:lumMod val="50000"/>
                </a:schemeClr>
              </a:buClr>
              <a:buFont typeface="Wingdings" panose="05000000000000000000" pitchFamily="2" charset="2"/>
              <a:buChar char="Ø"/>
            </a:pPr>
            <a:endParaRPr lang="el-GR" dirty="0">
              <a:latin typeface="Arial" charset="0"/>
              <a:ea typeface="Arial" charset="0"/>
              <a:cs typeface="Arial" charset="0"/>
            </a:endParaRPr>
          </a:p>
          <a:p>
            <a:pPr>
              <a:buClr>
                <a:schemeClr val="accent2">
                  <a:lumMod val="50000"/>
                </a:schemeClr>
              </a:buClr>
              <a:buFont typeface="Wingdings" panose="05000000000000000000" pitchFamily="2" charset="2"/>
              <a:buChar char="Ø"/>
            </a:pPr>
            <a:endParaRPr lang="el-GR" dirty="0">
              <a:latin typeface="Arial" charset="0"/>
              <a:ea typeface="Arial" charset="0"/>
              <a:cs typeface="Arial" charset="0"/>
            </a:endParaRPr>
          </a:p>
          <a:p>
            <a:pPr>
              <a:buClr>
                <a:schemeClr val="accent2">
                  <a:lumMod val="50000"/>
                </a:schemeClr>
              </a:buClr>
              <a:buFont typeface="Wingdings" panose="05000000000000000000" pitchFamily="2" charset="2"/>
              <a:buChar char="Ø"/>
            </a:pPr>
            <a:endParaRPr lang="el-GR" dirty="0">
              <a:latin typeface="Arial" charset="0"/>
              <a:ea typeface="Arial" charset="0"/>
              <a:cs typeface="Arial" charset="0"/>
            </a:endParaRP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8" name="Εικόνα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5722" y="6271898"/>
            <a:ext cx="601611" cy="497332"/>
          </a:xfrm>
          <a:prstGeom prst="rect">
            <a:avLst/>
          </a:prstGeom>
        </p:spPr>
      </p:pic>
    </p:spTree>
    <p:extLst>
      <p:ext uri="{BB962C8B-B14F-4D97-AF65-F5344CB8AC3E}">
        <p14:creationId xmlns:p14="http://schemas.microsoft.com/office/powerpoint/2010/main" val="1867789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723409" y="980591"/>
            <a:ext cx="8239991" cy="526906"/>
          </a:xfrm>
        </p:spPr>
        <p:txBody>
          <a:bodyPr vert="horz" lIns="91440" tIns="45720" rIns="91440" bIns="45720" rtlCol="0" anchor="ctr">
            <a:noAutofit/>
          </a:bodyPr>
          <a:lstStyle/>
          <a:p>
            <a:pPr algn="ctr"/>
            <a:r>
              <a:rPr lang="el-GR" sz="2400" b="1" dirty="0">
                <a:latin typeface="Arial" panose="020B0604020202020204" pitchFamily="34" charset="0"/>
                <a:cs typeface="Arial" panose="020B0604020202020204" pitchFamily="34" charset="0"/>
              </a:rPr>
              <a:t>Στοιχεία</a:t>
            </a:r>
            <a:r>
              <a:rPr lang="el-GR" sz="2400" b="1" dirty="0">
                <a:solidFill>
                  <a:schemeClr val="accent2">
                    <a:lumMod val="50000"/>
                  </a:schemeClr>
                </a:solidFill>
                <a:latin typeface="Arial" charset="0"/>
                <a:ea typeface="Arial" charset="0"/>
                <a:cs typeface="Arial" charset="0"/>
              </a:rPr>
              <a:t> </a:t>
            </a:r>
            <a:r>
              <a:rPr lang="el-GR" sz="2400" b="1" dirty="0">
                <a:latin typeface="Arial" panose="020B0604020202020204" pitchFamily="34" charset="0"/>
                <a:cs typeface="Arial" panose="020B0604020202020204" pitchFamily="34" charset="0"/>
              </a:rPr>
              <a:t>Επικοινωνίας</a:t>
            </a:r>
            <a:endParaRPr lang="en-US" sz="2400" b="1" dirty="0">
              <a:latin typeface="Arial" panose="020B0604020202020204" pitchFamily="34" charset="0"/>
              <a:cs typeface="Arial" panose="020B0604020202020204" pitchFamily="34" charset="0"/>
            </a:endParaRPr>
          </a:p>
        </p:txBody>
      </p:sp>
      <p:sp>
        <p:nvSpPr>
          <p:cNvPr id="8" name="Content Placeholder 2"/>
          <p:cNvSpPr>
            <a:spLocks noGrp="1"/>
          </p:cNvSpPr>
          <p:nvPr>
            <p:ph idx="1"/>
          </p:nvPr>
        </p:nvSpPr>
        <p:spPr>
          <a:xfrm>
            <a:off x="235527" y="1056999"/>
            <a:ext cx="9479370" cy="4874389"/>
          </a:xfrm>
        </p:spPr>
        <p:txBody>
          <a:bodyPr>
            <a:noAutofit/>
          </a:bodyPr>
          <a:lstStyle/>
          <a:p>
            <a:pPr>
              <a:spcBef>
                <a:spcPct val="20000"/>
              </a:spcBef>
              <a:buClr>
                <a:schemeClr val="accent2">
                  <a:lumMod val="50000"/>
                </a:schemeClr>
              </a:buClr>
              <a:buFont typeface="Arial" panose="020B0604020202020204" pitchFamily="34" charset="0"/>
              <a:buChar char="•"/>
            </a:pPr>
            <a:r>
              <a:rPr lang="el-GR" sz="1800" b="1" dirty="0">
                <a:latin typeface="Arial" panose="020B0604020202020204" pitchFamily="34" charset="0"/>
                <a:cs typeface="Arial" panose="020B0604020202020204" pitchFamily="34" charset="0"/>
              </a:rPr>
              <a:t>Επιστημονικά Υπεύθυνος: </a:t>
            </a:r>
            <a:r>
              <a:rPr lang="el-GR" sz="1800" dirty="0" err="1">
                <a:latin typeface="Arial" panose="020B0604020202020204" pitchFamily="34" charset="0"/>
                <a:cs typeface="Arial" panose="020B0604020202020204" pitchFamily="34" charset="0"/>
              </a:rPr>
              <a:t>Μπεαζίδου</a:t>
            </a:r>
            <a:r>
              <a:rPr lang="el-GR" sz="1800" dirty="0">
                <a:latin typeface="Arial" panose="020B0604020202020204" pitchFamily="34" charset="0"/>
                <a:cs typeface="Arial" panose="020B0604020202020204" pitchFamily="34" charset="0"/>
              </a:rPr>
              <a:t> Ελευθερία</a:t>
            </a:r>
            <a:endParaRPr lang="en-US" sz="1800" b="1"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Arial" panose="020B0604020202020204" pitchFamily="34" charset="0"/>
              <a:buChar char="•"/>
            </a:pPr>
            <a:r>
              <a:rPr lang="el-GR" sz="1800" b="1" dirty="0">
                <a:latin typeface="Arial" panose="020B0604020202020204" pitchFamily="34" charset="0"/>
                <a:cs typeface="Arial" panose="020B0604020202020204" pitchFamily="34" charset="0"/>
              </a:rPr>
              <a:t>Διοικητική Υποστήριξη: </a:t>
            </a:r>
            <a:r>
              <a:rPr lang="el-GR" sz="1800" dirty="0">
                <a:latin typeface="Arial" panose="020B0604020202020204" pitchFamily="34" charset="0"/>
                <a:cs typeface="Arial" panose="020B0604020202020204" pitchFamily="34" charset="0"/>
              </a:rPr>
              <a:t>Γραφείο Πρακτικής Άσκησης</a:t>
            </a:r>
            <a:endParaRPr lang="en-US" sz="1800"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Arial" panose="020B0604020202020204" pitchFamily="34" charset="0"/>
              <a:buChar char="•"/>
            </a:pPr>
            <a:r>
              <a:rPr lang="el-GR" sz="1800" b="1" dirty="0">
                <a:latin typeface="Arial" panose="020B0604020202020204" pitchFamily="34" charset="0"/>
                <a:cs typeface="Arial" panose="020B0604020202020204" pitchFamily="34" charset="0"/>
              </a:rPr>
              <a:t>Στοιχεία επικοινωνίας:</a:t>
            </a:r>
            <a:r>
              <a:rPr lang="el-GR" sz="1800"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r>
              <a:rPr lang="el-GR" sz="1800" dirty="0">
                <a:latin typeface="Arial" panose="020B0604020202020204" pitchFamily="34" charset="0"/>
                <a:cs typeface="Arial" panose="020B0604020202020204" pitchFamily="34" charset="0"/>
              </a:rPr>
              <a:t> </a:t>
            </a:r>
            <a:r>
              <a:rPr lang="el-GR" sz="1800" b="1" dirty="0">
                <a:solidFill>
                  <a:srgbClr val="FF0000"/>
                </a:solidFill>
                <a:latin typeface="Yu Gothic UI Semibold" panose="020B0700000000000000" pitchFamily="34" charset="-128"/>
                <a:ea typeface="Yu Gothic UI Semibold" panose="020B0700000000000000" pitchFamily="34" charset="-128"/>
              </a:rPr>
              <a:t>☎ </a:t>
            </a:r>
            <a:r>
              <a:rPr lang="el-GR" sz="1800" b="1" dirty="0">
                <a:solidFill>
                  <a:srgbClr val="FF0000"/>
                </a:solidFill>
                <a:latin typeface="Arial" panose="020B0604020202020204" pitchFamily="34" charset="0"/>
                <a:cs typeface="Arial" panose="020B0604020202020204" pitchFamily="34" charset="0"/>
              </a:rPr>
              <a:t>24210-06382</a:t>
            </a:r>
          </a:p>
          <a:p>
            <a:pPr marL="0" indent="0">
              <a:spcBef>
                <a:spcPct val="20000"/>
              </a:spcBef>
              <a:buClr>
                <a:schemeClr val="accent2">
                  <a:lumMod val="50000"/>
                </a:schemeClr>
              </a:buClr>
              <a:buNone/>
            </a:pPr>
            <a:r>
              <a:rPr lang="el-GR" sz="1800" b="1" dirty="0">
                <a:solidFill>
                  <a:srgbClr val="FF0000"/>
                </a:solidFill>
                <a:latin typeface="Yu Gothic UI Semibold" panose="020B0700000000000000" pitchFamily="34" charset="-128"/>
                <a:ea typeface="Yu Gothic UI Semibold" panose="020B0700000000000000" pitchFamily="34" charset="-128"/>
              </a:rPr>
              <a:t> @</a:t>
            </a:r>
            <a:r>
              <a:rPr lang="el-GR" sz="1800" b="1" dirty="0">
                <a:solidFill>
                  <a:srgbClr val="FF0000"/>
                </a:solidFill>
                <a:latin typeface="Arial" panose="020B0604020202020204" pitchFamily="34" charset="0"/>
                <a:cs typeface="Arial" panose="020B0604020202020204" pitchFamily="34" charset="0"/>
              </a:rPr>
              <a:t> </a:t>
            </a:r>
            <a:r>
              <a:rPr lang="en-US" sz="1800" b="1" dirty="0">
                <a:solidFill>
                  <a:srgbClr val="FF0000"/>
                </a:solidFill>
                <a:latin typeface="Arial" panose="020B0604020202020204" pitchFamily="34" charset="0"/>
                <a:cs typeface="Arial" panose="020B0604020202020204" pitchFamily="34" charset="0"/>
                <a:hlinkClick r:id="rId4"/>
              </a:rPr>
              <a:t>praktiki.</a:t>
            </a:r>
            <a:r>
              <a:rPr lang="en-US" b="1" dirty="0">
                <a:solidFill>
                  <a:srgbClr val="FF0000"/>
                </a:solidFill>
                <a:latin typeface="Arial" panose="020B0604020202020204" pitchFamily="34" charset="0"/>
                <a:cs typeface="Arial" panose="020B0604020202020204" pitchFamily="34" charset="0"/>
                <a:hlinkClick r:id="rId4"/>
              </a:rPr>
              <a:t>sed</a:t>
            </a:r>
            <a:r>
              <a:rPr lang="en-US" sz="1800" b="1" dirty="0">
                <a:solidFill>
                  <a:srgbClr val="FF0000"/>
                </a:solidFill>
                <a:latin typeface="Arial" panose="020B0604020202020204" pitchFamily="34" charset="0"/>
                <a:cs typeface="Arial" panose="020B0604020202020204" pitchFamily="34" charset="0"/>
                <a:hlinkClick r:id="rId4"/>
              </a:rPr>
              <a:t>@uth.gr</a:t>
            </a:r>
            <a:endParaRPr lang="en-US" sz="1800" b="1" dirty="0">
              <a:solidFill>
                <a:srgbClr val="FF0000"/>
              </a:solidFill>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r>
              <a:rPr lang="en-US" sz="1800" b="1" dirty="0">
                <a:latin typeface="Arial" panose="020B0604020202020204" pitchFamily="34" charset="0"/>
                <a:cs typeface="Arial" panose="020B0604020202020204" pitchFamily="34" charset="0"/>
              </a:rPr>
              <a:t> Site </a:t>
            </a:r>
            <a:r>
              <a:rPr lang="en-US" sz="1800" dirty="0">
                <a:solidFill>
                  <a:prstClr val="black"/>
                </a:solidFill>
                <a:latin typeface="Arial" charset="0"/>
                <a:ea typeface="Arial" charset="0"/>
                <a:cs typeface="Arial" charset="0"/>
                <a:hlinkClick r:id="rId5"/>
              </a:rPr>
              <a:t>pa.uth.gr</a:t>
            </a:r>
            <a:r>
              <a:rPr lang="en-US" sz="1800" dirty="0">
                <a:latin typeface="Arial" panose="020B0604020202020204" pitchFamily="34" charset="0"/>
                <a:cs typeface="Arial" panose="020B0604020202020204" pitchFamily="34" charset="0"/>
              </a:rPr>
              <a:t> </a:t>
            </a:r>
          </a:p>
          <a:p>
            <a:pPr marL="0" indent="0">
              <a:spcBef>
                <a:spcPct val="20000"/>
              </a:spcBef>
              <a:buClr>
                <a:schemeClr val="accent2">
                  <a:lumMod val="50000"/>
                </a:schemeClr>
              </a:buClr>
              <a:buNone/>
            </a:pPr>
            <a:r>
              <a:rPr lang="en-US" sz="1800" b="1" dirty="0">
                <a:latin typeface="Arial" panose="020B0604020202020204" pitchFamily="34" charset="0"/>
                <a:cs typeface="Arial" panose="020B0604020202020204" pitchFamily="34" charset="0"/>
              </a:rPr>
              <a:t> Facebook </a:t>
            </a:r>
            <a:r>
              <a:rPr lang="el-GR" sz="1800" dirty="0">
                <a:solidFill>
                  <a:prstClr val="black"/>
                </a:solidFill>
                <a:latin typeface="Arial" charset="0"/>
                <a:ea typeface="Arial" charset="0"/>
                <a:cs typeface="Arial" charset="0"/>
                <a:hlinkClick r:id="rId6"/>
              </a:rPr>
              <a:t>Γραφείο Πρακτικής Άσκησης Πανεπιστημίου Θεσσαλίας</a:t>
            </a:r>
            <a:endParaRPr lang="el-GR" sz="1800" dirty="0">
              <a:solidFill>
                <a:prstClr val="black"/>
              </a:solidFill>
              <a:latin typeface="Arial" charset="0"/>
              <a:ea typeface="Arial" charset="0"/>
              <a:cs typeface="Arial" charset="0"/>
            </a:endParaRPr>
          </a:p>
          <a:p>
            <a:pPr marL="0" indent="0">
              <a:spcBef>
                <a:spcPct val="20000"/>
              </a:spcBef>
              <a:buClr>
                <a:schemeClr val="accent2">
                  <a:lumMod val="50000"/>
                </a:schemeClr>
              </a:buClr>
              <a:buNone/>
            </a:pPr>
            <a:r>
              <a:rPr lang="el-GR" sz="1800" b="1" dirty="0">
                <a:latin typeface="Arial" panose="020B0604020202020204" pitchFamily="34" charset="0"/>
                <a:cs typeface="Arial" panose="020B0604020202020204" pitchFamily="34" charset="0"/>
              </a:rPr>
              <a:t> Διεύθυνση </a:t>
            </a:r>
            <a:r>
              <a:rPr lang="el-GR" sz="1800" dirty="0">
                <a:latin typeface="Arial" panose="020B0604020202020204" pitchFamily="34" charset="0"/>
                <a:cs typeface="Arial" panose="020B0604020202020204" pitchFamily="34" charset="0"/>
              </a:rPr>
              <a:t>Γιαννιτσών με </a:t>
            </a:r>
            <a:r>
              <a:rPr lang="el-GR" sz="1800" dirty="0" err="1">
                <a:latin typeface="Arial" panose="020B0604020202020204" pitchFamily="34" charset="0"/>
                <a:cs typeface="Arial" panose="020B0604020202020204" pitchFamily="34" charset="0"/>
              </a:rPr>
              <a:t>Λαχανά</a:t>
            </a:r>
            <a:r>
              <a:rPr lang="en-US"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Συγκρότημα Τσαλαπάτα</a:t>
            </a:r>
          </a:p>
          <a:p>
            <a:pPr marL="0" indent="0">
              <a:spcBef>
                <a:spcPct val="20000"/>
              </a:spcBef>
              <a:buClr>
                <a:schemeClr val="accent2">
                  <a:lumMod val="50000"/>
                </a:schemeClr>
              </a:buClr>
              <a:buNone/>
            </a:pPr>
            <a:r>
              <a:rPr lang="el-GR" dirty="0">
                <a:latin typeface="Arial" panose="020B0604020202020204" pitchFamily="34" charset="0"/>
                <a:cs typeface="Arial" panose="020B0604020202020204" pitchFamily="34" charset="0"/>
              </a:rPr>
              <a:t>Προσεχώς, στο νέο κτίριο του Πανεπιστημίου Θεσσαλίας στην Ιάσωνος</a:t>
            </a:r>
            <a:endParaRPr lang="el-GR" sz="1800" dirty="0">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r>
              <a:rPr lang="el-GR" b="1" dirty="0">
                <a:latin typeface="Arial" panose="020B0604020202020204" pitchFamily="34" charset="0"/>
                <a:cs typeface="Arial" panose="020B0604020202020204" pitchFamily="34" charset="0"/>
              </a:rPr>
              <a:t>Ε</a:t>
            </a:r>
            <a:r>
              <a:rPr lang="el-GR" sz="1800" b="1" dirty="0">
                <a:latin typeface="Arial" panose="020B0604020202020204" pitchFamily="34" charset="0"/>
                <a:cs typeface="Arial" panose="020B0604020202020204" pitchFamily="34" charset="0"/>
              </a:rPr>
              <a:t>πικοινωνία με την διοικητική υποστήριξη της Πρακτικής του Τμήματος </a:t>
            </a:r>
            <a:r>
              <a:rPr lang="el-GR" sz="1800" b="1" dirty="0">
                <a:solidFill>
                  <a:srgbClr val="FF0000"/>
                </a:solidFill>
                <a:latin typeface="Arial" panose="020B0604020202020204" pitchFamily="34" charset="0"/>
                <a:cs typeface="Arial" panose="020B0604020202020204" pitchFamily="34" charset="0"/>
              </a:rPr>
              <a:t>μέχρι 30/6/2022: </a:t>
            </a:r>
          </a:p>
          <a:p>
            <a:pPr marL="0" indent="0">
              <a:spcBef>
                <a:spcPct val="20000"/>
              </a:spcBef>
              <a:buClr>
                <a:schemeClr val="accent2">
                  <a:lumMod val="50000"/>
                </a:schemeClr>
              </a:buClr>
              <a:buNone/>
            </a:pPr>
            <a:r>
              <a:rPr lang="el-GR" b="1" u="sng" dirty="0">
                <a:latin typeface="Arial" panose="020B0604020202020204" pitchFamily="34" charset="0"/>
                <a:cs typeface="Arial" panose="020B0604020202020204" pitchFamily="34" charset="0"/>
              </a:rPr>
              <a:t>Δευτέρα</a:t>
            </a:r>
            <a:r>
              <a:rPr lang="en-US" b="1" u="sng" dirty="0">
                <a:latin typeface="Arial" panose="020B0604020202020204" pitchFamily="34" charset="0"/>
                <a:cs typeface="Arial" panose="020B0604020202020204" pitchFamily="34" charset="0"/>
              </a:rPr>
              <a:t> &amp; </a:t>
            </a:r>
            <a:r>
              <a:rPr lang="el-GR" b="1" u="sng" dirty="0">
                <a:latin typeface="Arial" panose="020B0604020202020204" pitchFamily="34" charset="0"/>
                <a:cs typeface="Arial" panose="020B0604020202020204" pitchFamily="34" charset="0"/>
              </a:rPr>
              <a:t>Τρίτη</a:t>
            </a:r>
            <a:r>
              <a:rPr lang="el-GR" dirty="0">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12</a:t>
            </a:r>
            <a:r>
              <a:rPr lang="el-GR" b="1" dirty="0">
                <a:solidFill>
                  <a:srgbClr val="FF0000"/>
                </a:solidFill>
                <a:latin typeface="Arial" panose="020B0604020202020204" pitchFamily="34" charset="0"/>
                <a:cs typeface="Arial" panose="020B0604020202020204" pitchFamily="34" charset="0"/>
              </a:rPr>
              <a:t>:00 – 16:00</a:t>
            </a:r>
          </a:p>
          <a:p>
            <a:pPr marL="0" indent="0">
              <a:spcBef>
                <a:spcPct val="20000"/>
              </a:spcBef>
              <a:buClr>
                <a:schemeClr val="accent2">
                  <a:lumMod val="50000"/>
                </a:schemeClr>
              </a:buClr>
              <a:buNone/>
            </a:pPr>
            <a:r>
              <a:rPr lang="el-GR" b="1" u="sng" dirty="0">
                <a:latin typeface="Arial" panose="020B0604020202020204" pitchFamily="34" charset="0"/>
                <a:cs typeface="Arial" panose="020B0604020202020204" pitchFamily="34" charset="0"/>
              </a:rPr>
              <a:t>Πέμπτη &amp; Παρασκευή</a:t>
            </a:r>
            <a:r>
              <a:rPr lang="el-GR" b="1" dirty="0">
                <a:latin typeface="Arial" panose="020B0604020202020204" pitchFamily="34" charset="0"/>
                <a:cs typeface="Arial" panose="020B0604020202020204" pitchFamily="34" charset="0"/>
              </a:rPr>
              <a:t>: </a:t>
            </a:r>
            <a:r>
              <a:rPr lang="el-GR" b="1" dirty="0">
                <a:solidFill>
                  <a:srgbClr val="FF0000"/>
                </a:solidFill>
                <a:latin typeface="Arial" panose="020B0604020202020204" pitchFamily="34" charset="0"/>
                <a:cs typeface="Arial" panose="020B0604020202020204" pitchFamily="34" charset="0"/>
              </a:rPr>
              <a:t>1</a:t>
            </a:r>
            <a:r>
              <a:rPr lang="en-US" b="1" dirty="0">
                <a:solidFill>
                  <a:srgbClr val="FF0000"/>
                </a:solidFill>
                <a:latin typeface="Arial" panose="020B0604020202020204" pitchFamily="34" charset="0"/>
                <a:cs typeface="Arial" panose="020B0604020202020204" pitchFamily="34" charset="0"/>
              </a:rPr>
              <a:t>5</a:t>
            </a:r>
            <a:r>
              <a:rPr lang="el-GR" b="1" dirty="0">
                <a:solidFill>
                  <a:srgbClr val="FF0000"/>
                </a:solidFill>
                <a:latin typeface="Arial" panose="020B0604020202020204" pitchFamily="34" charset="0"/>
                <a:cs typeface="Arial" panose="020B0604020202020204" pitchFamily="34" charset="0"/>
              </a:rPr>
              <a:t>:00 – 1</a:t>
            </a:r>
            <a:r>
              <a:rPr lang="en-US" b="1" dirty="0">
                <a:solidFill>
                  <a:srgbClr val="FF0000"/>
                </a:solidFill>
                <a:latin typeface="Arial" panose="020B0604020202020204" pitchFamily="34" charset="0"/>
                <a:cs typeface="Arial" panose="020B0604020202020204" pitchFamily="34" charset="0"/>
              </a:rPr>
              <a:t>8</a:t>
            </a:r>
            <a:r>
              <a:rPr lang="el-GR" b="1" dirty="0">
                <a:solidFill>
                  <a:srgbClr val="FF0000"/>
                </a:solidFill>
                <a:latin typeface="Arial" panose="020B0604020202020204" pitchFamily="34" charset="0"/>
                <a:cs typeface="Arial" panose="020B0604020202020204" pitchFamily="34" charset="0"/>
              </a:rPr>
              <a:t>:00</a:t>
            </a:r>
          </a:p>
          <a:p>
            <a:pPr marL="0" indent="0">
              <a:spcBef>
                <a:spcPct val="20000"/>
              </a:spcBef>
              <a:buClr>
                <a:schemeClr val="accent2">
                  <a:lumMod val="50000"/>
                </a:schemeClr>
              </a:buClr>
              <a:buNone/>
            </a:pPr>
            <a:r>
              <a:rPr lang="el-GR" b="1" i="1" dirty="0">
                <a:solidFill>
                  <a:schemeClr val="tx1"/>
                </a:solidFill>
                <a:latin typeface="Arial" panose="020B0604020202020204" pitchFamily="34" charset="0"/>
                <a:cs typeface="Arial" panose="020B0604020202020204" pitchFamily="34" charset="0"/>
              </a:rPr>
              <a:t>* Για πιθανή αλλαγή του ωραρίου επικοινωνίας με την διοικητική υποστήριξη του Γραφείου θα ενημερωθείτε στο πανεπιστημιακό σας </a:t>
            </a:r>
            <a:r>
              <a:rPr lang="en-US" b="1" i="1" dirty="0">
                <a:solidFill>
                  <a:schemeClr val="tx1"/>
                </a:solidFill>
                <a:latin typeface="Arial" panose="020B0604020202020204" pitchFamily="34" charset="0"/>
                <a:cs typeface="Arial" panose="020B0604020202020204" pitchFamily="34" charset="0"/>
              </a:rPr>
              <a:t>email</a:t>
            </a:r>
            <a:endParaRPr lang="el-GR" i="1">
              <a:solidFill>
                <a:schemeClr val="tx1"/>
              </a:solidFill>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endParaRPr lang="el-GR" sz="1800" dirty="0">
              <a:latin typeface="Arial" panose="020B0604020202020204" pitchFamily="34" charset="0"/>
              <a:cs typeface="Arial" panose="020B0604020202020204" pitchFamily="34" charset="0"/>
            </a:endParaRPr>
          </a:p>
          <a:p>
            <a:pPr marL="0" indent="0">
              <a:spcBef>
                <a:spcPct val="20000"/>
              </a:spcBef>
              <a:buClr>
                <a:schemeClr val="accent2">
                  <a:lumMod val="50000"/>
                </a:schemeClr>
              </a:buClr>
              <a:buNone/>
            </a:pPr>
            <a:endParaRPr lang="el-GR" sz="1800"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Arial" panose="020B0604020202020204" pitchFamily="34" charset="0"/>
              <a:buChar char="•"/>
            </a:pPr>
            <a:endParaRPr lang="el-GR" sz="1800" dirty="0">
              <a:latin typeface="Arial" panose="020B0604020202020204" pitchFamily="34" charset="0"/>
              <a:cs typeface="Arial" panose="020B0604020202020204" pitchFamily="34" charset="0"/>
            </a:endParaRPr>
          </a:p>
          <a:p>
            <a:pPr marL="0" indent="0">
              <a:buClr>
                <a:schemeClr val="accent2">
                  <a:lumMod val="50000"/>
                </a:schemeClr>
              </a:buClr>
              <a:buNone/>
            </a:pPr>
            <a:endParaRPr lang="el-GR" sz="1800" dirty="0">
              <a:latin typeface="Arial" panose="020B0604020202020204" pitchFamily="34" charset="0"/>
              <a:ea typeface="Arial" charset="0"/>
              <a:cs typeface="Arial" panose="020B0604020202020204" pitchFamily="34" charset="0"/>
            </a:endParaRPr>
          </a:p>
        </p:txBody>
      </p:sp>
      <p:pic>
        <p:nvPicPr>
          <p:cNvPr id="7" name="Εικόνα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Εικόνα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67608" y="5931388"/>
            <a:ext cx="7045112" cy="878046"/>
          </a:xfrm>
          <a:prstGeom prst="rect">
            <a:avLst/>
          </a:prstGeom>
        </p:spPr>
      </p:pic>
    </p:spTree>
    <p:extLst>
      <p:ext uri="{BB962C8B-B14F-4D97-AF65-F5344CB8AC3E}">
        <p14:creationId xmlns:p14="http://schemas.microsoft.com/office/powerpoint/2010/main" val="3315739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t="-9000" b="-9000"/>
          </a:stretch>
        </a:blipFill>
        <a:effectLst/>
      </p:bgPr>
    </p:bg>
    <p:spTree>
      <p:nvGrpSpPr>
        <p:cNvPr id="1" name=""/>
        <p:cNvGrpSpPr/>
        <p:nvPr/>
      </p:nvGrpSpPr>
      <p:grpSpPr>
        <a:xfrm>
          <a:off x="0" y="0"/>
          <a:ext cx="0" cy="0"/>
          <a:chOff x="0" y="0"/>
          <a:chExt cx="0" cy="0"/>
        </a:xfrm>
      </p:grpSpPr>
      <p:sp>
        <p:nvSpPr>
          <p:cNvPr id="6" name="Content Placeholder 2"/>
          <p:cNvSpPr>
            <a:spLocks noGrp="1"/>
          </p:cNvSpPr>
          <p:nvPr>
            <p:ph idx="1"/>
          </p:nvPr>
        </p:nvSpPr>
        <p:spPr>
          <a:xfrm>
            <a:off x="5117034" y="2315660"/>
            <a:ext cx="5621484" cy="747350"/>
          </a:xfrm>
        </p:spPr>
        <p:txBody>
          <a:bodyPr>
            <a:noAutofit/>
          </a:bodyPr>
          <a:lstStyle/>
          <a:p>
            <a:pPr marL="0" indent="0">
              <a:spcBef>
                <a:spcPct val="20000"/>
              </a:spcBef>
              <a:buClr>
                <a:schemeClr val="accent2">
                  <a:lumMod val="50000"/>
                </a:schemeClr>
              </a:buClr>
              <a:buNone/>
            </a:pPr>
            <a:r>
              <a:rPr lang="el-GR" sz="3600" b="1" i="1" dirty="0">
                <a:solidFill>
                  <a:schemeClr val="bg1"/>
                </a:solidFill>
                <a:latin typeface="Arial" panose="020B0604020202020204" pitchFamily="34" charset="0"/>
                <a:cs typeface="Arial" panose="020B0604020202020204" pitchFamily="34" charset="0"/>
              </a:rPr>
              <a:t>Καλή Αρχή!</a:t>
            </a:r>
          </a:p>
          <a:p>
            <a:pPr marL="0" indent="0">
              <a:buClr>
                <a:schemeClr val="accent2">
                  <a:lumMod val="50000"/>
                </a:schemeClr>
              </a:buClr>
              <a:buNone/>
            </a:pPr>
            <a:endParaRPr lang="el-GR" sz="3600" b="1" dirty="0">
              <a:solidFill>
                <a:schemeClr val="bg1"/>
              </a:solidFill>
              <a:latin typeface="Arial" panose="020B0604020202020204" pitchFamily="34" charset="0"/>
              <a:ea typeface="Arial" charset="0"/>
              <a:cs typeface="Arial" panose="020B0604020202020204" pitchFamily="34" charset="0"/>
            </a:endParaRP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8738" y="79909"/>
            <a:ext cx="601611" cy="497332"/>
          </a:xfrm>
          <a:prstGeom prst="rect">
            <a:avLst/>
          </a:prstGeom>
        </p:spPr>
      </p:pic>
    </p:spTree>
    <p:extLst>
      <p:ext uri="{BB962C8B-B14F-4D97-AF65-F5344CB8AC3E}">
        <p14:creationId xmlns:p14="http://schemas.microsoft.com/office/powerpoint/2010/main" val="1297193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7753" y="1179485"/>
            <a:ext cx="9467361" cy="603569"/>
          </a:xfrm>
        </p:spPr>
        <p:txBody>
          <a:bodyPr vert="horz" lIns="91440" tIns="45720" rIns="91440" bIns="45720" rtlCol="0" anchor="ctr">
            <a:noAutofit/>
          </a:bodyPr>
          <a:lstStyle/>
          <a:p>
            <a:pPr algn="ctr"/>
            <a:r>
              <a:rPr lang="el-GR" sz="2400" b="1" dirty="0">
                <a:solidFill>
                  <a:schemeClr val="accent2">
                    <a:lumMod val="50000"/>
                  </a:schemeClr>
                </a:solidFill>
                <a:latin typeface="Arial" charset="0"/>
                <a:ea typeface="Arial" charset="0"/>
                <a:cs typeface="Arial" charset="0"/>
              </a:rPr>
              <a:t>ΧΑΡΑΚΤΗΡΙΣΤΙΚΑ Π</a:t>
            </a:r>
            <a:r>
              <a:rPr lang="en-US" sz="2400" b="1" dirty="0">
                <a:solidFill>
                  <a:schemeClr val="accent2">
                    <a:lumMod val="50000"/>
                  </a:schemeClr>
                </a:solidFill>
                <a:latin typeface="Arial" charset="0"/>
                <a:ea typeface="Arial" charset="0"/>
                <a:cs typeface="Arial" charset="0"/>
              </a:rPr>
              <a:t>.</a:t>
            </a:r>
            <a:r>
              <a:rPr lang="el-GR" sz="2400" b="1" dirty="0">
                <a:solidFill>
                  <a:schemeClr val="accent2">
                    <a:lumMod val="50000"/>
                  </a:schemeClr>
                </a:solidFill>
                <a:latin typeface="Arial" charset="0"/>
                <a:ea typeface="Arial" charset="0"/>
                <a:cs typeface="Arial" charset="0"/>
              </a:rPr>
              <a:t>Α</a:t>
            </a:r>
            <a:r>
              <a:rPr lang="en-US" sz="2400" b="1" dirty="0">
                <a:solidFill>
                  <a:schemeClr val="accent2">
                    <a:lumMod val="50000"/>
                  </a:schemeClr>
                </a:solidFill>
                <a:latin typeface="Arial" charset="0"/>
                <a:ea typeface="Arial" charset="0"/>
                <a:cs typeface="Arial" charset="0"/>
              </a:rPr>
              <a:t>.</a:t>
            </a:r>
            <a:r>
              <a:rPr lang="el-GR" sz="2400" b="1" dirty="0">
                <a:solidFill>
                  <a:schemeClr val="accent2">
                    <a:lumMod val="50000"/>
                  </a:schemeClr>
                </a:solidFill>
                <a:latin typeface="Arial" charset="0"/>
                <a:ea typeface="Arial" charset="0"/>
                <a:cs typeface="Arial" charset="0"/>
              </a:rPr>
              <a:t> ΚΑΙ ΠΡΟΫΠΟΘΕΣΕΙΣ ΣΥΜΜΕΤΟΧΗΣ</a:t>
            </a: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093528" y="1643571"/>
            <a:ext cx="10585938" cy="4276786"/>
          </a:xfrm>
        </p:spPr>
        <p:txBody>
          <a:bodyPr>
            <a:noAutofit/>
          </a:bodyPr>
          <a:lstStyle/>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Είναι προαιρετική και λαμβάνει 2 μονάδες ECTS που αναγράφονται στο Παράρτημα</a:t>
            </a:r>
          </a:p>
          <a:p>
            <a:pPr>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Διαρκεί 2 μήνες και πραγματοποιείται </a:t>
            </a:r>
            <a:r>
              <a:rPr lang="el-GR" b="1" dirty="0">
                <a:latin typeface="Arial" panose="020B0604020202020204" pitchFamily="34" charset="0"/>
                <a:cs typeface="Arial" panose="020B0604020202020204" pitchFamily="34" charset="0"/>
              </a:rPr>
              <a:t>από</a:t>
            </a:r>
            <a:r>
              <a:rPr lang="el-GR" dirty="0">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Μάιο έως και Οκτώβριο</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Συμμετέχουν φοιτητές του</a:t>
            </a:r>
            <a:r>
              <a:rPr lang="el-GR" b="1" dirty="0">
                <a:latin typeface="Arial" panose="020B0604020202020204" pitchFamily="34" charset="0"/>
                <a:cs typeface="Arial" panose="020B0604020202020204" pitchFamily="34" charset="0"/>
              </a:rPr>
              <a:t> 6ου </a:t>
            </a:r>
            <a:r>
              <a:rPr lang="el-GR" dirty="0">
                <a:latin typeface="Arial" panose="020B0604020202020204" pitchFamily="34" charset="0"/>
                <a:cs typeface="Arial" panose="020B0604020202020204" pitchFamily="34" charset="0"/>
              </a:rPr>
              <a:t>εξαμήνου και πάνω, που έχουν </a:t>
            </a:r>
            <a:r>
              <a:rPr lang="el-GR" b="1" dirty="0">
                <a:latin typeface="Arial" panose="020B0604020202020204" pitchFamily="34" charset="0"/>
                <a:cs typeface="Arial" panose="020B0604020202020204" pitchFamily="34" charset="0"/>
              </a:rPr>
              <a:t>ολοκληρώσει</a:t>
            </a:r>
            <a:r>
              <a:rPr lang="el-GR" dirty="0">
                <a:latin typeface="Arial" panose="020B0604020202020204" pitchFamily="34" charset="0"/>
                <a:cs typeface="Arial" panose="020B0604020202020204" pitchFamily="34" charset="0"/>
              </a:rPr>
              <a:t> με επιτυχία την </a:t>
            </a:r>
            <a:r>
              <a:rPr lang="el-GR" b="1" dirty="0">
                <a:latin typeface="Arial" panose="020B0604020202020204" pitchFamily="34" charset="0"/>
                <a:cs typeface="Arial" panose="020B0604020202020204" pitchFamily="34" charset="0"/>
              </a:rPr>
              <a:t>Πρακτική Άσκηση Γενικής Αγωγής Δασκάλων ή Νηπιαγωγών</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Πραγματοποιείται κυρίως σε ιδιωτικούς φορείς (σχολεία, παιδικοί σταθμοί, κατασκηνώσεις, κέντρα δημιουργικής απασχόλησης, μονάδες φροντίδας </a:t>
            </a:r>
            <a:r>
              <a:rPr lang="el-GR" dirty="0" err="1">
                <a:latin typeface="Arial" panose="020B0604020202020204" pitchFamily="34" charset="0"/>
                <a:cs typeface="Arial" panose="020B0604020202020204" pitchFamily="34" charset="0"/>
              </a:rPr>
              <a:t>παίδων</a:t>
            </a:r>
            <a:r>
              <a:rPr lang="el-GR" dirty="0">
                <a:latin typeface="Arial" panose="020B0604020202020204" pitchFamily="34" charset="0"/>
                <a:cs typeface="Arial" panose="020B0604020202020204" pitchFamily="34" charset="0"/>
              </a:rPr>
              <a:t>..)</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Δεν συμμετέχουν εργαζόμενοι στο δημόσιο τομέα και σε σώματα ασφαλείας και όσοι έχουν συμμετάσχει σε άλλη Πράξη του Επιχειρησιακού Προγράμματος  «Ανταγωνιστικότητα, Επιχειρηματικότητα  και Καινοτομία, 2014-2020» (</a:t>
            </a:r>
            <a:r>
              <a:rPr lang="el-GR" dirty="0" err="1">
                <a:latin typeface="Arial" panose="020B0604020202020204" pitchFamily="34" charset="0"/>
                <a:cs typeface="Arial" panose="020B0604020202020204" pitchFamily="34" charset="0"/>
              </a:rPr>
              <a:t>ΕΠΑνΕΚ</a:t>
            </a:r>
            <a:r>
              <a:rPr lang="el-GR" dirty="0">
                <a:latin typeface="Arial" panose="020B0604020202020204" pitchFamily="34" charset="0"/>
                <a:cs typeface="Arial" panose="020B0604020202020204" pitchFamily="34" charset="0"/>
              </a:rPr>
              <a:t> 2014-2020)</a:t>
            </a:r>
          </a:p>
          <a:p>
            <a:pPr marL="0" indent="0">
              <a:lnSpc>
                <a:spcPct val="150000"/>
              </a:lnSpc>
              <a:spcBef>
                <a:spcPct val="20000"/>
              </a:spcBef>
              <a:buClr>
                <a:schemeClr val="accent2">
                  <a:lumMod val="50000"/>
                </a:schemeClr>
              </a:buClr>
              <a:buNone/>
            </a:pPr>
            <a:r>
              <a:rPr lang="el-GR" sz="1800" dirty="0">
                <a:latin typeface="Arial" panose="020B0604020202020204" pitchFamily="34" charset="0"/>
                <a:cs typeface="Arial" panose="020B0604020202020204" pitchFamily="34" charset="0"/>
              </a:rPr>
              <a:t> </a:t>
            </a:r>
          </a:p>
          <a:p>
            <a:pPr>
              <a:lnSpc>
                <a:spcPct val="150000"/>
              </a:lnSpc>
              <a:spcBef>
                <a:spcPct val="20000"/>
              </a:spcBef>
              <a:buClr>
                <a:schemeClr val="accent2">
                  <a:lumMod val="50000"/>
                </a:schemeClr>
              </a:buClr>
              <a:buFont typeface="Wingdings" panose="05000000000000000000" pitchFamily="2" charset="2"/>
              <a:buChar char="Ø"/>
            </a:pPr>
            <a:endParaRPr lang="el-GR" sz="1800" dirty="0">
              <a:latin typeface="Arial" panose="020B0604020202020204" pitchFamily="34" charset="0"/>
              <a:cs typeface="Arial" panose="020B0604020202020204" pitchFamily="34" charset="0"/>
            </a:endParaRPr>
          </a:p>
          <a:p>
            <a:pPr>
              <a:lnSpc>
                <a:spcPct val="150000"/>
              </a:lnSpc>
              <a:spcBef>
                <a:spcPct val="20000"/>
              </a:spcBef>
              <a:buClr>
                <a:schemeClr val="accent2">
                  <a:lumMod val="50000"/>
                </a:schemeClr>
              </a:buClr>
              <a:buFont typeface="Wingdings" panose="05000000000000000000" pitchFamily="2" charset="2"/>
              <a:buChar char="Ø"/>
            </a:pPr>
            <a:endParaRPr lang="el-GR" sz="1800" dirty="0">
              <a:latin typeface="Arial" panose="020B0604020202020204" pitchFamily="34"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7608" y="6007987"/>
            <a:ext cx="7045112" cy="878046"/>
          </a:xfrm>
          <a:prstGeom prst="rect">
            <a:avLst/>
          </a:prstGeom>
        </p:spPr>
      </p:pic>
      <p:pic>
        <p:nvPicPr>
          <p:cNvPr id="8" name="Εικόνα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9131" y="6167348"/>
            <a:ext cx="601611" cy="497332"/>
          </a:xfrm>
          <a:prstGeom prst="rect">
            <a:avLst/>
          </a:prstGeom>
        </p:spPr>
      </p:pic>
    </p:spTree>
    <p:extLst>
      <p:ext uri="{BB962C8B-B14F-4D97-AF65-F5344CB8AC3E}">
        <p14:creationId xmlns:p14="http://schemas.microsoft.com/office/powerpoint/2010/main" val="563257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7753" y="1031799"/>
            <a:ext cx="9467361" cy="603569"/>
          </a:xfrm>
        </p:spPr>
        <p:txBody>
          <a:bodyPr vert="horz" lIns="91440" tIns="45720" rIns="91440" bIns="45720" rtlCol="0" anchor="ctr">
            <a:noAutofit/>
          </a:bodyPr>
          <a:lstStyle/>
          <a:p>
            <a:pPr algn="ctr"/>
            <a:r>
              <a:rPr lang="el-GR" sz="2400" b="1" dirty="0">
                <a:solidFill>
                  <a:schemeClr val="accent2">
                    <a:lumMod val="50000"/>
                  </a:schemeClr>
                </a:solidFill>
                <a:latin typeface="Arial" charset="0"/>
                <a:ea typeface="Arial" charset="0"/>
                <a:cs typeface="Arial" charset="0"/>
              </a:rPr>
              <a:t>ΓΙΑΤΙ ΝΑ ΚΑΝΩ ΠΡΑΚΤΙΚΗ;</a:t>
            </a: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093528" y="1477108"/>
            <a:ext cx="10585938" cy="4739054"/>
          </a:xfrm>
        </p:spPr>
        <p:txBody>
          <a:bodyPr>
            <a:noAutofit/>
          </a:bodyPr>
          <a:lstStyle/>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Εφαρμογή στην πράξη των ακαδημαϊκών γνώσεων</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Παρέχει τα κατάλληλα ερεθίσματα για τον προγραμματισμό των επόμενων βημάτων αναφορικά με την μετεκπαίδευσή και την εξειδίκευσή</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Οικοδομείτε</a:t>
            </a:r>
            <a:r>
              <a:rPr lang="el-GR" dirty="0">
                <a:latin typeface="Arial" panose="020B0604020202020204" pitchFamily="34" charset="0"/>
                <a:cs typeface="Arial" panose="020B0604020202020204" pitchFamily="34" charset="0"/>
              </a:rPr>
              <a:t>» από προπτυχιακό επίπεδο το βιογραφικό σας</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«Επίσημη» εμπειρία στο χώρο της εργασίας</a:t>
            </a:r>
            <a:endParaRPr lang="en-US" dirty="0">
              <a:latin typeface="Arial" panose="020B0604020202020204" pitchFamily="34" charset="0"/>
              <a:cs typeface="Arial" panose="020B0604020202020204" pitchFamily="34" charset="0"/>
            </a:endParaRP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Ανάπτυξη επαγγελματικής συνείδησης, δεξιοτήτων συνεργασίας, επικοινωνίας, ανάληψης πρωτοβουλίας</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Εξοικείωση με τη διαδικασία εύρεσης εργασίας (συνεντεύξεις, αποστολή βιογραφικών)</a:t>
            </a:r>
          </a:p>
          <a:p>
            <a:pPr>
              <a:lnSpc>
                <a:spcPct val="150000"/>
              </a:lnSpc>
              <a:spcBef>
                <a:spcPct val="20000"/>
              </a:spcBef>
              <a:buClr>
                <a:schemeClr val="accent2">
                  <a:lumMod val="50000"/>
                </a:schemeClr>
              </a:buClr>
              <a:buFont typeface="Wingdings" panose="05000000000000000000" pitchFamily="2" charset="2"/>
              <a:buChar char="Ø"/>
            </a:pPr>
            <a:r>
              <a:rPr lang="el-GR" dirty="0">
                <a:latin typeface="Arial" panose="020B0604020202020204" pitchFamily="34" charset="0"/>
                <a:cs typeface="Arial" panose="020B0604020202020204" pitchFamily="34" charset="0"/>
              </a:rPr>
              <a:t> Ορισμένοι φορείς επιλέγουν να απασχολήσουν τους φοιτητές και μετά την Πρακτική τους</a:t>
            </a:r>
          </a:p>
          <a:p>
            <a:pPr>
              <a:lnSpc>
                <a:spcPct val="150000"/>
              </a:lnSpc>
              <a:spcBef>
                <a:spcPct val="20000"/>
              </a:spcBef>
              <a:buClr>
                <a:schemeClr val="accent2">
                  <a:lumMod val="50000"/>
                </a:schemeClr>
              </a:buClr>
              <a:buFont typeface="Wingdings" panose="05000000000000000000" pitchFamily="2" charset="2"/>
              <a:buChar char="Ø"/>
            </a:pPr>
            <a:endParaRPr lang="el-GR" sz="1800" dirty="0">
              <a:latin typeface="Arial" panose="020B0604020202020204" pitchFamily="34" charset="0"/>
              <a:cs typeface="Arial" panose="020B0604020202020204" pitchFamily="34" charset="0"/>
            </a:endParaRPr>
          </a:p>
          <a:p>
            <a:pPr>
              <a:lnSpc>
                <a:spcPct val="150000"/>
              </a:lnSpc>
              <a:spcBef>
                <a:spcPct val="20000"/>
              </a:spcBef>
              <a:buClr>
                <a:schemeClr val="accent2">
                  <a:lumMod val="50000"/>
                </a:schemeClr>
              </a:buClr>
              <a:buFont typeface="Wingdings" panose="05000000000000000000" pitchFamily="2" charset="2"/>
              <a:buChar char="Ø"/>
            </a:pPr>
            <a:endParaRPr lang="el-GR" sz="1800" dirty="0">
              <a:latin typeface="Arial" panose="020B0604020202020204" pitchFamily="34"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a:p>
            <a:pPr>
              <a:lnSpc>
                <a:spcPct val="150000"/>
              </a:lnSpc>
              <a:buClr>
                <a:schemeClr val="accent2">
                  <a:lumMod val="50000"/>
                </a:schemeClr>
              </a:buClr>
              <a:buFont typeface="Wingdings" panose="05000000000000000000" pitchFamily="2" charset="2"/>
              <a:buChar char="Ø"/>
            </a:pPr>
            <a:endParaRPr lang="el-GR" sz="1800"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7608" y="6007987"/>
            <a:ext cx="7045112" cy="878046"/>
          </a:xfrm>
          <a:prstGeom prst="rect">
            <a:avLst/>
          </a:prstGeom>
        </p:spPr>
      </p:pic>
      <p:pic>
        <p:nvPicPr>
          <p:cNvPr id="8" name="Εικόνα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9131" y="6167348"/>
            <a:ext cx="601611" cy="497332"/>
          </a:xfrm>
          <a:prstGeom prst="rect">
            <a:avLst/>
          </a:prstGeom>
        </p:spPr>
      </p:pic>
    </p:spTree>
    <p:extLst>
      <p:ext uri="{BB962C8B-B14F-4D97-AF65-F5344CB8AC3E}">
        <p14:creationId xmlns:p14="http://schemas.microsoft.com/office/powerpoint/2010/main" val="3204748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
        <p:nvSpPr>
          <p:cNvPr id="8" name="TextBox 7"/>
          <p:cNvSpPr txBox="1"/>
          <p:nvPr/>
        </p:nvSpPr>
        <p:spPr>
          <a:xfrm>
            <a:off x="1725301" y="887158"/>
            <a:ext cx="8271101" cy="461665"/>
          </a:xfrm>
          <a:prstGeom prst="rect">
            <a:avLst/>
          </a:prstGeom>
          <a:noFill/>
        </p:spPr>
        <p:txBody>
          <a:bodyPr wrap="square" rtlCol="0">
            <a:spAutoFit/>
          </a:bodyPr>
          <a:lstStyle/>
          <a:p>
            <a:pPr marL="274320" marR="0" lvl="1" indent="0" algn="ctr" defTabSz="914400" rtl="0" eaLnBrk="1" fontAlgn="auto" latinLnBrk="0" hangingPunct="1">
              <a:lnSpc>
                <a:spcPct val="100000"/>
              </a:lnSpc>
              <a:spcBef>
                <a:spcPct val="20000"/>
              </a:spcBef>
              <a:spcAft>
                <a:spcPts val="0"/>
              </a:spcAft>
              <a:buClr>
                <a:srgbClr val="009DD9">
                  <a:lumMod val="50000"/>
                </a:srgbClr>
              </a:buClr>
              <a:buSzTx/>
              <a:buFontTx/>
              <a:buNone/>
              <a:tabLst/>
              <a:defRPr/>
            </a:pPr>
            <a:r>
              <a:rPr lang="el-GR" sz="2400" b="1" u="sng" dirty="0">
                <a:solidFill>
                  <a:schemeClr val="accent1"/>
                </a:solidFill>
                <a:latin typeface="Arial" panose="020B0604020202020204" pitchFamily="34" charset="0"/>
                <a:ea typeface="+mj-ea"/>
                <a:cs typeface="Arial" panose="020B0604020202020204" pitchFamily="34" charset="0"/>
              </a:rPr>
              <a:t>ΒΗΜΑ 1: Αίτηση Εκδήλωσης Ενδιαφέροντος</a:t>
            </a:r>
          </a:p>
        </p:txBody>
      </p:sp>
      <p:sp>
        <p:nvSpPr>
          <p:cNvPr id="9" name="Ορθογώνιο 8"/>
          <p:cNvSpPr/>
          <p:nvPr/>
        </p:nvSpPr>
        <p:spPr>
          <a:xfrm>
            <a:off x="1745938" y="5658488"/>
            <a:ext cx="109517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pa.uth.gr</a:t>
            </a: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10" name="TextBox 9"/>
          <p:cNvSpPr txBox="1"/>
          <p:nvPr/>
        </p:nvSpPr>
        <p:spPr>
          <a:xfrm>
            <a:off x="569277" y="5680821"/>
            <a:ext cx="16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Πάτα εδώ:</a:t>
            </a: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pic>
        <p:nvPicPr>
          <p:cNvPr id="2" name="Εικόνα 1"/>
          <p:cNvPicPr>
            <a:picLocks noChangeAspect="1"/>
          </p:cNvPicPr>
          <p:nvPr/>
        </p:nvPicPr>
        <p:blipFill rotWithShape="1">
          <a:blip r:embed="rId6">
            <a:extLst>
              <a:ext uri="{28A0092B-C50C-407E-A947-70E740481C1C}">
                <a14:useLocalDpi xmlns:a14="http://schemas.microsoft.com/office/drawing/2010/main" val="0"/>
              </a:ext>
            </a:extLst>
          </a:blip>
          <a:srcRect r="17158"/>
          <a:stretch/>
        </p:blipFill>
        <p:spPr>
          <a:xfrm>
            <a:off x="3125875" y="1341018"/>
            <a:ext cx="5710396" cy="4776645"/>
          </a:xfrm>
          <a:prstGeom prst="rect">
            <a:avLst/>
          </a:prstGeom>
        </p:spPr>
      </p:pic>
      <p:sp>
        <p:nvSpPr>
          <p:cNvPr id="12" name="Στρογγυλεμένο ορθογώνιο 11"/>
          <p:cNvSpPr/>
          <p:nvPr/>
        </p:nvSpPr>
        <p:spPr>
          <a:xfrm>
            <a:off x="5623495" y="2549641"/>
            <a:ext cx="1014664" cy="290271"/>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13" name="Στρογγυλεμένο ορθογώνιο 12"/>
          <p:cNvSpPr/>
          <p:nvPr/>
        </p:nvSpPr>
        <p:spPr>
          <a:xfrm>
            <a:off x="8183128" y="2055580"/>
            <a:ext cx="653143"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pic>
        <p:nvPicPr>
          <p:cNvPr id="11" name="Εικόνα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9131" y="6167348"/>
            <a:ext cx="601611" cy="497332"/>
          </a:xfrm>
          <a:prstGeom prst="rect">
            <a:avLst/>
          </a:prstGeom>
        </p:spPr>
      </p:pic>
    </p:spTree>
    <p:extLst>
      <p:ext uri="{BB962C8B-B14F-4D97-AF65-F5344CB8AC3E}">
        <p14:creationId xmlns:p14="http://schemas.microsoft.com/office/powerpoint/2010/main" val="348812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155935" y="1461439"/>
            <a:ext cx="8239991" cy="526906"/>
          </a:xfrm>
        </p:spPr>
        <p:txBody>
          <a:bodyPr vert="horz" lIns="91440" tIns="45720" rIns="91440" bIns="45720" rtlCol="0" anchor="ctr">
            <a:noAutofit/>
          </a:bodyPr>
          <a:lstStyle/>
          <a:p>
            <a:pPr algn="ctr"/>
            <a:r>
              <a:rPr lang="el-GR" sz="2400" b="1" dirty="0">
                <a:solidFill>
                  <a:schemeClr val="accent2">
                    <a:lumMod val="50000"/>
                  </a:schemeClr>
                </a:solidFill>
                <a:latin typeface="Arial" charset="0"/>
                <a:ea typeface="Arial" charset="0"/>
                <a:cs typeface="Arial" charset="0"/>
              </a:rPr>
              <a:t>ΒΗΜΑΤΑ ΠΡΑΚΤΙΚΗΣ ΑΣΚΗΣΗΣ</a:t>
            </a: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12598" y="1988345"/>
            <a:ext cx="12095018" cy="4304501"/>
          </a:xfrm>
        </p:spPr>
        <p:txBody>
          <a:bodyPr>
            <a:noAutofit/>
          </a:bodyPr>
          <a:lstStyle/>
          <a:p>
            <a:pPr marL="274320" lvl="1" indent="0" algn="ctr">
              <a:spcBef>
                <a:spcPct val="20000"/>
              </a:spcBef>
              <a:buClr>
                <a:schemeClr val="accent2">
                  <a:lumMod val="50000"/>
                </a:schemeClr>
              </a:buClr>
              <a:buNone/>
            </a:pPr>
            <a:r>
              <a:rPr lang="el-GR" sz="2400" b="1" u="sng" dirty="0">
                <a:solidFill>
                  <a:schemeClr val="accent1"/>
                </a:solidFill>
                <a:latin typeface="Arial" panose="020B0604020202020204" pitchFamily="34" charset="0"/>
                <a:ea typeface="+mj-ea"/>
                <a:cs typeface="Arial" panose="020B0604020202020204" pitchFamily="34" charset="0"/>
              </a:rPr>
              <a:t>ΒΗΜΑ 1: Αίτηση Εκδήλωσης Ενδιαφέροντος</a:t>
            </a:r>
          </a:p>
          <a:p>
            <a:pPr>
              <a:buClr>
                <a:schemeClr val="accent2">
                  <a:lumMod val="50000"/>
                </a:schemeClr>
              </a:buClr>
              <a:buFont typeface="Wingdings" panose="05000000000000000000" pitchFamily="2" charset="2"/>
              <a:buChar char="Ø"/>
            </a:pPr>
            <a:r>
              <a:rPr lang="el-GR" dirty="0">
                <a:latin typeface="Arial" panose="020B0604020202020204" pitchFamily="34" charset="0"/>
                <a:ea typeface="Arial" charset="0"/>
                <a:cs typeface="Arial" panose="020B0604020202020204" pitchFamily="34" charset="0"/>
              </a:rPr>
              <a:t>Είσοδος στο www.pa.uth.gr με τα στοιχεία του </a:t>
            </a:r>
            <a:r>
              <a:rPr lang="el-GR" dirty="0" err="1">
                <a:latin typeface="Arial" panose="020B0604020202020204" pitchFamily="34" charset="0"/>
                <a:ea typeface="Arial" charset="0"/>
                <a:cs typeface="Arial" panose="020B0604020202020204" pitchFamily="34" charset="0"/>
              </a:rPr>
              <a:t>Ευδόξου</a:t>
            </a:r>
            <a:r>
              <a:rPr lang="el-GR" dirty="0">
                <a:latin typeface="Arial" panose="020B0604020202020204" pitchFamily="34" charset="0"/>
                <a:ea typeface="Arial" charset="0"/>
                <a:cs typeface="Arial" panose="020B0604020202020204" pitchFamily="34" charset="0"/>
              </a:rPr>
              <a:t> &amp; ηλεκτρονική συμπλήρωση της </a:t>
            </a:r>
            <a:r>
              <a:rPr lang="el-GR" b="1" dirty="0">
                <a:latin typeface="Arial" panose="020B0604020202020204" pitchFamily="34" charset="0"/>
                <a:ea typeface="Arial" charset="0"/>
                <a:cs typeface="Arial" panose="020B0604020202020204" pitchFamily="34" charset="0"/>
              </a:rPr>
              <a:t>«Αίτηση –Εκδήλωσης Ενδιαφέροντος» </a:t>
            </a:r>
            <a:r>
              <a:rPr lang="el-GR" dirty="0">
                <a:latin typeface="Arial" panose="020B0604020202020204" pitchFamily="34" charset="0"/>
                <a:ea typeface="Arial" charset="0"/>
                <a:cs typeface="Arial" panose="020B0604020202020204" pitchFamily="34" charset="0"/>
              </a:rPr>
              <a:t>από το μενού </a:t>
            </a:r>
            <a:r>
              <a:rPr lang="el-GR" b="1" dirty="0">
                <a:latin typeface="Arial" panose="020B0604020202020204" pitchFamily="34" charset="0"/>
                <a:ea typeface="Arial" charset="0"/>
                <a:cs typeface="Arial" panose="020B0604020202020204" pitchFamily="34" charset="0"/>
              </a:rPr>
              <a:t>«Φοιτητές». </a:t>
            </a:r>
            <a:r>
              <a:rPr lang="el-GR" b="1" u="sng" dirty="0">
                <a:solidFill>
                  <a:srgbClr val="FF0000"/>
                </a:solidFill>
                <a:latin typeface="Arial" panose="020B0604020202020204" pitchFamily="34" charset="0"/>
                <a:ea typeface="Arial" charset="0"/>
                <a:cs typeface="Arial" panose="020B0604020202020204" pitchFamily="34" charset="0"/>
              </a:rPr>
              <a:t>Προθεσμία υποβολής από </a:t>
            </a:r>
            <a:r>
              <a:rPr lang="en-US" b="1" u="sng" dirty="0">
                <a:solidFill>
                  <a:srgbClr val="FF0000"/>
                </a:solidFill>
                <a:latin typeface="Arial" panose="020B0604020202020204" pitchFamily="34" charset="0"/>
                <a:ea typeface="Arial" charset="0"/>
                <a:cs typeface="Arial" panose="020B0604020202020204" pitchFamily="34" charset="0"/>
              </a:rPr>
              <a:t>2</a:t>
            </a:r>
            <a:r>
              <a:rPr lang="el-GR" b="1" u="sng" dirty="0">
                <a:solidFill>
                  <a:srgbClr val="FF0000"/>
                </a:solidFill>
                <a:latin typeface="Arial" panose="020B0604020202020204" pitchFamily="34" charset="0"/>
                <a:ea typeface="Arial" charset="0"/>
                <a:cs typeface="Arial" panose="020B0604020202020204" pitchFamily="34" charset="0"/>
              </a:rPr>
              <a:t>/3/2022</a:t>
            </a:r>
            <a:r>
              <a:rPr lang="en-US" b="1" u="sng" dirty="0">
                <a:solidFill>
                  <a:srgbClr val="FF0000"/>
                </a:solidFill>
                <a:latin typeface="Arial" panose="020B0604020202020204" pitchFamily="34" charset="0"/>
                <a:ea typeface="Arial" charset="0"/>
                <a:cs typeface="Arial" panose="020B0604020202020204" pitchFamily="34" charset="0"/>
              </a:rPr>
              <a:t> </a:t>
            </a:r>
            <a:r>
              <a:rPr lang="el-GR" b="1" u="sng" dirty="0">
                <a:solidFill>
                  <a:srgbClr val="FF0000"/>
                </a:solidFill>
                <a:latin typeface="Arial" panose="020B0604020202020204" pitchFamily="34" charset="0"/>
                <a:ea typeface="Arial" charset="0"/>
                <a:cs typeface="Arial" panose="020B0604020202020204" pitchFamily="34" charset="0"/>
              </a:rPr>
              <a:t>και ώρα 9:00 έως  1</a:t>
            </a:r>
            <a:r>
              <a:rPr lang="en-US" b="1" u="sng" dirty="0">
                <a:solidFill>
                  <a:srgbClr val="FF0000"/>
                </a:solidFill>
                <a:latin typeface="Arial" panose="020B0604020202020204" pitchFamily="34" charset="0"/>
                <a:ea typeface="Arial" charset="0"/>
                <a:cs typeface="Arial" panose="020B0604020202020204" pitchFamily="34" charset="0"/>
              </a:rPr>
              <a:t>0</a:t>
            </a:r>
            <a:r>
              <a:rPr lang="el-GR" b="1" u="sng" dirty="0">
                <a:solidFill>
                  <a:srgbClr val="FF0000"/>
                </a:solidFill>
                <a:latin typeface="Arial" panose="020B0604020202020204" pitchFamily="34" charset="0"/>
                <a:ea typeface="Arial" charset="0"/>
                <a:cs typeface="Arial" panose="020B0604020202020204" pitchFamily="34" charset="0"/>
              </a:rPr>
              <a:t>/3/2022  και ώρα 14:00.</a:t>
            </a:r>
          </a:p>
          <a:p>
            <a:pPr>
              <a:buClr>
                <a:schemeClr val="accent2">
                  <a:lumMod val="50000"/>
                </a:schemeClr>
              </a:buClr>
              <a:buFont typeface="Wingdings" panose="05000000000000000000" pitchFamily="2" charset="2"/>
              <a:buChar char="Ø"/>
            </a:pPr>
            <a:r>
              <a:rPr lang="el-GR" dirty="0">
                <a:latin typeface="Arial" panose="020B0604020202020204" pitchFamily="34" charset="0"/>
                <a:ea typeface="Arial" charset="0"/>
                <a:cs typeface="Arial" panose="020B0604020202020204" pitchFamily="34" charset="0"/>
              </a:rPr>
              <a:t>Αξιολόγηση αιτήσεων από την Επιτροπή Αξιολόγησης του Τμήματος</a:t>
            </a:r>
            <a:r>
              <a:rPr lang="el-GR" b="1" dirty="0">
                <a:latin typeface="Arial" panose="020B0604020202020204" pitchFamily="34" charset="0"/>
                <a:ea typeface="Arial" charset="0"/>
                <a:cs typeface="Arial" panose="020B0604020202020204" pitchFamily="34" charset="0"/>
              </a:rPr>
              <a:t>, Ανακοίνωση αποτελεσμάτων </a:t>
            </a:r>
            <a:r>
              <a:rPr lang="el-GR" dirty="0">
                <a:latin typeface="Arial" panose="020B0604020202020204" pitchFamily="34" charset="0"/>
                <a:ea typeface="Arial" charset="0"/>
                <a:cs typeface="Arial" panose="020B0604020202020204" pitchFamily="34" charset="0"/>
              </a:rPr>
              <a:t>στην Ιστοσελίδα Τμήματος και του Γραφείου Πρακτικής. Περίοδος ενστάσεων 5 εργάσιμες μέρες από την ανακοίνωση των αποτελεσμάτων.</a:t>
            </a:r>
          </a:p>
          <a:p>
            <a:pPr marL="0" indent="0">
              <a:buClr>
                <a:schemeClr val="accent2">
                  <a:lumMod val="50000"/>
                </a:schemeClr>
              </a:buClr>
              <a:buNone/>
            </a:pPr>
            <a:r>
              <a:rPr lang="el-GR" sz="1800" i="1" dirty="0" err="1">
                <a:latin typeface="Arial" panose="020B0604020202020204" pitchFamily="34" charset="0"/>
                <a:cs typeface="Arial" panose="020B0604020202020204" pitchFamily="34" charset="0"/>
              </a:rPr>
              <a:t>Μοριοδότηση</a:t>
            </a:r>
            <a:r>
              <a:rPr lang="el-GR" sz="1800" i="1" dirty="0">
                <a:latin typeface="Arial" panose="020B0604020202020204" pitchFamily="34" charset="0"/>
                <a:cs typeface="Arial" panose="020B0604020202020204" pitchFamily="34" charset="0"/>
              </a:rPr>
              <a:t> με βάση τα μαθήματα και το Μ.Ο βαθμολογίας. Δίνεται προτεραιότητα στους φοιτητές-</a:t>
            </a:r>
            <a:r>
              <a:rPr lang="el-GR" sz="1800" i="1" dirty="0" err="1">
                <a:latin typeface="Arial" panose="020B0604020202020204" pitchFamily="34" charset="0"/>
                <a:cs typeface="Arial" panose="020B0604020202020204" pitchFamily="34" charset="0"/>
              </a:rPr>
              <a:t>τριες</a:t>
            </a:r>
            <a:r>
              <a:rPr lang="el-GR" sz="1800" i="1" dirty="0">
                <a:latin typeface="Arial" panose="020B0604020202020204" pitchFamily="34" charset="0"/>
                <a:cs typeface="Arial" panose="020B0604020202020204" pitchFamily="34" charset="0"/>
              </a:rPr>
              <a:t> </a:t>
            </a:r>
            <a:r>
              <a:rPr lang="el-GR" sz="1800" i="1" dirty="0" err="1">
                <a:latin typeface="Arial" panose="020B0604020202020204" pitchFamily="34" charset="0"/>
                <a:cs typeface="Arial" panose="020B0604020202020204" pitchFamily="34" charset="0"/>
              </a:rPr>
              <a:t>ΑμεΑ</a:t>
            </a:r>
            <a:r>
              <a:rPr lang="el-GR" sz="1800" i="1" dirty="0">
                <a:latin typeface="Arial" panose="020B0604020202020204" pitchFamily="34" charset="0"/>
                <a:cs typeface="Arial" panose="020B0604020202020204" pitchFamily="34" charset="0"/>
              </a:rPr>
              <a:t> ή/και που ανήκουν σε μονοπρόσωπη οικογένεια με προστατευόμενα ανήλικα</a:t>
            </a:r>
          </a:p>
          <a:p>
            <a:pPr marL="0" indent="0">
              <a:buClr>
                <a:schemeClr val="accent2">
                  <a:lumMod val="50000"/>
                </a:schemeClr>
              </a:buClr>
              <a:buNone/>
            </a:pPr>
            <a:r>
              <a:rPr lang="el-GR" sz="1900" i="1" dirty="0">
                <a:latin typeface="Arial" panose="020B0604020202020204" pitchFamily="34" charset="0"/>
                <a:cs typeface="Arial" panose="020B0604020202020204" pitchFamily="34" charset="0"/>
              </a:rPr>
              <a:t>Σε περίπτωση ισοβαθμίας δίνεται προτεραιότητα σε φοιτητές που ανήκουν σε μονογονεϊκή οικογένεια, έπειτα σε πολύτεκνη και τέλος σε φοιτητές που είναι οι ίδιοι άποροι γονείς ή είναι προστατευόμενα μέλη άπορων οικογενειών</a:t>
            </a:r>
            <a:r>
              <a:rPr lang="en-US" sz="1900" i="1" dirty="0">
                <a:latin typeface="Arial" panose="020B0604020202020204" pitchFamily="34" charset="0"/>
                <a:cs typeface="Arial" panose="020B0604020202020204" pitchFamily="34" charset="0"/>
              </a:rPr>
              <a:t> </a:t>
            </a:r>
            <a:r>
              <a:rPr lang="el-GR" sz="1900" i="1" dirty="0">
                <a:latin typeface="Arial" panose="020B0604020202020204" pitchFamily="34" charset="0"/>
                <a:cs typeface="Arial" panose="020B0604020202020204" pitchFamily="34" charset="0"/>
              </a:rPr>
              <a:t>(η πληροφορία αυτή και τα αντίστοιχα δικαιολογητικά θα ζητηθούν από τους φοιτητές μόνο σε περίπτωση ισοβαθμίας)</a:t>
            </a:r>
            <a:r>
              <a:rPr lang="en-US" sz="1900" i="1" dirty="0">
                <a:latin typeface="Arial" panose="020B0604020202020204" pitchFamily="34" charset="0"/>
                <a:cs typeface="Arial" panose="020B0604020202020204" pitchFamily="34" charset="0"/>
              </a:rPr>
              <a:t>.</a:t>
            </a:r>
            <a:endParaRPr lang="el-GR" sz="1900" i="1" dirty="0">
              <a:latin typeface="Arial" panose="020B0604020202020204" pitchFamily="34" charset="0"/>
              <a:cs typeface="Arial" panose="020B0604020202020204" pitchFamily="34" charset="0"/>
            </a:endParaRPr>
          </a:p>
          <a:p>
            <a:pPr marL="0" indent="0">
              <a:buClr>
                <a:schemeClr val="accent2">
                  <a:lumMod val="50000"/>
                </a:schemeClr>
              </a:buClr>
              <a:buNone/>
            </a:pPr>
            <a:endParaRPr lang="el-GR" i="1" dirty="0">
              <a:latin typeface="Arial" panose="020B0604020202020204" pitchFamily="34" charset="0"/>
              <a:cs typeface="Arial" panose="020B0604020202020204" pitchFamily="34" charset="0"/>
            </a:endParaRPr>
          </a:p>
          <a:p>
            <a:pPr marL="0" indent="0">
              <a:buClr>
                <a:schemeClr val="accent2">
                  <a:lumMod val="50000"/>
                </a:schemeClr>
              </a:buClr>
              <a:buNone/>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87934"/>
            <a:ext cx="6745670" cy="870065"/>
          </a:xfrm>
          <a:prstGeom prst="rect">
            <a:avLst/>
          </a:prstGeom>
        </p:spPr>
      </p:pic>
      <p:pic>
        <p:nvPicPr>
          <p:cNvPr id="8" name="Εικόνα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9131" y="6281645"/>
            <a:ext cx="601611" cy="497332"/>
          </a:xfrm>
          <a:prstGeom prst="rect">
            <a:avLst/>
          </a:prstGeom>
        </p:spPr>
      </p:pic>
    </p:spTree>
    <p:extLst>
      <p:ext uri="{BB962C8B-B14F-4D97-AF65-F5344CB8AC3E}">
        <p14:creationId xmlns:p14="http://schemas.microsoft.com/office/powerpoint/2010/main" val="1372569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881451" y="1138988"/>
            <a:ext cx="9467361" cy="347175"/>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2: Αίτηση Εγγραφής &amp; Δικαιολογητικά</a:t>
            </a:r>
            <a:br>
              <a:rPr lang="el-GR" sz="2400" b="1" u="sng" dirty="0">
                <a:latin typeface="Arial" panose="020B0604020202020204" pitchFamily="34" charset="0"/>
                <a:cs typeface="Arial" panose="020B0604020202020204" pitchFamily="34" charset="0"/>
              </a:rPr>
            </a:b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393700" y="1637052"/>
            <a:ext cx="10442864" cy="4509748"/>
          </a:xfrm>
        </p:spPr>
        <p:txBody>
          <a:bodyPr>
            <a:noAutofit/>
          </a:bodyPr>
          <a:lstStyle/>
          <a:p>
            <a:pPr marL="0" indent="0">
              <a:buClr>
                <a:schemeClr val="accent2">
                  <a:lumMod val="50000"/>
                </a:schemeClr>
              </a:buClr>
              <a:buNone/>
            </a:pPr>
            <a:endParaRPr lang="el-GR" dirty="0">
              <a:latin typeface="Arial" charset="0"/>
              <a:ea typeface="Arial" charset="0"/>
              <a:cs typeface="Arial" charset="0"/>
            </a:endParaRPr>
          </a:p>
          <a:p>
            <a:pPr marL="0" indent="0">
              <a:buClr>
                <a:schemeClr val="accent2">
                  <a:lumMod val="50000"/>
                </a:schemeClr>
              </a:buClr>
              <a:buNone/>
            </a:pPr>
            <a:endParaRPr lang="el-GR" dirty="0">
              <a:latin typeface="Arial" charset="0"/>
              <a:ea typeface="Arial" charset="0"/>
              <a:cs typeface="Arial" charset="0"/>
            </a:endParaRP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Ορθογώνιο 1"/>
          <p:cNvSpPr/>
          <p:nvPr/>
        </p:nvSpPr>
        <p:spPr>
          <a:xfrm>
            <a:off x="1935512" y="5658488"/>
            <a:ext cx="109517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pa.uth.gr</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4" name="TextBox 13"/>
          <p:cNvSpPr txBox="1"/>
          <p:nvPr/>
        </p:nvSpPr>
        <p:spPr>
          <a:xfrm>
            <a:off x="569277" y="5680821"/>
            <a:ext cx="1628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Trebuchet MS" panose="020B0603020202020204"/>
                <a:ea typeface="+mn-ea"/>
                <a:cs typeface="+mn-cs"/>
              </a:rPr>
              <a:t>Πάτα εδώ:</a:t>
            </a: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5" name="Εικόνα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16" name="Εικόνα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9141" y="4959798"/>
            <a:ext cx="3361924" cy="791572"/>
          </a:xfrm>
          <a:prstGeom prst="rect">
            <a:avLst/>
          </a:prstGeom>
        </p:spPr>
      </p:pic>
      <p:pic>
        <p:nvPicPr>
          <p:cNvPr id="3" name="Εικόνα 2"/>
          <p:cNvPicPr>
            <a:picLocks noChangeAspect="1"/>
          </p:cNvPicPr>
          <p:nvPr/>
        </p:nvPicPr>
        <p:blipFill rotWithShape="1">
          <a:blip r:embed="rId6">
            <a:extLst>
              <a:ext uri="{28A0092B-C50C-407E-A947-70E740481C1C}">
                <a14:useLocalDpi xmlns:a14="http://schemas.microsoft.com/office/drawing/2010/main" val="0"/>
              </a:ext>
            </a:extLst>
          </a:blip>
          <a:srcRect r="17258" b="5648"/>
          <a:stretch/>
        </p:blipFill>
        <p:spPr>
          <a:xfrm>
            <a:off x="3107940" y="1350653"/>
            <a:ext cx="6045774" cy="4775802"/>
          </a:xfrm>
          <a:prstGeom prst="rect">
            <a:avLst/>
          </a:prstGeom>
        </p:spPr>
      </p:pic>
      <p:sp>
        <p:nvSpPr>
          <p:cNvPr id="11" name="Στρογγυλεμένο ορθογώνιο 10"/>
          <p:cNvSpPr/>
          <p:nvPr/>
        </p:nvSpPr>
        <p:spPr>
          <a:xfrm>
            <a:off x="8500571" y="2156181"/>
            <a:ext cx="653143" cy="195943"/>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2" name="Στρογγυλεμένο ορθογώνιο 11"/>
          <p:cNvSpPr/>
          <p:nvPr/>
        </p:nvSpPr>
        <p:spPr>
          <a:xfrm>
            <a:off x="6800495" y="2981767"/>
            <a:ext cx="1014664" cy="278449"/>
          </a:xfrm>
          <a:prstGeom prst="roundRect">
            <a:avLst/>
          </a:prstGeom>
          <a:noFill/>
          <a:ln w="19050">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17" name="Εικόνα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9131" y="6167348"/>
            <a:ext cx="601611" cy="497332"/>
          </a:xfrm>
          <a:prstGeom prst="rect">
            <a:avLst/>
          </a:prstGeom>
        </p:spPr>
      </p:pic>
    </p:spTree>
    <p:extLst>
      <p:ext uri="{BB962C8B-B14F-4D97-AF65-F5344CB8AC3E}">
        <p14:creationId xmlns:p14="http://schemas.microsoft.com/office/powerpoint/2010/main" val="2026669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7753" y="1091383"/>
            <a:ext cx="9467361" cy="603569"/>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ΒΗΜΑ 2: Αίτηση Εγγραφής &amp; Δικαιολογητικά</a:t>
            </a:r>
            <a:br>
              <a:rPr lang="el-GR" sz="2400" b="1" u="sng" dirty="0">
                <a:latin typeface="Arial" panose="020B0604020202020204" pitchFamily="34" charset="0"/>
                <a:cs typeface="Arial" panose="020B0604020202020204" pitchFamily="34" charset="0"/>
              </a:rPr>
            </a:b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248508" y="2306566"/>
            <a:ext cx="10585938" cy="3513942"/>
          </a:xfrm>
        </p:spPr>
        <p:txBody>
          <a:bodyPr>
            <a:noAutofit/>
          </a:bodyPr>
          <a:lstStyle/>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Θέση περιεχομένου 2"/>
          <p:cNvSpPr txBox="1">
            <a:spLocks/>
          </p:cNvSpPr>
          <p:nvPr/>
        </p:nvSpPr>
        <p:spPr>
          <a:xfrm>
            <a:off x="1069848" y="2121408"/>
            <a:ext cx="10058400"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endParaRPr kumimoji="0" lang="el-GR" sz="1800" b="1" i="0" u="none" strike="noStrike" kern="1200" cap="none" spc="0" normalizeH="0" baseline="0" noProof="0" dirty="0">
              <a:ln>
                <a:noFill/>
              </a:ln>
              <a:solidFill>
                <a:prstClr val="black"/>
              </a:solidFill>
              <a:effectLst/>
              <a:uLnTx/>
              <a:uFillTx/>
              <a:latin typeface="Trebuchet MS" panose="020B0603020202020204"/>
              <a:ea typeface="Arial" charset="0"/>
              <a:cs typeface="Arial" charset="0"/>
            </a:endParaRPr>
          </a:p>
        </p:txBody>
      </p:sp>
      <p:sp>
        <p:nvSpPr>
          <p:cNvPr id="8" name="Θέση περιεχομένου 2"/>
          <p:cNvSpPr txBox="1">
            <a:spLocks/>
          </p:cNvSpPr>
          <p:nvPr/>
        </p:nvSpPr>
        <p:spPr>
          <a:xfrm>
            <a:off x="1170337" y="1463927"/>
            <a:ext cx="9267092" cy="4513063"/>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anose="05000000000000000000" pitchFamily="2" charset="2"/>
              <a:buChar char="Ø"/>
              <a:tabLst/>
              <a:defRPr/>
            </a:pP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Είσοδος στο www.pa.uth.gr με τα στοιχεία του </a:t>
            </a:r>
            <a:r>
              <a:rPr kumimoji="0" lang="el-GR"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Ευδόξου</a:t>
            </a: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&amp; ηλεκτρονική συμπλήρωση της </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«Αίτηση – Εγγραφή» </a:t>
            </a: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από το μενού </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«Φοιτητές». </a:t>
            </a:r>
            <a:r>
              <a:rPr kumimoji="0" lang="el-G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Για την</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Προθεσμία Υποβολής θα ενημερωθείτε αμέσως μετά τον Οριστικό Πίνακα Αποτελεσμάτων</a:t>
            </a: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Δηλώνετε ΜΟΝΟ το πανεπιστημιακό σας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email </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μέσω του οποίου θα είναι η βασική μας επικοινωνία. ΜΟΝΟ σε αυτό το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email </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θα σας στέλνω οδηγίες και τη σύμβαση!!!</a:t>
            </a:r>
            <a:endPar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anose="05000000000000000000" pitchFamily="2" charset="2"/>
              <a:buChar char="Ø"/>
              <a:tabLst/>
              <a:defRPr/>
            </a:pP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Συγκέντρωση &amp; αποστολή δικαιολογητικών στο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praktiki.sed@uth.gr</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Για την</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Προθεσμία Υποβολής θα ενημερωθείτε αμέσως μετά τον Οριστικό Πίνακα Αποτελεσμάτων</a:t>
            </a:r>
            <a:r>
              <a:rPr kumimoji="0" lang="el-GR"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457200" marR="0" lvl="1" indent="-18288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Char char="§"/>
              <a:tabLst/>
              <a:defRPr/>
            </a:pP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Φ</a:t>
            </a:r>
            <a:r>
              <a:rPr kumimoji="0" lang="el-GR"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ωτοτυπία</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Ταυτότητας </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18288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Char char="§"/>
              <a:tabLst/>
              <a:defRPr/>
            </a:pP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Φωτοτυπία του Αριθμού Μητρώου Ασφαλισμένου ΙΚΑ (ΑΜΑ-ΙΚΑ). Αναλυτικές οδηγίες για την έκδοση </a:t>
            </a:r>
            <a:r>
              <a:rPr kumimoji="0" lang="el-GR"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5"/>
              </a:rPr>
              <a:t>εδώ</a:t>
            </a:r>
            <a:r>
              <a:rPr kumimoji="0" lang="el-GR"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l-G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(στο </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www.pa.uth.gr</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στις πληροφορίες)</a:t>
            </a:r>
          </a:p>
          <a:p>
            <a:pPr marL="457200" marR="0" lvl="1" indent="-18288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Char char="§"/>
              <a:tabLst/>
              <a:defRPr/>
            </a:pP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Φωτοτυπία Ασφαλιστικής ικανότητας. Α</a:t>
            </a:r>
            <a:r>
              <a:rPr kumimoji="0" lang="el-GR"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ναλυτικές</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οδηγίες για την έκδοση </a:t>
            </a:r>
            <a:r>
              <a:rPr kumimoji="0" lang="el-GR"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hlinkClick r:id="rId7"/>
              </a:rPr>
              <a:t>εδώ</a:t>
            </a:r>
            <a:r>
              <a:rPr kumimoji="0" lang="el-GR"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l-G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(στο </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www.pa.uth.gr</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στις πληροφορίες)</a:t>
            </a:r>
            <a:endParaRPr kumimoji="0" lang="el-GR"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457200" marR="0" lvl="1" indent="-18288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Char char="§"/>
              <a:tabLst/>
              <a:defRPr/>
            </a:pP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Φωτοτυπία ενεργού λογαριασμού τραπέζης, όπου ο πρώτος δικαιούχος θα είναι ο φοιτητής</a:t>
            </a:r>
          </a:p>
          <a:p>
            <a:pPr marL="457200" marR="0" lvl="1" indent="-18288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Char char="§"/>
              <a:tabLst/>
              <a:defRPr/>
            </a:pP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Φωτοτυπία ΑΜΚΑ</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από το </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8"/>
              </a:rPr>
              <a:t>www.amka.gr</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18288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Char char="§"/>
              <a:tabLst/>
              <a:defRPr/>
            </a:pP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Φωτοτυπία Βεβαίωσης Απόδοσης ΑΦΜ </a:t>
            </a:r>
          </a:p>
          <a:p>
            <a:pPr marL="457200" marR="0" lvl="1" indent="-18288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Char char="§"/>
              <a:tabLst/>
              <a:defRPr/>
            </a:pP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Υπεύθυνη Δήλωση για καθεστώς εργασίας (</a:t>
            </a:r>
            <a:r>
              <a:rPr kumimoji="0" lang="el-G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στο</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www.pa.uth.gr</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στις πληροφορίες</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74320" marR="0" lvl="1" indent="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None/>
              <a:tabLst/>
              <a:defRPr/>
            </a:pP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Για το </a:t>
            </a:r>
            <a:r>
              <a:rPr kumimoji="0" lang="el-GR"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σκανάρισμα</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των αρχείων μπορείτε να χρησιμοποιήσετε κάποια εφαρμογή στο κινητό σας όπως </a:t>
            </a:r>
            <a:r>
              <a:rPr kumimoji="0" lang="el-GR"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π.χ</a:t>
            </a:r>
            <a:r>
              <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η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“Fast Scanner”</a:t>
            </a:r>
            <a:endPar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74320" marR="0" lvl="1" indent="0" algn="l" defTabSz="914400" rtl="0" eaLnBrk="1" fontAlgn="auto" latinLnBrk="0" hangingPunct="1">
              <a:lnSpc>
                <a:spcPct val="90000"/>
              </a:lnSpc>
              <a:spcBef>
                <a:spcPts val="400"/>
              </a:spcBef>
              <a:spcAft>
                <a:spcPts val="200"/>
              </a:spcAft>
              <a:buClr>
                <a:srgbClr val="0F6FC6">
                  <a:lumMod val="75000"/>
                </a:srgbClr>
              </a:buClr>
              <a:buSzPct val="85000"/>
              <a:buFont typeface="Wingdings" pitchFamily="2" charset="2"/>
              <a:buNone/>
              <a:tabLst/>
              <a:defRPr/>
            </a:pPr>
            <a:endParaRPr kumimoji="0" lang="el-GR"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Εικόνα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pic>
        <p:nvPicPr>
          <p:cNvPr id="10" name="Εικόνα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79131" y="6167348"/>
            <a:ext cx="601611" cy="497332"/>
          </a:xfrm>
          <a:prstGeom prst="rect">
            <a:avLst/>
          </a:prstGeom>
        </p:spPr>
      </p:pic>
    </p:spTree>
    <p:extLst>
      <p:ext uri="{BB962C8B-B14F-4D97-AF65-F5344CB8AC3E}">
        <p14:creationId xmlns:p14="http://schemas.microsoft.com/office/powerpoint/2010/main" val="1240357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colorTemperature colorTemp="88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87753" y="1015285"/>
            <a:ext cx="9467361" cy="603569"/>
          </a:xfrm>
        </p:spPr>
        <p:txBody>
          <a:bodyPr vert="horz" lIns="91440" tIns="45720" rIns="91440" bIns="45720" rtlCol="0" anchor="ctr">
            <a:noAutofit/>
          </a:bodyPr>
          <a:lstStyle/>
          <a:p>
            <a:pPr algn="ctr"/>
            <a:r>
              <a:rPr lang="el-GR" sz="2400" b="1" u="sng" dirty="0">
                <a:latin typeface="Arial" panose="020B0604020202020204" pitchFamily="34" charset="0"/>
                <a:cs typeface="Arial" panose="020B0604020202020204" pitchFamily="34" charset="0"/>
              </a:rPr>
              <a:t>Οδηγίες αποστολής δικαιολογητικών</a:t>
            </a:r>
            <a:endParaRPr lang="en-US" sz="2400" b="1" dirty="0">
              <a:solidFill>
                <a:schemeClr val="accent2">
                  <a:lumMod val="50000"/>
                </a:schemeClr>
              </a:solidFill>
              <a:latin typeface="Arial" charset="0"/>
              <a:ea typeface="Arial" charset="0"/>
              <a:cs typeface="Arial" charset="0"/>
            </a:endParaRPr>
          </a:p>
        </p:txBody>
      </p:sp>
      <p:sp>
        <p:nvSpPr>
          <p:cNvPr id="6" name="Content Placeholder 2"/>
          <p:cNvSpPr>
            <a:spLocks noGrp="1"/>
          </p:cNvSpPr>
          <p:nvPr>
            <p:ph idx="1"/>
          </p:nvPr>
        </p:nvSpPr>
        <p:spPr>
          <a:xfrm>
            <a:off x="1248508" y="2306566"/>
            <a:ext cx="10585938" cy="3513942"/>
          </a:xfrm>
        </p:spPr>
        <p:txBody>
          <a:bodyPr>
            <a:noAutofit/>
          </a:bodyPr>
          <a:lstStyle/>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spcBef>
                <a:spcPct val="20000"/>
              </a:spcBef>
              <a:buClr>
                <a:schemeClr val="accent2">
                  <a:lumMod val="50000"/>
                </a:schemeClr>
              </a:buClr>
              <a:buFont typeface="Wingdings" panose="05000000000000000000" pitchFamily="2" charset="2"/>
              <a:buChar char="Ø"/>
            </a:pPr>
            <a:endParaRPr lang="el-GR" dirty="0">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sz="1600" b="1" dirty="0">
              <a:solidFill>
                <a:prstClr val="black"/>
              </a:solidFill>
              <a:latin typeface="Arial" panose="020B0604020202020204" pitchFamily="34"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a:p>
            <a:pPr>
              <a:buClr>
                <a:schemeClr val="accent2">
                  <a:lumMod val="50000"/>
                </a:schemeClr>
              </a:buClr>
              <a:buFont typeface="Wingdings" panose="05000000000000000000" pitchFamily="2" charset="2"/>
              <a:buChar char="Ø"/>
            </a:pPr>
            <a:endParaRPr lang="el-GR" dirty="0">
              <a:latin typeface="Arial" panose="020B0604020202020204" pitchFamily="34" charset="0"/>
              <a:ea typeface="Arial" charset="0"/>
              <a:cs typeface="Arial" panose="020B0604020202020204" pitchFamily="34" charset="0"/>
            </a:endParaRPr>
          </a:p>
        </p:txBody>
      </p:sp>
      <p:pic>
        <p:nvPicPr>
          <p:cNvPr id="5" name="Εικόνα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0852" y="79909"/>
            <a:ext cx="539950" cy="539950"/>
          </a:xfrm>
          <a:prstGeom prst="ellipse">
            <a:avLst/>
          </a:prstGeom>
          <a:ln w="63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Θέση περιεχομένου 2"/>
          <p:cNvSpPr txBox="1">
            <a:spLocks/>
          </p:cNvSpPr>
          <p:nvPr/>
        </p:nvSpPr>
        <p:spPr>
          <a:xfrm>
            <a:off x="1069848" y="2121408"/>
            <a:ext cx="10058400"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itchFamily="2" charset="2"/>
              <a:buChar char="§"/>
              <a:tabLst/>
              <a:defRPr/>
            </a:pPr>
            <a:endParaRPr kumimoji="0" lang="el-GR" sz="1800" b="1" i="0" u="none" strike="noStrike" kern="1200" cap="none" spc="0" normalizeH="0" baseline="0" noProof="0" dirty="0">
              <a:ln>
                <a:noFill/>
              </a:ln>
              <a:solidFill>
                <a:prstClr val="black"/>
              </a:solidFill>
              <a:effectLst/>
              <a:uLnTx/>
              <a:uFillTx/>
              <a:latin typeface="Trebuchet MS" panose="020B0603020202020204"/>
              <a:ea typeface="Arial" charset="0"/>
              <a:cs typeface="Arial" charset="0"/>
            </a:endParaRPr>
          </a:p>
        </p:txBody>
      </p:sp>
      <p:sp>
        <p:nvSpPr>
          <p:cNvPr id="8" name="Θέση περιεχομένου 2"/>
          <p:cNvSpPr txBox="1">
            <a:spLocks/>
          </p:cNvSpPr>
          <p:nvPr/>
        </p:nvSpPr>
        <p:spPr>
          <a:xfrm>
            <a:off x="1169377" y="1590520"/>
            <a:ext cx="9267092" cy="430823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anose="05000000000000000000" pitchFamily="2" charset="2"/>
              <a:buChar char="Ø"/>
              <a:tabLst/>
              <a:defRPr/>
            </a:pP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Συγκέντρωση &amp; αποστολή δικαιολογητικών σε ΕΝΙΑΙΟ ΑΡΧΕΙΟ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PDF </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στο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praktiki.sed@uth.gr</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Για την</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l-GR"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Προθεσμία Υποβολής θα ενημερωθείτε αμέσως μετά τον Οριστικό Πίνακα Αποτελεσμάτων </a:t>
            </a:r>
            <a:endPar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anose="05000000000000000000" pitchFamily="2" charset="2"/>
              <a:buChar char="Ø"/>
              <a:tabLst/>
              <a:defRPr/>
            </a:pP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Για να κάνετε τα αρχεία σας ένα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pdf</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είτε θα τα </a:t>
            </a:r>
            <a:r>
              <a:rPr kumimoji="0" lang="el-GR"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σκανάρετε</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όλα σε ένα αρχείο, είτε θα τα ενώσετε (με το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pdf Sam)</a:t>
            </a:r>
            <a:endPar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anose="05000000000000000000" pitchFamily="2" charset="2"/>
              <a:buChar char="Ø"/>
              <a:tabLst/>
              <a:defRPr/>
            </a:pP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Στέλνετε όλα τα δικαιολογητικά σε ένα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email- </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ΌΧΙ ΠΟΛΛΑ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EMAIL</a:t>
            </a:r>
            <a:endPar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anose="05000000000000000000" pitchFamily="2" charset="2"/>
              <a:buChar char="Ø"/>
              <a:tabLst/>
              <a:defRPr/>
            </a:pP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Αν το μέγεθος του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pdf </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είναι μεγάλο είτε το συμπιέζετε, είτε το στέλνετε από τη σελίδα του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Transfer</a:t>
            </a:r>
            <a:endPar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anose="05000000000000000000" pitchFamily="2" charset="2"/>
              <a:buChar char="Ø"/>
              <a:tabLst/>
              <a:defRPr/>
            </a:pP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Θα σας απαντήσω αν είναι εντάξει ή αν έχετε εκκρεμότητες. Αν δεν λάβετε απάντηση μέσα σε 2-3 μέρες, σημαίνει ότι δεν το έλαβα και φροντίζετε να επικοινωνήσετε άμεσα μαζί μου</a:t>
            </a: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anose="05000000000000000000" pitchFamily="2" charset="2"/>
              <a:buChar char="Ø"/>
              <a:tabLst/>
              <a:defRPr/>
            </a:pP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Βάζετε θέμα στο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email</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«Δικαιολογητικά Πρακτικής Άσκησης ΠΤΕΑ Ονοματεπώνυμο»</a:t>
            </a: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anose="05000000000000000000" pitchFamily="2" charset="2"/>
              <a:buChar char="Ø"/>
              <a:tabLst/>
              <a:defRPr/>
            </a:pP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Στέλνετε ΜΟΝΟ από το πανεπιστημιακό σας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email</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μέσω του οποίου θα είναι η βασική μας επικοινωνία</a:t>
            </a:r>
          </a:p>
          <a:p>
            <a:pPr marL="182880" marR="0" lvl="0" indent="-182880" algn="l" defTabSz="914400" rtl="0" eaLnBrk="1" fontAlgn="auto" latinLnBrk="0" hangingPunct="1">
              <a:lnSpc>
                <a:spcPct val="90000"/>
              </a:lnSpc>
              <a:spcBef>
                <a:spcPts val="1200"/>
              </a:spcBef>
              <a:spcAft>
                <a:spcPts val="0"/>
              </a:spcAft>
              <a:buClr>
                <a:srgbClr val="0F6FC6">
                  <a:lumMod val="75000"/>
                </a:srgbClr>
              </a:buClr>
              <a:buSzPct val="85000"/>
              <a:buFont typeface="Wingdings" panose="05000000000000000000" pitchFamily="2" charset="2"/>
              <a:buChar char="Ø"/>
              <a:tabLst/>
              <a:defRPr/>
            </a:pP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Για το </a:t>
            </a:r>
            <a:r>
              <a:rPr kumimoji="0" lang="el-GR"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σκανάρισμα</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των αρχείων μπορείτε να χρησιμοποιήσετε κάποια εφαρμογή στο κινητό σας όπως </a:t>
            </a:r>
            <a:r>
              <a:rPr kumimoji="0" lang="el-GR"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π.χ</a:t>
            </a:r>
            <a:r>
              <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η </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“Fast Scanner”</a:t>
            </a:r>
            <a:endParaRPr kumimoji="0" lang="el-G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Εικόνα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67608" y="5976991"/>
            <a:ext cx="7045112" cy="878046"/>
          </a:xfrm>
          <a:prstGeom prst="rect">
            <a:avLst/>
          </a:prstGeom>
        </p:spPr>
      </p:pic>
    </p:spTree>
    <p:extLst>
      <p:ext uri="{BB962C8B-B14F-4D97-AF65-F5344CB8AC3E}">
        <p14:creationId xmlns:p14="http://schemas.microsoft.com/office/powerpoint/2010/main" val="3515584025"/>
      </p:ext>
    </p:extLst>
  </p:cSld>
  <p:clrMapOvr>
    <a:masterClrMapping/>
  </p:clrMapOvr>
</p:sld>
</file>

<file path=ppt/theme/theme1.xml><?xml version="1.0" encoding="utf-8"?>
<a:theme xmlns:a="http://schemas.openxmlformats.org/drawingml/2006/main" name="Όψη">
  <a:themeElements>
    <a:clrScheme name="Γαλαζοπράσινο">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3_Όψη">
  <a:themeElements>
    <a:clrScheme name="Γαλαζοπράσινο">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Όψη">
  <a:themeElements>
    <a:clrScheme name="Γαλαζοπράσινο">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2_Όψη">
  <a:themeElements>
    <a:clrScheme name="Μπλε">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3_Όψη">
  <a:themeElements>
    <a:clrScheme name="Γαλαζοπράσινο">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14_Όψη">
  <a:themeElements>
    <a:clrScheme name="Γαλαζοπράσινο">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4_Όψη">
  <a:themeElements>
    <a:clrScheme name="Μπλε">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Όψη">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8.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3191</TotalTime>
  <Words>2260</Words>
  <Application>Microsoft Office PowerPoint</Application>
  <PresentationFormat>Ευρεία οθόνη</PresentationFormat>
  <Paragraphs>236</Paragraphs>
  <Slides>26</Slides>
  <Notes>11</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7</vt:i4>
      </vt:variant>
      <vt:variant>
        <vt:lpstr>Τίτλοι διαφανειών</vt:lpstr>
      </vt:variant>
      <vt:variant>
        <vt:i4>26</vt:i4>
      </vt:variant>
    </vt:vector>
  </HeadingPairs>
  <TitlesOfParts>
    <vt:vector size="43" baseType="lpstr">
      <vt:lpstr>Yu Gothic UI Semibold</vt:lpstr>
      <vt:lpstr>Arial</vt:lpstr>
      <vt:lpstr>Arial Rounded MT Bold</vt:lpstr>
      <vt:lpstr>Calibri</vt:lpstr>
      <vt:lpstr>Cambria</vt:lpstr>
      <vt:lpstr>Century Gothic</vt:lpstr>
      <vt:lpstr>Rockwell</vt:lpstr>
      <vt:lpstr>Trebuchet MS</vt:lpstr>
      <vt:lpstr>Wingdings</vt:lpstr>
      <vt:lpstr>Wingdings 3</vt:lpstr>
      <vt:lpstr>Όψη</vt:lpstr>
      <vt:lpstr>13_Όψη</vt:lpstr>
      <vt:lpstr>1_Όψη</vt:lpstr>
      <vt:lpstr>2_Όψη</vt:lpstr>
      <vt:lpstr>3_Όψη</vt:lpstr>
      <vt:lpstr>14_Όψη</vt:lpstr>
      <vt:lpstr>4_Όψη</vt:lpstr>
      <vt:lpstr>Παρουσίαση του PowerPoint</vt:lpstr>
      <vt:lpstr>ΤΟ ΠΡΟΓΡΑΜΜΑ ΤΗΣ ΠΡΑΚΤΙΚΗΣ ΑΣΚΗΣΗΣ</vt:lpstr>
      <vt:lpstr>ΧΑΡΑΚΤΗΡΙΣΤΙΚΑ Π.Α. ΚΑΙ ΠΡΟΫΠΟΘΕΣΕΙΣ ΣΥΜΜΕΤΟΧΗΣ</vt:lpstr>
      <vt:lpstr>ΓΙΑΤΙ ΝΑ ΚΑΝΩ ΠΡΑΚΤΙΚΗ;</vt:lpstr>
      <vt:lpstr>Παρουσίαση του PowerPoint</vt:lpstr>
      <vt:lpstr>ΒΗΜΑΤΑ ΠΡΑΚΤΙΚΗΣ ΑΣΚΗΣΗΣ</vt:lpstr>
      <vt:lpstr>ΒΗΜΑ 2: Αίτηση Εγγραφής &amp; Δικαιολογητικά </vt:lpstr>
      <vt:lpstr>ΒΗΜΑ 2: Αίτηση Εγγραφής &amp; Δικαιολογητικά </vt:lpstr>
      <vt:lpstr>Οδηγίες αποστολής δικαιολογητικών</vt:lpstr>
      <vt:lpstr>Ασφαλιστική Ικανότητα από ΙΚΑ</vt:lpstr>
      <vt:lpstr>Ασφαλιστική Ικανότητα από Π.Σ. «ΑΤΛΑΣ»</vt:lpstr>
      <vt:lpstr>ΒΗΜΑ 3: Αναζήτηση Φορέα Πρακτικής Άσκησης </vt:lpstr>
      <vt:lpstr>Παρουσίαση του PowerPoint</vt:lpstr>
      <vt:lpstr>Παρουσίαση του PowerPoint</vt:lpstr>
      <vt:lpstr>ΒΗΜΑ 4: Καρτέλα Πρακτικής </vt:lpstr>
      <vt:lpstr>ΒΗΜΑ 4: Καρτέλα Πρακτικής </vt:lpstr>
      <vt:lpstr>Παρουσίαση του PowerPoint</vt:lpstr>
      <vt:lpstr>Παρουσίαση του PowerPoint</vt:lpstr>
      <vt:lpstr>ΣΥΣΤΗΜΑ ΕΡΓΑΝΗ</vt:lpstr>
      <vt:lpstr>ΒΗΜΑ 6: Συμπλήρωση Απογραφικού Δελτίου Εισόδου</vt:lpstr>
      <vt:lpstr>Συχνές Ερωτήσεις</vt:lpstr>
      <vt:lpstr>Συνοπτικά για να ξεκινήσετε την Πρακτική</vt:lpstr>
      <vt:lpstr>ΒΗΜΑ 7: Ολοκλήρωση Πρακτικής Άσκησης</vt:lpstr>
      <vt:lpstr>ΒΗΜΑ 7: ΟΛΟΚΛΗΡΩΣΗ ΠΡΑΚΤΙΚΗΣ ΑΣΚΗΣΗΣ</vt:lpstr>
      <vt:lpstr>Στοιχεία Επικοινωνίας</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PAdmin</cp:lastModifiedBy>
  <cp:revision>434</cp:revision>
  <dcterms:created xsi:type="dcterms:W3CDTF">2016-05-08T17:16:24Z</dcterms:created>
  <dcterms:modified xsi:type="dcterms:W3CDTF">2022-02-24T08:20:21Z</dcterms:modified>
</cp:coreProperties>
</file>