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321" r:id="rId2"/>
    <p:sldId id="323" r:id="rId3"/>
    <p:sldId id="322" r:id="rId4"/>
    <p:sldId id="259" r:id="rId5"/>
    <p:sldId id="287" r:id="rId6"/>
    <p:sldId id="305" r:id="rId7"/>
    <p:sldId id="306" r:id="rId8"/>
    <p:sldId id="316" r:id="rId9"/>
    <p:sldId id="317" r:id="rId10"/>
    <p:sldId id="308" r:id="rId11"/>
    <p:sldId id="309" r:id="rId12"/>
    <p:sldId id="311" r:id="rId13"/>
    <p:sldId id="314" r:id="rId14"/>
    <p:sldId id="312" r:id="rId15"/>
    <p:sldId id="320" r:id="rId16"/>
    <p:sldId id="318" r:id="rId17"/>
    <p:sldId id="293" r:id="rId18"/>
    <p:sldId id="315" r:id="rId19"/>
    <p:sldId id="270" r:id="rId20"/>
    <p:sldId id="294" r:id="rId21"/>
  </p:sldIdLst>
  <p:sldSz cx="9144000" cy="6858000" type="screen4x3"/>
  <p:notesSz cx="6788150" cy="9923463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846"/>
    <a:srgbClr val="003399"/>
    <a:srgbClr val="2C2066"/>
    <a:srgbClr val="3B2B89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EBC18E-5413-4D7E-A6E7-299210E4C55D}" type="datetimeFigureOut">
              <a:rPr lang="el-GR"/>
              <a:pPr>
                <a:defRPr/>
              </a:pPr>
              <a:t>4/3/2022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1ED6823-3CF8-4937-9E57-471A07F7BB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l-GR" altLang="en-US" noProof="0"/>
              <a:t>Κάντε κλικ για να επεξεργαστείτε τον τίτλο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l-GR" altLang="en-US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3340B-8748-47D5-91AF-932008739DC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21E45-6FA9-4538-88E9-8822118BF66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07359-6BA0-456F-A0E7-3FC268FE47E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CAA84-0456-48CE-96F5-FFF4F9AD2BF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79167-2F21-468F-BD85-6DC503DC578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50F65-7BE8-4B3C-B947-2ACF99F85F9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AA69C-E841-48DC-9DF7-0FFE336D08F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35847-6BD3-4A13-8471-7C72060E033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1727-BEA3-482A-BB20-7DC18791B59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D09BE-1230-426C-890A-B0779126E03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6F52D-BB47-4FAF-B41C-741A3BD9A3B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να επεξεργαστείτε τον τίτλο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/>
              <a:t>Δεύτερου επιπέδου</a:t>
            </a:r>
          </a:p>
          <a:p>
            <a:pPr lvl="2"/>
            <a:r>
              <a:rPr lang="el-GR" altLang="en-US"/>
              <a:t>Τρίτου επιπέδου</a:t>
            </a:r>
          </a:p>
          <a:p>
            <a:pPr lvl="3"/>
            <a:r>
              <a:rPr lang="el-GR" altLang="en-US"/>
              <a:t>Τέταρτου επιπέδου</a:t>
            </a:r>
          </a:p>
          <a:p>
            <a:pPr lvl="4"/>
            <a:r>
              <a:rPr lang="el-GR" altLang="en-US"/>
              <a:t>Πέμπτου επιπέδου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36E78979-C828-4A6D-B046-BD5DF8ED9A6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a.uth.g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.uth.gr/" TargetMode="External"/><Relationship Id="rId2" Type="http://schemas.openxmlformats.org/officeDocument/2006/relationships/hyperlink" Target="mailto:praktiki.agr@uth.g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agr.uth.g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raktiki.agr@uth.gr" TargetMode="External"/><Relationship Id="rId2" Type="http://schemas.openxmlformats.org/officeDocument/2006/relationships/hyperlink" Target="http://www.pa.uth.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ka.gr/" TargetMode="External"/><Relationship Id="rId2" Type="http://schemas.openxmlformats.org/officeDocument/2006/relationships/hyperlink" Target="http://www.pa.uth.g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ika.gr/eInsEligibility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2714620"/>
            <a:ext cx="6243637" cy="3090644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br>
              <a:rPr lang="el-GR" sz="2000" dirty="0">
                <a:latin typeface="Tahoma" pitchFamily="34" charset="0"/>
              </a:rPr>
            </a:br>
            <a:r>
              <a:rPr lang="el-GR" sz="2000" kern="12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Ιδρυματικά Υπεύθυνος: </a:t>
            </a:r>
            <a:r>
              <a:rPr lang="el-GR" sz="2400" kern="12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</a:t>
            </a:r>
            <a:r>
              <a:rPr lang="el-GR" sz="2000" kern="12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Καθ. Θεοδωράκης Ιωάννης </a:t>
            </a:r>
            <a:endParaRPr lang="el-GR" sz="2400" kern="1200" dirty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l-GR" sz="2400" u="sng" kern="1200" dirty="0">
                <a:solidFill>
                  <a:schemeClr val="tx2"/>
                </a:solidFill>
                <a:latin typeface="Tahoma" pitchFamily="34" charset="0"/>
              </a:rPr>
              <a:t>Τριμελής Επιτροπή για την Πρακτική Άσκηση </a:t>
            </a:r>
            <a:r>
              <a:rPr lang="el-GR" sz="2000" u="sng" kern="1200" dirty="0">
                <a:solidFill>
                  <a:schemeClr val="tx2"/>
                </a:solidFill>
                <a:latin typeface="Tahoma" pitchFamily="34" charset="0"/>
              </a:rPr>
              <a:t>(ΠΑ) </a:t>
            </a:r>
            <a:r>
              <a:rPr lang="el-GR" sz="2400" u="sng" kern="1200" dirty="0">
                <a:solidFill>
                  <a:schemeClr val="tx2"/>
                </a:solidFill>
                <a:latin typeface="Tahoma" pitchFamily="34" charset="0"/>
              </a:rPr>
              <a:t>στο ΤΓΦΠΑΠ </a:t>
            </a:r>
            <a:r>
              <a:rPr lang="en-US" sz="2800" kern="1200" dirty="0">
                <a:solidFill>
                  <a:schemeClr val="tx2"/>
                </a:solidFill>
                <a:latin typeface="Tahoma" pitchFamily="34" charset="0"/>
              </a:rPr>
              <a:t>:</a:t>
            </a:r>
            <a:r>
              <a:rPr lang="el-GR" sz="2800" kern="1200" dirty="0">
                <a:solidFill>
                  <a:schemeClr val="tx2"/>
                </a:solidFill>
                <a:latin typeface="Tahoma" pitchFamily="34" charset="0"/>
              </a:rPr>
              <a:t> κος. Χα </a:t>
            </a:r>
            <a:r>
              <a:rPr lang="el-GR" sz="2800" kern="1200" dirty="0" err="1">
                <a:solidFill>
                  <a:schemeClr val="tx2"/>
                </a:solidFill>
                <a:latin typeface="Tahoma" pitchFamily="34" charset="0"/>
              </a:rPr>
              <a:t>Ιμπραχίμ</a:t>
            </a:r>
            <a:r>
              <a:rPr lang="el-GR" sz="2800" kern="1200" dirty="0">
                <a:solidFill>
                  <a:schemeClr val="tx2"/>
                </a:solidFill>
                <a:latin typeface="Tahoma" pitchFamily="34" charset="0"/>
              </a:rPr>
              <a:t>-Αβραάμ </a:t>
            </a:r>
            <a:r>
              <a:rPr lang="el-GR" sz="2400" kern="1200" dirty="0">
                <a:solidFill>
                  <a:schemeClr val="tx2"/>
                </a:solidFill>
                <a:latin typeface="Tahoma" pitchFamily="34" charset="0"/>
              </a:rPr>
              <a:t>(Καθηγητής/ Επιστημονικά Υπεύθυνος ΠΑ)</a:t>
            </a:r>
            <a:r>
              <a:rPr lang="en-US" sz="2800" kern="1200" dirty="0">
                <a:solidFill>
                  <a:schemeClr val="tx2"/>
                </a:solidFill>
                <a:latin typeface="Tahoma" pitchFamily="34" charset="0"/>
              </a:rPr>
              <a:t>, </a:t>
            </a:r>
            <a:r>
              <a:rPr lang="el-GR" sz="2800" kern="1200" dirty="0">
                <a:solidFill>
                  <a:schemeClr val="tx2"/>
                </a:solidFill>
                <a:latin typeface="Tahoma" pitchFamily="34" charset="0"/>
              </a:rPr>
              <a:t>κα. </a:t>
            </a:r>
            <a:r>
              <a:rPr lang="el-GR" sz="2800" kern="1200" dirty="0" err="1">
                <a:solidFill>
                  <a:schemeClr val="tx2"/>
                </a:solidFill>
                <a:latin typeface="Tahoma" pitchFamily="34" charset="0"/>
              </a:rPr>
              <a:t>Παυλή</a:t>
            </a:r>
            <a:r>
              <a:rPr lang="el-GR" sz="2800" kern="1200" dirty="0">
                <a:solidFill>
                  <a:schemeClr val="tx2"/>
                </a:solidFill>
                <a:latin typeface="Tahoma" pitchFamily="34" charset="0"/>
              </a:rPr>
              <a:t> Ουρανία </a:t>
            </a:r>
            <a:r>
              <a:rPr lang="el-GR" sz="2400" kern="1200" dirty="0">
                <a:solidFill>
                  <a:schemeClr val="tx2"/>
                </a:solidFill>
                <a:latin typeface="Tahoma" pitchFamily="34" charset="0"/>
              </a:rPr>
              <a:t>(επίκουρη καθηγήτρια) </a:t>
            </a:r>
            <a:r>
              <a:rPr lang="en-US" sz="2800" kern="1200" dirty="0">
                <a:solidFill>
                  <a:schemeClr val="tx2"/>
                </a:solidFill>
                <a:latin typeface="Tahoma" pitchFamily="34" charset="0"/>
              </a:rPr>
              <a:t>&amp; </a:t>
            </a:r>
            <a:r>
              <a:rPr lang="el-GR" sz="2800" kern="1200" dirty="0">
                <a:solidFill>
                  <a:schemeClr val="tx2"/>
                </a:solidFill>
                <a:latin typeface="Tahoma" pitchFamily="34" charset="0"/>
              </a:rPr>
              <a:t>κα. </a:t>
            </a:r>
            <a:r>
              <a:rPr lang="el-GR" sz="2800" kern="1200" dirty="0" err="1">
                <a:solidFill>
                  <a:schemeClr val="tx2"/>
                </a:solidFill>
                <a:latin typeface="Tahoma" pitchFamily="34" charset="0"/>
              </a:rPr>
              <a:t>Παναγιωτάκη</a:t>
            </a:r>
            <a:r>
              <a:rPr lang="el-GR" sz="2800" kern="1200" dirty="0">
                <a:solidFill>
                  <a:schemeClr val="tx2"/>
                </a:solidFill>
                <a:latin typeface="Tahoma" pitchFamily="34" charset="0"/>
              </a:rPr>
              <a:t> Ευαγγελία </a:t>
            </a:r>
            <a:r>
              <a:rPr lang="el-GR" sz="2400" kern="1200" dirty="0">
                <a:solidFill>
                  <a:schemeClr val="tx2"/>
                </a:solidFill>
                <a:latin typeface="Tahoma" pitchFamily="34" charset="0"/>
              </a:rPr>
              <a:t>(ΕΔΥΠ)</a:t>
            </a:r>
            <a:endParaRPr lang="el-GR" sz="2800" kern="1200" dirty="0">
              <a:solidFill>
                <a:schemeClr val="tx2"/>
              </a:solidFill>
              <a:latin typeface="Tahoma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l-GR" kern="1200" dirty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00113" y="1341438"/>
            <a:ext cx="6335712" cy="1015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l-GR" sz="2000" b="1" dirty="0">
              <a:latin typeface="Tahoma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l-G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Πρακτική Άσκηση Φοιτητών</a:t>
            </a:r>
          </a:p>
          <a:p>
            <a:pPr algn="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l-GR" sz="1600" dirty="0"/>
          </a:p>
        </p:txBody>
      </p:sp>
      <p:pic>
        <p:nvPicPr>
          <p:cNvPr id="307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114300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2"/>
          <p:cNvSpPr txBox="1">
            <a:spLocks noChangeArrowheads="1"/>
          </p:cNvSpPr>
          <p:nvPr/>
        </p:nvSpPr>
        <p:spPr bwMode="auto">
          <a:xfrm>
            <a:off x="7358063" y="2214563"/>
            <a:ext cx="178593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7000"/>
              </a:lnSpc>
            </a:pPr>
            <a:r>
              <a:rPr lang="el-GR" altLang="el-GR" sz="9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Γραφείο Πρακτικής Άσκησης </a:t>
            </a:r>
            <a:endParaRPr lang="el-GR" altLang="el-GR" sz="90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l-GR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el-GR" altLang="el-GR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80" name="8 - TextBox"/>
          <p:cNvSpPr txBox="1">
            <a:spLocks noChangeArrowheads="1"/>
          </p:cNvSpPr>
          <p:nvPr/>
        </p:nvSpPr>
        <p:spPr bwMode="auto">
          <a:xfrm>
            <a:off x="1142976" y="571480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l-GR" sz="2400" b="1" i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9" name="8 - Εικόνα" descr="PRAKTIKI_NEO LOGO_2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5805264"/>
            <a:ext cx="7959778" cy="831497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1714480" y="285728"/>
            <a:ext cx="6357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i="1" dirty="0">
                <a:solidFill>
                  <a:srgbClr val="BBB846"/>
                </a:solidFill>
                <a:latin typeface="Comic Sans MS" pitchFamily="66" charset="0"/>
              </a:rPr>
              <a:t>Τμήμα Φυτικής Παραγωγής και </a:t>
            </a:r>
          </a:p>
          <a:p>
            <a:r>
              <a:rPr lang="el-GR" sz="2800" b="1" i="1" dirty="0">
                <a:solidFill>
                  <a:srgbClr val="BBB846"/>
                </a:solidFill>
                <a:latin typeface="Comic Sans MS" pitchFamily="66" charset="0"/>
              </a:rPr>
              <a:t>Αγροτικού Περιβάλλοντος 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το </a:t>
            </a:r>
            <a:r>
              <a:rPr lang="en-US" sz="4000" dirty="0"/>
              <a:t>site </a:t>
            </a:r>
            <a:r>
              <a:rPr lang="el-GR" sz="4000" dirty="0"/>
              <a:t>μας</a:t>
            </a:r>
            <a:r>
              <a:rPr lang="el-GR" sz="3600" dirty="0"/>
              <a:t>_ *</a:t>
            </a:r>
            <a:r>
              <a:rPr lang="el-GR" sz="2400" dirty="0"/>
              <a:t>Υπάρχουν Οδηγίες για φορείς (καθώς και για φοιτητές κ.α.)</a:t>
            </a:r>
            <a:endParaRPr lang="el-GR" sz="3200" dirty="0"/>
          </a:p>
        </p:txBody>
      </p:sp>
      <p:pic>
        <p:nvPicPr>
          <p:cNvPr id="6" name="5 - Θέση περιεχομένου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7920880" cy="4749392"/>
          </a:xfrm>
        </p:spPr>
      </p:pic>
      <p:sp>
        <p:nvSpPr>
          <p:cNvPr id="5" name="Τίτλος 1"/>
          <p:cNvSpPr txBox="1">
            <a:spLocks/>
          </p:cNvSpPr>
          <p:nvPr/>
        </p:nvSpPr>
        <p:spPr bwMode="auto">
          <a:xfrm>
            <a:off x="457200" y="0"/>
            <a:ext cx="7543800" cy="1417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b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b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b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b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b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</a:t>
            </a:r>
            <a:b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l-GR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</a:t>
            </a:r>
            <a:b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el-GR" altLang="el-GR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7543800" cy="1384300"/>
          </a:xfrm>
        </p:spPr>
        <p:txBody>
          <a:bodyPr/>
          <a:lstStyle/>
          <a:p>
            <a:pPr eaLnBrk="1" hangingPunct="1"/>
            <a:r>
              <a:rPr lang="el-GR" altLang="el-GR" sz="3200">
                <a:latin typeface="Tahoma" pitchFamily="34" charset="0"/>
              </a:rPr>
              <a:t>Πότε είμαι έτοιμος-η να ξεκινήσω Πρακτική Άσκηση?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3"/>
            <a:ext cx="7931224" cy="4584551"/>
          </a:xfrm>
        </p:spPr>
        <p:txBody>
          <a:bodyPr/>
          <a:lstStyle/>
          <a:p>
            <a:pPr marL="801687" lvl="1" indent="-45720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Όταν έχετε ενημερωθεί για την Πρακτική ΕΣΠΑ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endParaRPr lang="el-GR" sz="2000" dirty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801687" lvl="1" indent="-45720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Όταν 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έχετε κάνει την 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Αίτηση Εκδήλωσης Ενδιαφέροντος</a:t>
            </a:r>
            <a:endParaRPr lang="el-GR" sz="2000" dirty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801687" lvl="1" indent="-45720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Όταν 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έχετε 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κάνει την 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</a:rPr>
              <a:t>Αίτηση Εγγραφής 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(ηλεκτρονικά) &amp; </a:t>
            </a:r>
            <a:r>
              <a:rPr lang="el-GR" sz="2000" i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αποστείλει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(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με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mail 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λόγω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covid19) 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τα δικαιολογητικά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endParaRPr lang="el-GR" sz="2000" dirty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801687" lvl="1" indent="-45720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Όταν έχετε συμπληρώσει την 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</a:rPr>
              <a:t>Καρτέλα Πρακτικής 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– Απαραίτητα με κωδικό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</a:rPr>
              <a:t>group 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θέσης ΑΤΛΑΝΤΑ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</a:rPr>
              <a:t>.</a:t>
            </a:r>
            <a:endParaRPr lang="el-GR" sz="2000" dirty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801687" lvl="1" indent="-45720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Όταν 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έχετε συμπληρώσει το 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Απογραφικό Δελτίο Εισόδου</a:t>
            </a:r>
            <a:r>
              <a:rPr lang="en-US" sz="20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endParaRPr lang="el-GR" sz="2000" b="1" dirty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801687" lvl="1" indent="-45720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el-GR" sz="2000" b="1" dirty="0">
                <a:solidFill>
                  <a:schemeClr val="tx2"/>
                </a:solidFill>
                <a:latin typeface="Tahoma" pitchFamily="34" charset="0"/>
              </a:rPr>
              <a:t>Όταν 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έχετε τη σύμβαση υπογεγραμμένη</a:t>
            </a:r>
          </a:p>
          <a:p>
            <a:pPr marL="801687" lvl="1" indent="-45720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el-GR" sz="20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Όταν ο φορέας Π.Α. σας έχει δηλώσει στο </a:t>
            </a:r>
            <a:r>
              <a:rPr lang="el-GR" sz="2000" b="1" dirty="0">
                <a:solidFill>
                  <a:srgbClr val="FF0000"/>
                </a:solidFill>
                <a:latin typeface="Tahoma" pitchFamily="34" charset="0"/>
                <a:ea typeface="+mj-ea"/>
                <a:cs typeface="+mj-cs"/>
              </a:rPr>
              <a:t>ΕΡΓΑΝΗ</a:t>
            </a:r>
            <a:endParaRPr lang="el-GR" sz="2000" dirty="0">
              <a:solidFill>
                <a:srgbClr val="FF0000"/>
              </a:solidFill>
              <a:latin typeface="Tahoma" pitchFamily="34" charset="0"/>
              <a:ea typeface="+mj-ea"/>
              <a:cs typeface="+mj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l-GR" sz="2000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b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</a:br>
            <a:endParaRPr lang="el-GR" altLang="el-GR" sz="2800" b="1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latin typeface="Tahoma" pitchFamily="34" charset="0"/>
                <a:cs typeface="Tahoma" pitchFamily="34" charset="0"/>
              </a:rPr>
              <a:t>Επιπρόσθετες πληροφορίες </a:t>
            </a:r>
            <a:r>
              <a:rPr lang="el-GR" sz="2000" dirty="0">
                <a:latin typeface="Tahoma" pitchFamily="34" charset="0"/>
                <a:cs typeface="Tahoma" pitchFamily="34" charset="0"/>
              </a:rPr>
              <a:t>(1/2)</a:t>
            </a:r>
            <a:endParaRPr lang="el-GR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800" dirty="0">
                <a:latin typeface="Tahoma" pitchFamily="34" charset="0"/>
                <a:cs typeface="Tahoma" pitchFamily="34" charset="0"/>
              </a:rPr>
              <a:t>Άδεια 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(</a:t>
            </a:r>
            <a:r>
              <a:rPr lang="el-GR" sz="24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n-US" sz="24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-2 </a:t>
            </a:r>
            <a:r>
              <a:rPr lang="el-GR" sz="24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μέρες/μήνα σε συνεννόηση με το φορέα)</a:t>
            </a:r>
            <a:endParaRPr lang="el-GR" sz="24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800" dirty="0">
                <a:latin typeface="Tahoma" pitchFamily="34" charset="0"/>
                <a:cs typeface="Tahoma" pitchFamily="34" charset="0"/>
              </a:rPr>
              <a:t>Λογαριασμός τράπεζας 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(μοναδικός δικαιούχος ή πρώτο όνομα)</a:t>
            </a:r>
          </a:p>
          <a:p>
            <a:pPr>
              <a:lnSpc>
                <a:spcPct val="80000"/>
              </a:lnSpc>
            </a:pPr>
            <a:r>
              <a:rPr lang="el-GR" sz="2800" dirty="0">
                <a:latin typeface="Tahoma" pitchFamily="34" charset="0"/>
                <a:cs typeface="Tahoma" pitchFamily="34" charset="0"/>
              </a:rPr>
              <a:t>Έξοδα ταχυμεταφορών 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(επιβαρύνουν το φοιτητή- </a:t>
            </a:r>
            <a:r>
              <a:rPr lang="el-GR" sz="2400" dirty="0" err="1">
                <a:latin typeface="Tahoma" pitchFamily="34" charset="0"/>
                <a:cs typeface="Tahoma" pitchFamily="34" charset="0"/>
              </a:rPr>
              <a:t>τρια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l-GR" sz="2800" dirty="0">
                <a:latin typeface="Tahoma" pitchFamily="34" charset="0"/>
                <a:cs typeface="Tahoma" pitchFamily="34" charset="0"/>
              </a:rPr>
              <a:t>Ακύρωση Πρακτικής Άσκησης</a:t>
            </a:r>
            <a:r>
              <a:rPr lang="en-US" sz="28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400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(πριν υπογραφτούν οι συμβάσεις, ενημερώνω φορέα και Γραφείο Π.Α.)</a:t>
            </a:r>
            <a:endParaRPr lang="el-GR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800" dirty="0">
                <a:latin typeface="Tahoma" pitchFamily="34" charset="0"/>
                <a:cs typeface="Tahoma" pitchFamily="34" charset="0"/>
              </a:rPr>
              <a:t>Η Π.Α. σε εργαστήρια και δομές του ΠΘ δεν ενδείκνυται </a:t>
            </a:r>
          </a:p>
          <a:p>
            <a:pPr>
              <a:lnSpc>
                <a:spcPct val="80000"/>
              </a:lnSpc>
            </a:pPr>
            <a:r>
              <a:rPr lang="el-GR" sz="2800" dirty="0">
                <a:latin typeface="Tahoma" pitchFamily="34" charset="0"/>
                <a:cs typeface="Tahoma" pitchFamily="34" charset="0"/>
              </a:rPr>
              <a:t>Κοινωνικά κριτήρια στη </a:t>
            </a:r>
            <a:r>
              <a:rPr lang="el-GR" sz="2800" dirty="0" err="1">
                <a:latin typeface="Tahoma" pitchFamily="34" charset="0"/>
                <a:cs typeface="Tahoma" pitchFamily="34" charset="0"/>
              </a:rPr>
              <a:t>μοριοδότηση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_ 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Α.Μ.Ε.Α/Ε.Κ.Ο</a:t>
            </a:r>
          </a:p>
          <a:p>
            <a:pPr>
              <a:lnSpc>
                <a:spcPct val="80000"/>
              </a:lnSpc>
            </a:pPr>
            <a:r>
              <a:rPr lang="el-GR" sz="2800" dirty="0">
                <a:latin typeface="Tahoma" pitchFamily="34" charset="0"/>
                <a:cs typeface="Tahoma" pitchFamily="34" charset="0"/>
              </a:rPr>
              <a:t>Αμειβόμενη Πρακτική Άσκηση δεν κάνουν οι: δημόσιοι υπάλληλοι,  ένστολοι  και όσοι έχουν εξαρτημένη εργασία.</a:t>
            </a:r>
            <a:endParaRPr lang="el-GR" sz="32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n-US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20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2000" dirty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2000" dirty="0">
              <a:solidFill>
                <a:schemeClr val="tx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16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19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1900" dirty="0"/>
          </a:p>
          <a:p>
            <a:pPr>
              <a:lnSpc>
                <a:spcPct val="80000"/>
              </a:lnSpc>
            </a:pPr>
            <a:endParaRPr lang="el-GR" sz="1900" dirty="0"/>
          </a:p>
        </p:txBody>
      </p:sp>
      <p:sp>
        <p:nvSpPr>
          <p:cNvPr id="5" name="Τίτλος 1"/>
          <p:cNvSpPr txBox="1">
            <a:spLocks/>
          </p:cNvSpPr>
          <p:nvPr/>
        </p:nvSpPr>
        <p:spPr bwMode="auto">
          <a:xfrm>
            <a:off x="214313" y="548680"/>
            <a:ext cx="7543800" cy="95150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b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</a:br>
            <a:endParaRPr lang="el-GR" altLang="el-GR" sz="2800" b="1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7543800" cy="1084982"/>
          </a:xfrm>
        </p:spPr>
        <p:txBody>
          <a:bodyPr/>
          <a:lstStyle/>
          <a:p>
            <a:r>
              <a:rPr lang="el-GR" sz="3600" dirty="0">
                <a:latin typeface="Tahoma" pitchFamily="34" charset="0"/>
                <a:cs typeface="Tahoma" pitchFamily="34" charset="0"/>
              </a:rPr>
              <a:t>Επιπρόσθετες πληροφορίες 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(2/2)</a:t>
            </a:r>
            <a:endParaRPr lang="el-GR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800" dirty="0">
                <a:latin typeface="Tahoma" pitchFamily="34" charset="0"/>
                <a:cs typeface="Tahoma" pitchFamily="34" charset="0"/>
              </a:rPr>
              <a:t>Δήλωση στο </a:t>
            </a:r>
            <a:r>
              <a:rPr lang="el-GR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ΕΡΓΑΝΗ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από το φορέα σας (υπενθύμιση)</a:t>
            </a:r>
          </a:p>
          <a:p>
            <a:pPr>
              <a:lnSpc>
                <a:spcPct val="80000"/>
              </a:lnSpc>
              <a:buNone/>
            </a:pP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Γ.Π.Α αποδίδει μεγάλη σημασία στην σύννομη και ασφαλή επεξεργασία των Προσωπικών σας Δεδομένων (σύμφωνα με </a:t>
            </a:r>
            <a:r>
              <a:rPr lang="el-GR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τον Κανονισμό Προστασίας Προσωπικών Δεδομένων </a:t>
            </a:r>
            <a:r>
              <a:rPr lang="el-G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(ΕΕ) 2016/679 του Ευρωπαϊκού Κοινοβουλίου)</a:t>
            </a:r>
          </a:p>
          <a:p>
            <a:pPr>
              <a:lnSpc>
                <a:spcPct val="80000"/>
              </a:lnSpc>
              <a:buNone/>
            </a:pP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Για αυτούς που υπάγονται σε κατηγορίες ΑΜΕΑ/ΕΚΟ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400" b="1" dirty="0"/>
              <a:t>αποστέλλετε το δικαιολογητικό </a:t>
            </a:r>
            <a:r>
              <a:rPr lang="el-GR" sz="2400" dirty="0"/>
              <a:t>με </a:t>
            </a:r>
            <a:r>
              <a:rPr lang="el-GR" sz="2400" dirty="0" err="1"/>
              <a:t>mail</a:t>
            </a:r>
            <a:r>
              <a:rPr lang="el-GR" sz="2400" dirty="0"/>
              <a:t> (φέτος λόγω covid19) και θέμα μηνύματος : «Πρακτική Άσκηση» </a:t>
            </a:r>
            <a:r>
              <a:rPr lang="el-GR" sz="2400" b="1" dirty="0"/>
              <a:t>στο κεντρικό </a:t>
            </a:r>
            <a:r>
              <a:rPr lang="el-GR" sz="2400" b="1" dirty="0" err="1"/>
              <a:t>mail</a:t>
            </a:r>
            <a:r>
              <a:rPr lang="el-GR" sz="2400" b="1" dirty="0"/>
              <a:t> της Γραμματείας του Τμήματός σας </a:t>
            </a:r>
            <a:r>
              <a:rPr lang="el-GR" sz="2400" dirty="0"/>
              <a:t>ώστε να εκτυπώνονται και παίρνουν  αριθμό πρωτοκόλλου (μέχρι 21/3/2022)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n-US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1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1800" dirty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1800" dirty="0">
              <a:solidFill>
                <a:schemeClr val="tx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16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19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1900" dirty="0"/>
          </a:p>
          <a:p>
            <a:pPr>
              <a:lnSpc>
                <a:spcPct val="80000"/>
              </a:lnSpc>
            </a:pPr>
            <a:endParaRPr lang="el-GR" sz="1900" dirty="0"/>
          </a:p>
        </p:txBody>
      </p:sp>
      <p:sp>
        <p:nvSpPr>
          <p:cNvPr id="5" name="Τίτλος 1"/>
          <p:cNvSpPr txBox="1">
            <a:spLocks/>
          </p:cNvSpPr>
          <p:nvPr/>
        </p:nvSpPr>
        <p:spPr bwMode="auto">
          <a:xfrm>
            <a:off x="214313" y="285750"/>
            <a:ext cx="7543800" cy="12144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b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</a:br>
            <a:endParaRPr lang="el-GR" altLang="el-GR" sz="2800" b="1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43800" cy="836712"/>
          </a:xfrm>
        </p:spPr>
        <p:txBody>
          <a:bodyPr/>
          <a:lstStyle/>
          <a:p>
            <a:pPr eaLnBrk="1" hangingPunct="1"/>
            <a:br>
              <a:rPr lang="el-GR" altLang="el-GR" sz="3200" dirty="0">
                <a:latin typeface="Tahoma" pitchFamily="34" charset="0"/>
                <a:cs typeface="Tahoma" pitchFamily="34" charset="0"/>
              </a:rPr>
            </a:br>
            <a:br>
              <a:rPr lang="el-GR" altLang="el-GR" sz="3200" dirty="0">
                <a:latin typeface="Tahoma" pitchFamily="34" charset="0"/>
                <a:cs typeface="Tahoma" pitchFamily="34" charset="0"/>
              </a:rPr>
            </a:br>
            <a:br>
              <a:rPr lang="el-GR" altLang="el-GR" sz="3200" dirty="0">
                <a:latin typeface="Tahoma" pitchFamily="34" charset="0"/>
                <a:cs typeface="Tahoma" pitchFamily="34" charset="0"/>
              </a:rPr>
            </a:br>
            <a:br>
              <a:rPr lang="el-GR" altLang="el-GR" sz="3200" dirty="0">
                <a:latin typeface="Tahoma" pitchFamily="34" charset="0"/>
                <a:cs typeface="Tahoma" pitchFamily="34" charset="0"/>
              </a:rPr>
            </a:br>
            <a:br>
              <a:rPr lang="el-GR" altLang="el-GR" sz="3200" dirty="0">
                <a:latin typeface="Tahoma" pitchFamily="34" charset="0"/>
                <a:cs typeface="Tahoma" pitchFamily="34" charset="0"/>
              </a:rPr>
            </a:br>
            <a:br>
              <a:rPr lang="el-GR" altLang="el-GR" sz="3200" dirty="0">
                <a:latin typeface="Tahoma" pitchFamily="34" charset="0"/>
                <a:cs typeface="Tahoma" pitchFamily="34" charset="0"/>
              </a:rPr>
            </a:br>
            <a:r>
              <a:rPr lang="el-GR" altLang="el-GR" sz="3200" dirty="0">
                <a:latin typeface="Tahoma" pitchFamily="34" charset="0"/>
                <a:cs typeface="Tahoma" pitchFamily="34" charset="0"/>
              </a:rPr>
              <a:t>Σημεία που πρέπει να προσέξετε…</a:t>
            </a:r>
            <a:br>
              <a:rPr lang="en-US" altLang="el-GR" sz="2800" dirty="0">
                <a:latin typeface="Tahoma" pitchFamily="34" charset="0"/>
                <a:cs typeface="Tahoma" pitchFamily="34" charset="0"/>
              </a:rPr>
            </a:br>
            <a:endParaRPr lang="el-GR" altLang="el-GR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980728"/>
            <a:ext cx="8075240" cy="5447506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Συμπληρώνετε τα στοιχεία σας 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σωστά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στις Αιτήσεις </a:t>
            </a:r>
            <a:r>
              <a:rPr lang="el-GR" sz="18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(Εκδήλωσης Ενδιαφέροντος και Εγγραφής) 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και στην Καρτέλα Πρακτικής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Παρακολουθείτε συχνά το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email 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σας (πανεπιστημιακό) και την ιστοσελίδα μας (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  <a:hlinkClick r:id="rId2"/>
              </a:rPr>
              <a:t>pa.uth.gr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) </a:t>
            </a:r>
          </a:p>
          <a:p>
            <a:pPr marL="0" indent="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Δημιουργία Καρτέλας Πρακτικής. Μέχρι τότε πρέπει να έχετε τον κωδικό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group 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θέσης στον ΑΤΛΑΝΤΑ (μοναδικός αριθμός που αντιστοιχεί στη-</a:t>
            </a:r>
            <a:r>
              <a:rPr lang="el-GR" sz="2000" dirty="0" err="1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ις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θέση-εις Π.Α. που θα αναρτήσει ο φορέας σας)</a:t>
            </a:r>
            <a:endParaRPr lang="en-US" sz="2000" dirty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Η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σύμβαση  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να εκτυπώνεται σε 4 αντίτυπα εμπρός – πίσω. Δεν επιτρέπεται η χρήση διορθωτικού και η συμπλήρωση των πεδίων ΑΔΑ και Ημερομηνία. Σε διαφορετική περίπτωση η σύμβαση καθίσταται άκυρη.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</a:t>
            </a:r>
            <a:endParaRPr lang="el-GR" sz="2000" dirty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l-GR" sz="2400" dirty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l-GR" sz="2400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 bwMode="auto">
          <a:xfrm>
            <a:off x="285750" y="142875"/>
            <a:ext cx="7543800" cy="83785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b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</a:br>
            <a:endParaRPr lang="el-GR" altLang="el-GR" sz="2800" b="1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>
                <a:solidFill>
                  <a:srgbClr val="835E01"/>
                </a:solidFill>
                <a:latin typeface="Tahoma" pitchFamily="34" charset="0"/>
                <a:cs typeface="Tahoma" pitchFamily="34" charset="0"/>
              </a:rPr>
              <a:t>ΓΙΑ ΝΑ ΟΛΟΚΛΗΡΩΘΕΙ Η Π.Α. ΚΑΙ ΝΑ ΠΛΗΡΩΘΕΙΤΕ</a:t>
            </a:r>
            <a:endParaRPr lang="el-GR" altLang="el-GR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6612"/>
          </a:xfrm>
        </p:spPr>
        <p:txBody>
          <a:bodyPr/>
          <a:lstStyle/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l-GR" sz="20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Υποβολή εντύπων στο γραφείο Π.Α:</a:t>
            </a: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endParaRPr lang="el-GR" sz="2000" dirty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1150937" lvl="2" indent="-45720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Αξιολόγησης της Πρακτικής σας από το φορέα (με υπογραφή &amp; σφραγίδα από φορέα)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endParaRPr lang="el-GR" sz="2000" dirty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1150937" lvl="2" indent="-45720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Βεβαίωσης πραγματοποίησης της Πρακτικής σας (με υπογραφές από φορέα και Επιστημονικό Υπεύθυνο &amp; σφραγίδα φορέα) ΕΠΙ ΔΥΟ</a:t>
            </a:r>
            <a:endParaRPr lang="en-US" sz="2000" dirty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1150937" lvl="2" indent="-45720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Προσκομίζει τα έντυπα 3.5 από ΕΡΓΑΝΗ (έναρξης/ διακοπής)</a:t>
            </a:r>
          </a:p>
          <a:p>
            <a:pPr lvl="1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el-GR" sz="2000" dirty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102870" lvl="1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l-GR" sz="20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Ηλεκτρονική Υποβολή από τον φοιτητή στην ιστοσελίδα μας:</a:t>
            </a:r>
            <a:endParaRPr lang="el-GR" sz="2000" dirty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1150937" lvl="2" indent="-45720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l-GR" sz="18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Αποτίμηση ΠΑ από φοιτητή/-</a:t>
            </a:r>
            <a:r>
              <a:rPr lang="el-GR" sz="1800" dirty="0" err="1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τρια</a:t>
            </a:r>
            <a:endParaRPr lang="el-GR" sz="1800" dirty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1150937" lvl="2" indent="-45720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Απογραφικού Δελτίου Εξόδου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endParaRPr lang="el-GR" sz="2000" dirty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el-GR" sz="2000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 bwMode="auto">
          <a:xfrm>
            <a:off x="357188" y="285750"/>
            <a:ext cx="7543800" cy="12144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b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</a:br>
            <a:endParaRPr lang="el-GR" altLang="el-GR" sz="2800" b="1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50098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l-GR" sz="2000" u="sng" dirty="0">
                <a:solidFill>
                  <a:schemeClr val="tx2"/>
                </a:solidFill>
                <a:latin typeface="Tahoma" pitchFamily="34" charset="0"/>
              </a:rPr>
              <a:t>Διευκολύνετε τον φορέα σας (το 1</a:t>
            </a:r>
            <a:r>
              <a:rPr lang="el-GR" sz="2000" u="sng" baseline="30000" dirty="0">
                <a:solidFill>
                  <a:schemeClr val="tx2"/>
                </a:solidFill>
                <a:latin typeface="Tahoma" pitchFamily="34" charset="0"/>
              </a:rPr>
              <a:t>ο</a:t>
            </a:r>
            <a:r>
              <a:rPr lang="el-GR" sz="2000" u="sng" dirty="0">
                <a:solidFill>
                  <a:schemeClr val="tx2"/>
                </a:solidFill>
                <a:latin typeface="Tahoma" pitchFamily="34" charset="0"/>
              </a:rPr>
              <a:t> μόνο σε περίπτωση που δεν είναι εγγεγραμμένος στον Άτλαντα) ενημερώνοντας τον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 για τα παρακάτω βήματα: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l-GR" sz="2000" dirty="0">
              <a:solidFill>
                <a:schemeClr val="tx2"/>
              </a:solidFill>
              <a:latin typeface="Tahoma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Είσοδος και Εγγραφή στον ΑΤΛΑΝΤΑ </a:t>
            </a:r>
            <a:r>
              <a:rPr lang="el-GR" sz="2000" b="1" u="sng" dirty="0" err="1">
                <a:solidFill>
                  <a:schemeClr val="tx2"/>
                </a:solidFill>
                <a:latin typeface="Tahoma" pitchFamily="34" charset="0"/>
              </a:rPr>
              <a:t>atlas.grnet.gr</a:t>
            </a:r>
            <a:r>
              <a:rPr lang="el-GR" sz="2000" u="sng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000" u="sng" dirty="0">
                <a:solidFill>
                  <a:schemeClr val="tx2"/>
                </a:solidFill>
                <a:latin typeface="Tahoma" pitchFamily="34" charset="0"/>
              </a:rPr>
              <a:t>.</a:t>
            </a:r>
            <a:endParaRPr lang="el-GR" sz="2000" u="sng" dirty="0">
              <a:solidFill>
                <a:schemeClr val="tx2"/>
              </a:solidFill>
              <a:latin typeface="Tahoma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Εισαγωγή Θέσης/</a:t>
            </a:r>
            <a:r>
              <a:rPr lang="el-GR" sz="2000" dirty="0" err="1">
                <a:solidFill>
                  <a:schemeClr val="tx2"/>
                </a:solidFill>
                <a:latin typeface="Tahoma" pitchFamily="34" charset="0"/>
              </a:rPr>
              <a:t>εων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 Πρακτικής Άσκησης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</a:rPr>
              <a:t>.</a:t>
            </a:r>
            <a:endParaRPr lang="el-GR" sz="2000" dirty="0">
              <a:solidFill>
                <a:schemeClr val="tx2"/>
              </a:solidFill>
              <a:latin typeface="Tahoma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Σας γνωστοποιεί τον </a:t>
            </a:r>
            <a:r>
              <a:rPr lang="el-GR" sz="2000" u="sng" dirty="0">
                <a:solidFill>
                  <a:schemeClr val="tx2"/>
                </a:solidFill>
                <a:latin typeface="Tahoma" pitchFamily="34" charset="0"/>
              </a:rPr>
              <a:t>κωδικό </a:t>
            </a:r>
            <a:r>
              <a:rPr lang="en-US" sz="2000" u="sng" dirty="0">
                <a:solidFill>
                  <a:schemeClr val="tx2"/>
                </a:solidFill>
                <a:latin typeface="Tahoma" pitchFamily="34" charset="0"/>
              </a:rPr>
              <a:t>group </a:t>
            </a:r>
            <a:r>
              <a:rPr lang="el-GR" sz="2000" u="sng" dirty="0">
                <a:solidFill>
                  <a:schemeClr val="tx2"/>
                </a:solidFill>
                <a:latin typeface="Tahoma" pitchFamily="34" charset="0"/>
              </a:rPr>
              <a:t>θέσης ΑΤΛΑ για τη συμπλήρωσή του από εσάς 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</a:rPr>
              <a:t>στην Καρτέλα Πρακτικής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</a:rPr>
              <a:t>.</a:t>
            </a:r>
            <a:endParaRPr lang="el-GR" sz="2000" dirty="0">
              <a:solidFill>
                <a:schemeClr val="tx2"/>
              </a:solidFill>
              <a:latin typeface="Tahoma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l-GR" sz="2000" dirty="0">
              <a:solidFill>
                <a:schemeClr val="tx2"/>
              </a:solidFill>
              <a:latin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l-GR" sz="1800" dirty="0">
                <a:solidFill>
                  <a:schemeClr val="tx2"/>
                </a:solidFill>
                <a:latin typeface="Tahoma" pitchFamily="34" charset="0"/>
              </a:rPr>
              <a:t>*Εκτυπώνω τις </a:t>
            </a:r>
            <a:r>
              <a:rPr lang="el-GR" sz="1800" b="1" dirty="0">
                <a:solidFill>
                  <a:schemeClr val="tx2"/>
                </a:solidFill>
                <a:latin typeface="Tahoma" pitchFamily="34" charset="0"/>
              </a:rPr>
              <a:t>Υποχρεώσεις</a:t>
            </a:r>
            <a:r>
              <a:rPr lang="el-GR" sz="1800" dirty="0">
                <a:solidFill>
                  <a:schemeClr val="tx2"/>
                </a:solidFill>
                <a:latin typeface="Tahoma" pitchFamily="34" charset="0"/>
              </a:rPr>
              <a:t> για φορείς Υποδοχής (</a:t>
            </a:r>
            <a:r>
              <a:rPr lang="en-US" sz="1800" dirty="0">
                <a:solidFill>
                  <a:schemeClr val="tx2"/>
                </a:solidFill>
                <a:latin typeface="Tahoma" pitchFamily="34" charset="0"/>
              </a:rPr>
              <a:t>pa.uth.gr)</a:t>
            </a:r>
            <a:r>
              <a:rPr lang="el-GR" sz="1800" dirty="0">
                <a:solidFill>
                  <a:schemeClr val="tx2"/>
                </a:solidFill>
                <a:latin typeface="Tahoma" pitchFamily="34" charset="0"/>
              </a:rPr>
              <a:t> και τους τις δίνω και επίσης ενημερώνω για το ΕΡΓΑΝΗ και ότι υπάρχουν αναλυτικές οδηγίες στο </a:t>
            </a:r>
            <a:r>
              <a:rPr lang="en-US" sz="1800" dirty="0">
                <a:solidFill>
                  <a:schemeClr val="tx2"/>
                </a:solidFill>
                <a:latin typeface="Tahoma" pitchFamily="34" charset="0"/>
              </a:rPr>
              <a:t>pa.uth (</a:t>
            </a:r>
            <a:r>
              <a:rPr lang="el-GR" sz="1800" dirty="0">
                <a:solidFill>
                  <a:schemeClr val="tx2"/>
                </a:solidFill>
                <a:latin typeface="Tahoma" pitchFamily="34" charset="0"/>
              </a:rPr>
              <a:t>αρχική σελίδα)</a:t>
            </a:r>
            <a:r>
              <a:rPr lang="en-US" sz="1800" dirty="0">
                <a:solidFill>
                  <a:schemeClr val="tx2"/>
                </a:solidFill>
                <a:latin typeface="Tahoma" pitchFamily="34" charset="0"/>
              </a:rPr>
              <a:t> </a:t>
            </a:r>
            <a:endParaRPr lang="el-GR" sz="1800" dirty="0">
              <a:solidFill>
                <a:schemeClr val="tx2"/>
              </a:solidFill>
              <a:latin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l-GR" sz="1800" dirty="0">
                <a:solidFill>
                  <a:schemeClr val="tx2"/>
                </a:solidFill>
                <a:latin typeface="Tahoma" pitchFamily="34" charset="0"/>
              </a:rPr>
              <a:t>* Για οποιαδήποτε κώλυμα στη διαδικασία επικοινωνείτε με το Γραφείο Αρωγής του ΑΤΛΑΝΤΑ. ☎ 215 </a:t>
            </a:r>
            <a:r>
              <a:rPr lang="el-GR" sz="1800" dirty="0" err="1">
                <a:solidFill>
                  <a:schemeClr val="tx2"/>
                </a:solidFill>
                <a:latin typeface="Tahoma" pitchFamily="34" charset="0"/>
              </a:rPr>
              <a:t>215</a:t>
            </a:r>
            <a:r>
              <a:rPr lang="el-GR" sz="1800" dirty="0">
                <a:solidFill>
                  <a:schemeClr val="tx2"/>
                </a:solidFill>
                <a:latin typeface="Tahoma" pitchFamily="34" charset="0"/>
              </a:rPr>
              <a:t> 7860. Ώρες λειτουργίας: Δευτέρα έως Παρασκευή 09:00 πμ - 17:00 μμ</a:t>
            </a:r>
            <a:r>
              <a:rPr lang="en-US" sz="1800" dirty="0">
                <a:solidFill>
                  <a:schemeClr val="tx2"/>
                </a:solidFill>
                <a:latin typeface="Tahoma" pitchFamily="34" charset="0"/>
              </a:rPr>
              <a:t>.</a:t>
            </a:r>
            <a:endParaRPr lang="el-GR" sz="1600" dirty="0"/>
          </a:p>
        </p:txBody>
      </p:sp>
      <p:sp>
        <p:nvSpPr>
          <p:cNvPr id="12291" name="Τίτλος 1"/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l-GR" sz="2800" dirty="0">
                <a:latin typeface="Tahoma" pitchFamily="34" charset="0"/>
              </a:rPr>
              <a:t>Διευκόλυνση φορέα για ΑΤΛΑΝΤΑ και γενικές </a:t>
            </a:r>
            <a:r>
              <a:rPr lang="el-GR" sz="2800" i="1" dirty="0">
                <a:latin typeface="Tahoma" pitchFamily="34" charset="0"/>
              </a:rPr>
              <a:t>Ο</a:t>
            </a:r>
            <a:r>
              <a:rPr lang="el-GR" sz="2400" i="1" dirty="0">
                <a:latin typeface="Tahoma" pitchFamily="34" charset="0"/>
              </a:rPr>
              <a:t>ΔΗΓΙΕΣ </a:t>
            </a:r>
            <a:endParaRPr lang="el-GR" altLang="el-GR" sz="2800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Εικόνα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214438"/>
            <a:ext cx="73580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Οβάλ 6"/>
          <p:cNvSpPr/>
          <p:nvPr/>
        </p:nvSpPr>
        <p:spPr>
          <a:xfrm>
            <a:off x="2143125" y="3357563"/>
            <a:ext cx="458788" cy="458787"/>
          </a:xfrm>
          <a:prstGeom prst="ellipse">
            <a:avLst/>
          </a:prstGeom>
          <a:noFill/>
          <a:ln w="57150">
            <a:solidFill>
              <a:srgbClr val="FF7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Δεξί βέλος 7"/>
          <p:cNvSpPr/>
          <p:nvPr/>
        </p:nvSpPr>
        <p:spPr>
          <a:xfrm rot="9403813" flipV="1">
            <a:off x="5421313" y="3100388"/>
            <a:ext cx="1654175" cy="29686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7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 rot="-1325143">
            <a:off x="5351463" y="3006725"/>
            <a:ext cx="1679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entury Gothic" pitchFamily="34" charset="0"/>
              </a:rPr>
              <a:t>  </a:t>
            </a:r>
            <a:r>
              <a:rPr lang="el-GR" sz="1200">
                <a:latin typeface="Century Gothic" pitchFamily="34" charset="0"/>
              </a:rPr>
              <a:t> Συμφωνία με φορέα</a:t>
            </a:r>
          </a:p>
        </p:txBody>
      </p:sp>
      <p:sp>
        <p:nvSpPr>
          <p:cNvPr id="10" name="Οβάλ 9"/>
          <p:cNvSpPr/>
          <p:nvPr/>
        </p:nvSpPr>
        <p:spPr>
          <a:xfrm>
            <a:off x="2071688" y="3143250"/>
            <a:ext cx="611187" cy="222250"/>
          </a:xfrm>
          <a:prstGeom prst="ellipse">
            <a:avLst/>
          </a:prstGeom>
          <a:noFill/>
          <a:ln w="19050">
            <a:solidFill>
              <a:srgbClr val="FF7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8439" name="10 - TextBox"/>
          <p:cNvSpPr txBox="1">
            <a:spLocks noChangeArrowheads="1"/>
          </p:cNvSpPr>
          <p:nvPr/>
        </p:nvSpPr>
        <p:spPr bwMode="auto">
          <a:xfrm>
            <a:off x="1000125" y="285750"/>
            <a:ext cx="6072188" cy="46196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/>
              <a:t>Κωδικός ΑΤΛΑ _ Τοποθέτηση φοιτητή-τριας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1 - Τίτλος"/>
          <p:cNvSpPr>
            <a:spLocks noGrp="1"/>
          </p:cNvSpPr>
          <p:nvPr>
            <p:ph type="title"/>
          </p:nvPr>
        </p:nvSpPr>
        <p:spPr>
          <a:xfrm>
            <a:off x="457200" y="404664"/>
            <a:ext cx="7543800" cy="576064"/>
          </a:xfrm>
        </p:spPr>
        <p:txBody>
          <a:bodyPr/>
          <a:lstStyle/>
          <a:p>
            <a:pPr algn="ctr"/>
            <a:r>
              <a:rPr lang="el-GR" i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Πλάνο δράσης </a:t>
            </a:r>
            <a:r>
              <a:rPr lang="el-GR" sz="3600" i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(έναρξη Π.Α.)</a:t>
            </a:r>
            <a:endParaRPr lang="el-GR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222424"/>
            <a:ext cx="7670626" cy="544693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bg1">
                  <a:lumMod val="6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800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«Αίτηση  Εκδήλωσης Ενδιαφέροντος» </a:t>
            </a:r>
            <a:r>
              <a:rPr lang="el-GR" sz="2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(από 08.</a:t>
            </a:r>
            <a:r>
              <a:rPr lang="en-US" sz="2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el-GR" sz="2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.20</a:t>
            </a:r>
            <a:r>
              <a:rPr lang="el-GR" sz="2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22 </a:t>
            </a:r>
            <a:r>
              <a:rPr lang="el-GR" sz="20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ώρα 9</a:t>
            </a:r>
            <a:r>
              <a:rPr lang="en-US" sz="20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:00 </a:t>
            </a:r>
            <a:r>
              <a:rPr lang="el-GR" sz="20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π.μ.</a:t>
            </a:r>
            <a:r>
              <a:rPr lang="en-US" sz="20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μέχρι 21.03.2022_</a:t>
            </a:r>
            <a:r>
              <a:rPr lang="el-GR" sz="2000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ώρα </a:t>
            </a:r>
            <a:r>
              <a:rPr lang="en-US" sz="2000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14:</a:t>
            </a:r>
            <a:r>
              <a:rPr lang="el-GR" sz="2000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00</a:t>
            </a:r>
            <a:r>
              <a:rPr lang="el-GR" sz="2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el-GR" sz="2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800" b="1" i="1" baseline="30000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800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«Αίτηση/Εγγραφή»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 και Κατάθεση Δικαιολογητικών </a:t>
            </a:r>
            <a:r>
              <a:rPr lang="el-GR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l-GR" sz="17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με </a:t>
            </a:r>
            <a:r>
              <a:rPr lang="en-US" sz="17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mail </a:t>
            </a:r>
            <a:r>
              <a:rPr lang="el-GR" sz="17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λόγω </a:t>
            </a:r>
            <a:r>
              <a:rPr lang="en-US" sz="17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covid19  </a:t>
            </a:r>
            <a:r>
              <a:rPr lang="el-GR" sz="17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στο </a:t>
            </a:r>
            <a:r>
              <a:rPr lang="en-US" sz="17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hlinkClick r:id="rId2"/>
              </a:rPr>
              <a:t>praktiki.agr@uth.gr</a:t>
            </a:r>
            <a:r>
              <a:rPr lang="en-US" sz="17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-</a:t>
            </a:r>
            <a:r>
              <a:rPr lang="el-GR" sz="17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σε ένα </a:t>
            </a:r>
            <a:r>
              <a:rPr lang="en-US" sz="1700" b="1" u="sng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pdf</a:t>
            </a:r>
            <a:r>
              <a:rPr lang="en-US" sz="17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el-GR" sz="17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αρχείο επισυναπτόμενο</a:t>
            </a:r>
            <a:r>
              <a:rPr lang="en-US" sz="17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el-GR" sz="2800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el-GR" sz="2800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«Καρτέλα Πρακτικής Άσκησης»_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84AA33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θα δοθεί προθεσμία/ μέχρι τέλη Απριλίου περίπου</a:t>
            </a:r>
            <a:endParaRPr lang="el-GR" sz="2800" b="1" i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el-GR" sz="2800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«Απογραφικό Εισόδου»_</a:t>
            </a:r>
            <a:r>
              <a:rPr lang="el-GR" sz="28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θα δοθεί προθεσμία                                                                με την αποστολή των συμβάσεων</a:t>
            </a:r>
            <a:endParaRPr lang="el-GR" sz="1800" dirty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6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l-GR" sz="1900" dirty="0">
                <a:latin typeface="Tahoma" pitchFamily="34" charset="0"/>
                <a:cs typeface="Tahoma" pitchFamily="34" charset="0"/>
              </a:rPr>
              <a:t>Παρακολουθώ τις </a:t>
            </a:r>
            <a:r>
              <a:rPr lang="el-GR" sz="1900" b="1" dirty="0">
                <a:latin typeface="Tahoma" pitchFamily="34" charset="0"/>
                <a:cs typeface="Tahoma" pitchFamily="34" charset="0"/>
              </a:rPr>
              <a:t>ανακοινώσεις </a:t>
            </a:r>
            <a:r>
              <a:rPr lang="el-GR" sz="1900" dirty="0">
                <a:latin typeface="Tahoma" pitchFamily="34" charset="0"/>
                <a:cs typeface="Tahoma" pitchFamily="34" charset="0"/>
              </a:rPr>
              <a:t>στα ακόλουθα </a:t>
            </a:r>
            <a:r>
              <a:rPr lang="en-US" sz="1900" dirty="0">
                <a:latin typeface="Tahoma" pitchFamily="34" charset="0"/>
                <a:cs typeface="Tahoma" pitchFamily="34" charset="0"/>
              </a:rPr>
              <a:t>site: </a:t>
            </a:r>
            <a:r>
              <a:rPr lang="el-GR" sz="19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500" b="1" dirty="0">
                <a:solidFill>
                  <a:srgbClr val="2C2066"/>
                </a:solidFill>
                <a:latin typeface="Tahoma" pitchFamily="34" charset="0"/>
                <a:cs typeface="Tahoma" pitchFamily="34" charset="0"/>
                <a:hlinkClick r:id="rId3"/>
              </a:rPr>
              <a:t>www.pa.uth.gr</a:t>
            </a:r>
            <a:endParaRPr lang="en-US" sz="1500" b="1" dirty="0">
              <a:solidFill>
                <a:srgbClr val="2C2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500" b="1" dirty="0">
                <a:solidFill>
                  <a:srgbClr val="2C2066"/>
                </a:solidFill>
                <a:latin typeface="Tahoma" pitchFamily="34" charset="0"/>
                <a:cs typeface="Tahoma" pitchFamily="34" charset="0"/>
                <a:hlinkClick r:id="rId4"/>
              </a:rPr>
              <a:t>www.agr.uth.gr</a:t>
            </a:r>
            <a:endParaRPr lang="en-US" sz="1500" b="1" dirty="0">
              <a:solidFill>
                <a:srgbClr val="2C2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500" b="1" dirty="0">
                <a:solidFill>
                  <a:srgbClr val="1C485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500" b="1" dirty="0" err="1">
                <a:solidFill>
                  <a:srgbClr val="1C4853"/>
                </a:solidFill>
                <a:latin typeface="Tahoma" pitchFamily="34" charset="0"/>
                <a:cs typeface="Tahoma" pitchFamily="34" charset="0"/>
              </a:rPr>
              <a:t>fb</a:t>
            </a:r>
            <a:r>
              <a:rPr lang="en-US" sz="1500" b="1" dirty="0">
                <a:solidFill>
                  <a:srgbClr val="1C485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500" b="1" dirty="0">
                <a:solidFill>
                  <a:srgbClr val="2C2066"/>
                </a:solidFill>
                <a:latin typeface="Tahoma" pitchFamily="34" charset="0"/>
                <a:cs typeface="Tahoma" pitchFamily="34" charset="0"/>
                <a:hlinkClick r:id="rId3"/>
              </a:rPr>
              <a:t>«Γραφείο Πρακτικής Άσκησης Π.Θ.»</a:t>
            </a:r>
            <a:r>
              <a:rPr lang="en-US" sz="1500" b="1" dirty="0">
                <a:solidFill>
                  <a:srgbClr val="2C2066"/>
                </a:solidFill>
                <a:latin typeface="Tahoma" pitchFamily="34" charset="0"/>
                <a:cs typeface="Tahoma" pitchFamily="34" charset="0"/>
                <a:hlinkClick r:id="rId3"/>
              </a:rPr>
              <a:t>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600" b="1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600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600" dirty="0"/>
          </a:p>
        </p:txBody>
      </p:sp>
      <p:sp>
        <p:nvSpPr>
          <p:cNvPr id="5" name="Τίτλος 1"/>
          <p:cNvSpPr txBox="1">
            <a:spLocks/>
          </p:cNvSpPr>
          <p:nvPr/>
        </p:nvSpPr>
        <p:spPr bwMode="auto">
          <a:xfrm>
            <a:off x="285750" y="142875"/>
            <a:ext cx="7543800" cy="90986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b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</a:br>
            <a:endParaRPr lang="el-GR" altLang="el-GR" sz="2800" b="1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20486" name="5 - Εικόνα" descr="like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6423025"/>
            <a:ext cx="3206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9"/>
            <a:ext cx="7499350" cy="4320480"/>
          </a:xfrm>
        </p:spPr>
        <p:txBody>
          <a:bodyPr/>
          <a:lstStyle/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l-GR" sz="2000" b="1" i="1" dirty="0">
                <a:solidFill>
                  <a:schemeClr val="tx2"/>
                </a:solidFill>
                <a:latin typeface="Tahoma" pitchFamily="34" charset="0"/>
                <a:cs typeface="Aharoni" pitchFamily="2" charset="-79"/>
              </a:rPr>
              <a:t>Γραφείο Πρακτικής Άσκησης</a:t>
            </a: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l-GR" sz="1800" b="1" dirty="0">
                <a:solidFill>
                  <a:schemeClr val="tx2"/>
                </a:solidFill>
                <a:latin typeface="Tahoma" pitchFamily="34" charset="0"/>
                <a:cs typeface="Aharoni" pitchFamily="2" charset="-79"/>
              </a:rPr>
              <a:t>Ιάσωνος </a:t>
            </a:r>
            <a:r>
              <a:rPr lang="en-US" sz="1800" b="1" dirty="0">
                <a:solidFill>
                  <a:schemeClr val="tx2"/>
                </a:solidFill>
                <a:latin typeface="Tahoma" pitchFamily="34" charset="0"/>
                <a:cs typeface="Aharoni" pitchFamily="2" charset="-79"/>
              </a:rPr>
              <a:t>62</a:t>
            </a:r>
            <a:r>
              <a:rPr lang="el-GR" sz="1800" b="1" dirty="0">
                <a:solidFill>
                  <a:schemeClr val="tx2"/>
                </a:solidFill>
                <a:latin typeface="Tahoma" pitchFamily="34" charset="0"/>
                <a:cs typeface="Aharoni" pitchFamily="2" charset="-79"/>
              </a:rPr>
              <a:t>_Βόλος</a:t>
            </a:r>
            <a:endParaRPr lang="en-US" sz="1800" b="1" dirty="0">
              <a:solidFill>
                <a:schemeClr val="tx2"/>
              </a:solidFill>
              <a:latin typeface="Tahoma" pitchFamily="34" charset="0"/>
              <a:cs typeface="Aharoni" pitchFamily="2" charset="-79"/>
            </a:endParaRP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l-GR" sz="1800" b="1" dirty="0">
                <a:solidFill>
                  <a:schemeClr val="tx2"/>
                </a:solidFill>
                <a:latin typeface="Tahoma" pitchFamily="34" charset="0"/>
                <a:cs typeface="Aharoni" pitchFamily="2" charset="-79"/>
              </a:rPr>
              <a:t>Υπεύθυνη Διοικητικής Υποστήριξης Γραφείου Πρακτικής Άσκησης Π.Θ για το ΤΓΦΠΑΠ: </a:t>
            </a:r>
            <a:endParaRPr lang="en-US" sz="1800" b="1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l-GR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Aharoni" pitchFamily="2" charset="-79"/>
              </a:rPr>
              <a:t>Κούρτη</a:t>
            </a:r>
            <a:r>
              <a:rPr lang="el-G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Aharoni" pitchFamily="2" charset="-79"/>
              </a:rPr>
              <a:t> Χρύσα </a:t>
            </a: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2C2066"/>
                </a:solidFill>
                <a:latin typeface="Tahoma" pitchFamily="34" charset="0"/>
                <a:cs typeface="Tahoma" pitchFamily="34" charset="0"/>
                <a:hlinkClick r:id="rId2"/>
              </a:rPr>
              <a:t>www.pa.uth.gr</a:t>
            </a:r>
            <a:endParaRPr lang="en-US" sz="1800" b="1" dirty="0">
              <a:solidFill>
                <a:srgbClr val="2C2066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E-mail</a:t>
            </a:r>
            <a:r>
              <a:rPr lang="el-GR" sz="2400" dirty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:</a:t>
            </a:r>
            <a:r>
              <a:rPr lang="en-US" sz="2400" dirty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  <a:hlinkClick r:id="rId3"/>
              </a:rPr>
              <a:t>praktiki.agr@uth.gr</a:t>
            </a:r>
            <a:endParaRPr lang="en-US" sz="2400" dirty="0">
              <a:solidFill>
                <a:schemeClr val="tx2"/>
              </a:solidFill>
              <a:latin typeface="Tahoma" pitchFamily="34" charset="0"/>
              <a:ea typeface="+mj-ea"/>
              <a:cs typeface="Aharoni" pitchFamily="2" charset="-79"/>
            </a:endParaRP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l-GR" sz="2000" b="1" dirty="0" err="1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Τηλ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. 24 21 00 64 75                                                           </a:t>
            </a: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l-GR" sz="1800" dirty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Ημέρες και ώρες επικοινωνίας:                       </a:t>
            </a: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l-GR" sz="1800" dirty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Τρίτη- Πέμπτη 10:30 – 14</a:t>
            </a:r>
            <a:r>
              <a:rPr lang="en-US" sz="1800" dirty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:30</a:t>
            </a:r>
            <a:r>
              <a:rPr lang="el-GR" sz="1800" dirty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 (λόγω μέτρων </a:t>
            </a:r>
            <a:r>
              <a:rPr lang="en-US" sz="1800" dirty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covid19</a:t>
            </a:r>
            <a:r>
              <a:rPr lang="el-GR" sz="1800" dirty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 προτιμήστε  το </a:t>
            </a:r>
            <a:r>
              <a:rPr lang="en-US" sz="1800" dirty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mail </a:t>
            </a:r>
            <a:r>
              <a:rPr lang="el-GR" sz="1800" dirty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_αφού έχετε διαβάσει την παρουσίαση και τις οδηγίες στο </a:t>
            </a:r>
            <a:r>
              <a:rPr lang="en-US" sz="1800" dirty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site </a:t>
            </a:r>
            <a:r>
              <a:rPr lang="el-GR" sz="1800" dirty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μας</a:t>
            </a:r>
            <a:r>
              <a:rPr lang="en-US" sz="1800" dirty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) </a:t>
            </a:r>
            <a:endParaRPr lang="el-GR" sz="1800" dirty="0">
              <a:solidFill>
                <a:schemeClr val="tx2"/>
              </a:solidFill>
              <a:latin typeface="Tahoma" pitchFamily="34" charset="0"/>
              <a:ea typeface="+mj-ea"/>
              <a:cs typeface="Aharoni" pitchFamily="2" charset="-79"/>
            </a:endParaRPr>
          </a:p>
          <a:p>
            <a:pPr eaLnBrk="1" hangingPunct="1">
              <a:buNone/>
              <a:defRPr/>
            </a:pPr>
            <a:endParaRPr lang="el-GR" sz="2400" dirty="0"/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642938"/>
            <a:ext cx="1357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6000750" y="1500188"/>
            <a:ext cx="2133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7000"/>
              </a:lnSpc>
            </a:pPr>
            <a:r>
              <a:rPr lang="el-GR" altLang="el-GR" sz="11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Γραφείο Πρακτικής Άσκησης </a:t>
            </a:r>
            <a:endParaRPr lang="el-GR" altLang="el-GR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l-GR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el-GR" altLang="el-GR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10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142875"/>
            <a:ext cx="1571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2000250" y="142875"/>
            <a:ext cx="3857625" cy="7699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4400" dirty="0"/>
              <a:t>Επικοινωνία</a:t>
            </a:r>
          </a:p>
        </p:txBody>
      </p:sp>
      <p:pic>
        <p:nvPicPr>
          <p:cNvPr id="8" name="7 - Εικόνα" descr="PRAKTIKI_NEO LOGO_20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5721941"/>
            <a:ext cx="7959778" cy="113605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1235060"/>
          </a:xfrm>
          <a:ln>
            <a:solidFill>
              <a:schemeClr val="accent2"/>
            </a:solidFill>
          </a:ln>
        </p:spPr>
        <p:txBody>
          <a:bodyPr/>
          <a:lstStyle/>
          <a:p>
            <a:pPr algn="ctr" eaLnBrk="1" hangingPunct="1"/>
            <a:r>
              <a:rPr lang="el-GR" altLang="el-GR" sz="3200" i="1" dirty="0">
                <a:latin typeface="Tahoma" pitchFamily="34" charset="0"/>
                <a:cs typeface="Tahoma" pitchFamily="34" charset="0"/>
              </a:rPr>
              <a:t>Πρόγραμμα Πρακτικής Άσκησης Φοιτητών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30751"/>
          </a:xfrm>
        </p:spPr>
        <p:txBody>
          <a:bodyPr/>
          <a:lstStyle/>
          <a:p>
            <a:pPr marL="0" indent="0" defTabSz="457200" eaLnBrk="1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el-GR" sz="24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Επιδοτούμενο πρόγραμμα στο πλαίσιο του </a:t>
            </a:r>
            <a:r>
              <a:rPr lang="el-GR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ΕΣΠΑ (201</a:t>
            </a:r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4</a:t>
            </a:r>
            <a:r>
              <a:rPr lang="el-GR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– 2020)</a:t>
            </a:r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</a:p>
          <a:p>
            <a:pPr marL="0" indent="0" defTabSz="457200" eaLnBrk="1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el-GR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Διάρκεια</a:t>
            </a:r>
            <a:r>
              <a:rPr lang="el-GR" sz="24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της</a:t>
            </a:r>
            <a:r>
              <a:rPr lang="en-US" sz="24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</a:t>
            </a:r>
            <a:r>
              <a:rPr lang="el-GR" sz="24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Π.Α. ορίζεται σε 8 εβδομάδες  </a:t>
            </a:r>
          </a:p>
          <a:p>
            <a:pPr marL="0" indent="0" defTabSz="457200" eaLnBrk="1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el-GR" sz="24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Δύναται να πραγματοποιηθεί σε φορείς της επιλογής σας, </a:t>
            </a:r>
            <a:r>
              <a:rPr lang="el-GR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ιδιωτικούς</a:t>
            </a:r>
            <a:r>
              <a:rPr lang="el-GR" sz="24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και </a:t>
            </a:r>
            <a:r>
              <a:rPr lang="el-GR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δημόσιους</a:t>
            </a:r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endParaRPr lang="el-GR" sz="2400" b="1" dirty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0" indent="0" defTabSz="457200" eaLnBrk="1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el-GR" sz="24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Αμοιβή της είναι </a:t>
            </a:r>
            <a:r>
              <a:rPr lang="el-GR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255,66€/δίμηνο</a:t>
            </a:r>
            <a:endParaRPr lang="el-GR" sz="2400" dirty="0"/>
          </a:p>
        </p:txBody>
      </p:sp>
      <p:pic>
        <p:nvPicPr>
          <p:cNvPr id="5" name="4 - Εικόνα" descr="PRAKTIKI_NEO LOGO_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45224"/>
            <a:ext cx="7959778" cy="97551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6 - Εικόνα" descr="πυροτεχνήματα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1214438"/>
            <a:ext cx="49831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000125" y="2857500"/>
            <a:ext cx="6786563" cy="523875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2800" dirty="0"/>
              <a:t>Ευχαριστώ για την προσοχή σας!  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7543800" cy="12954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l-GR" altLang="el-GR" sz="3600" i="1" dirty="0">
                <a:latin typeface="Tahoma" pitchFamily="34" charset="0"/>
                <a:ea typeface="Tahoma" pitchFamily="34" charset="0"/>
                <a:cs typeface="Aharoni" pitchFamily="2" charset="-79"/>
              </a:rPr>
              <a:t>Π.Α. στο τμήμα Φυτικής Παραγωγής </a:t>
            </a:r>
          </a:p>
        </p:txBody>
      </p:sp>
      <p:pic>
        <p:nvPicPr>
          <p:cNvPr id="5" name="4 - Εικόνα" descr="φυλλ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28" y="4317243"/>
            <a:ext cx="3143272" cy="2540757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500188"/>
            <a:ext cx="8001000" cy="4881140"/>
          </a:xfrm>
        </p:spPr>
        <p:txBody>
          <a:bodyPr/>
          <a:lstStyle/>
          <a:p>
            <a:pPr marL="0" indent="0" eaLnBrk="1" hangingPunct="1">
              <a:buClr>
                <a:srgbClr val="835E01"/>
              </a:buClr>
              <a:buFont typeface="Wingdings" pitchFamily="2" charset="2"/>
              <a:buNone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Υποχρεωτική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/ στο 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παράρτημα διπλώματος.</a:t>
            </a:r>
          </a:p>
          <a:p>
            <a:pPr marL="0" indent="0" eaLnBrk="1" hangingPunct="1">
              <a:buClr>
                <a:srgbClr val="835E01"/>
              </a:buClr>
              <a:buFont typeface="Wingdings" pitchFamily="2" charset="2"/>
              <a:buNone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Δίμηνη διάρκεια / Ιούλιο-Αύγουστο.</a:t>
            </a:r>
          </a:p>
          <a:p>
            <a:pPr marL="0" indent="0" eaLnBrk="1" hangingPunct="1">
              <a:buClr>
                <a:srgbClr val="835E01"/>
              </a:buClr>
              <a:buFont typeface="Wingdings" pitchFamily="2" charset="2"/>
              <a:buNone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3. 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Δεν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βαθμολογείται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αλλά -&gt; 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20 πιστωτικές μονάδες ECTS.</a:t>
            </a:r>
          </a:p>
          <a:p>
            <a:pPr marL="0" indent="0" eaLnBrk="1" hangingPunct="1">
              <a:buClr>
                <a:srgbClr val="835E01"/>
              </a:buClr>
              <a:buFont typeface="Wingdings" pitchFamily="2" charset="2"/>
              <a:buNone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4.Η 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προϋπόθεση συμμετοχής 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των φοιτητών σε αυτή είναι να έχουν 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ολοκληρώσει το 6ο εξάμηνο 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των σπουδών τους και να έχουν 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εξεταστεί επιτυχώς σε </a:t>
            </a:r>
            <a:r>
              <a:rPr lang="el-GR" sz="2000" b="1" u="sng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18 τουλάχιστον μαθήματα τα οποία να είναι μαθήματα από τα πρώτα 5 εξάμηνα.</a:t>
            </a:r>
            <a:endParaRPr lang="el-GR" sz="20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Clr>
                <a:srgbClr val="835E01"/>
              </a:buClr>
              <a:buFont typeface="Wingdings" pitchFamily="2" charset="2"/>
              <a:buNone/>
            </a:pPr>
            <a:r>
              <a:rPr lang="el-GR" sz="2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5. </a:t>
            </a:r>
            <a:r>
              <a:rPr lang="el-GR" sz="2000" b="1" dirty="0" err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Μοριοδότηση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(με βάση τα μαθήματα που</a:t>
            </a:r>
          </a:p>
          <a:p>
            <a:pPr marL="0" indent="0" eaLnBrk="1" hangingPunct="1">
              <a:buClr>
                <a:srgbClr val="835E01"/>
              </a:buClr>
              <a:buFont typeface="Wingdings" pitchFamily="2" charset="2"/>
              <a:buNone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έχετε περάσει και το Μ.Ο. μαθημάτων) </a:t>
            </a:r>
          </a:p>
          <a:p>
            <a:pPr marL="0" indent="0" eaLnBrk="1" hangingPunct="1">
              <a:buClr>
                <a:srgbClr val="835E01"/>
              </a:buClr>
              <a:buNone/>
            </a:pPr>
            <a:r>
              <a:rPr lang="el-GR" sz="1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Δείκτης φοιτητών/τριών σύμφωνα με τον προϋπολογισμό (εγκεκριμένη χρηματοδότηση 202</a:t>
            </a:r>
            <a:r>
              <a:rPr lang="en-US" sz="1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l-GR" sz="1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) : </a:t>
            </a:r>
            <a:r>
              <a:rPr lang="el-GR" sz="1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1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endParaRPr lang="el-GR" sz="18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1000"/>
              </a:spcBef>
              <a:buClr>
                <a:srgbClr val="002060"/>
              </a:buClr>
              <a:buNone/>
            </a:pPr>
            <a:r>
              <a:rPr lang="el-G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Κριτήριο </a:t>
            </a:r>
            <a:r>
              <a:rPr lang="el-GR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μοριοδότησης</a:t>
            </a:r>
            <a:r>
              <a:rPr lang="el-G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ECTS </a:t>
            </a:r>
            <a:r>
              <a:rPr lang="el-GR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μαθημάτων που έχουν εξετασθεί επιτυχώς (έως την ημερομηνία υποβολής της αίτησης) / Συνολικό αριθμό 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ECTS </a:t>
            </a:r>
            <a:r>
              <a:rPr lang="el-GR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του Προγράμματος Σπουδών 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x 10 x </a:t>
            </a:r>
            <a:r>
              <a:rPr lang="el-GR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Μέσο Όρο βαθμολογίας των επιτυχώς </a:t>
            </a:r>
            <a:r>
              <a:rPr lang="el-GR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εξετασθέντων</a:t>
            </a:r>
            <a:r>
              <a:rPr lang="el-GR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μαθημάτων</a:t>
            </a:r>
            <a:endParaRPr lang="el-GR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buClr>
                <a:srgbClr val="835E01"/>
              </a:buClr>
              <a:buFont typeface="Wingdings" pitchFamily="2" charset="2"/>
              <a:buNone/>
            </a:pPr>
            <a:endParaRPr lang="el-GR" sz="16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ts val="1000"/>
              </a:spcBef>
              <a:buClr>
                <a:srgbClr val="002060"/>
              </a:buClr>
              <a:buFont typeface="Wingdings" pitchFamily="2" charset="2"/>
              <a:buNone/>
            </a:pPr>
            <a:endParaRPr lang="el-GR" sz="1400" dirty="0">
              <a:solidFill>
                <a:srgbClr val="FF0000"/>
              </a:solidFill>
              <a:latin typeface="Century Gothic" pitchFamily="34" charset="0"/>
            </a:endParaRPr>
          </a:p>
          <a:p>
            <a:pPr marL="0" indent="0" eaLnBrk="1" hangingPunct="1">
              <a:buClr>
                <a:srgbClr val="835E01"/>
              </a:buClr>
              <a:buFont typeface="Wingdings" pitchFamily="2" charset="2"/>
              <a:buNone/>
            </a:pPr>
            <a:endParaRPr lang="el-GR" sz="2400" dirty="0">
              <a:solidFill>
                <a:schemeClr val="tx2"/>
              </a:solidFill>
              <a:latin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400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42875"/>
            <a:ext cx="7543800" cy="928688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l-GR" altLang="el-GR" sz="3200">
                <a:latin typeface="Tahoma" pitchFamily="34" charset="0"/>
              </a:rPr>
              <a:t>Γιατί να κάνω Πρακτική Άσκηση;</a:t>
            </a:r>
          </a:p>
        </p:txBody>
      </p:sp>
      <p:sp>
        <p:nvSpPr>
          <p:cNvPr id="6147" name="Θέση περιεχομένου 1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528637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93A299"/>
              </a:buClr>
              <a:buSzPct val="85000"/>
              <a:buFont typeface="Wingdings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Είναι 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</a:rPr>
              <a:t>υποχρεωτική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_προβλέπεται στο Πρόγραμμα Σπουδών και αναγράφεται στο Παράρτημα Διπλώματος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93A299"/>
              </a:buClr>
              <a:buSzPct val="85000"/>
              <a:buFont typeface="Wingdings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Εφαρμογή της ακαδημαϊκής / επιστημονικής γνώσης σε 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</a:rPr>
              <a:t>πραγματικές συνθήκες εργασίας</a:t>
            </a:r>
            <a:r>
              <a:rPr lang="en-US" sz="2000" b="1" dirty="0">
                <a:solidFill>
                  <a:schemeClr val="tx2"/>
                </a:solidFill>
                <a:latin typeface="Tahoma" pitchFamily="34" charset="0"/>
              </a:rPr>
              <a:t>.</a:t>
            </a:r>
            <a:r>
              <a:rPr lang="el-GR" sz="2000" b="1" dirty="0">
                <a:ea typeface="Arial Rounded MT Bold" pitchFamily="34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93A299"/>
              </a:buClr>
              <a:buSzPct val="85000"/>
              <a:buFont typeface="Wingdings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Ενημέρωση για τις 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</a:rPr>
              <a:t>νέες τάσεις 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στην αγορά εργασίας και τις δεξιότητες που απαιτούνται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</a:rPr>
              <a:t>.</a:t>
            </a:r>
            <a:endParaRPr lang="el-GR" sz="2000" dirty="0">
              <a:solidFill>
                <a:schemeClr val="tx2"/>
              </a:solidFill>
              <a:latin typeface="Tahom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93A299"/>
              </a:buClr>
              <a:buSzPct val="85000"/>
              <a:buFont typeface="Wingdings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Ανάπτυξη 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</a:rPr>
              <a:t>επαγγελματικής συνείδησης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, δεξιοτήτων συνεργασίας, επικοινωνίας, ανάληψης πρωτοβουλίας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93A299"/>
              </a:buClr>
              <a:buSzPct val="85000"/>
              <a:buFont typeface="Wingdings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Εξοικείωση με τη </a:t>
            </a:r>
            <a:r>
              <a:rPr lang="el-GR" sz="2000" b="1" dirty="0">
                <a:solidFill>
                  <a:schemeClr val="tx2"/>
                </a:solidFill>
                <a:latin typeface="Tahoma" pitchFamily="34" charset="0"/>
              </a:rPr>
              <a:t>διαδικασία εύρεσης εργασίας </a:t>
            </a: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(συνεντεύξεις, αποστολή βιογραφικών, κλπ)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l-GR" sz="2400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42875"/>
            <a:ext cx="7543800" cy="928688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l-GR" altLang="el-GR" sz="3200">
                <a:latin typeface="Tahoma" pitchFamily="34" charset="0"/>
              </a:rPr>
              <a:t>Γιατί να κάνω Πρακτική Άσκηση;</a:t>
            </a:r>
          </a:p>
        </p:txBody>
      </p:sp>
      <p:pic>
        <p:nvPicPr>
          <p:cNvPr id="4" name="3 - Εικόνα" descr="kesyp_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836840"/>
            <a:ext cx="2705572" cy="2021159"/>
          </a:xfrm>
          <a:prstGeom prst="rect">
            <a:avLst/>
          </a:prstGeom>
        </p:spPr>
      </p:pic>
      <p:sp>
        <p:nvSpPr>
          <p:cNvPr id="7171" name="Θέση περιεχομένου 1"/>
          <p:cNvSpPr>
            <a:spLocks noGrp="1"/>
          </p:cNvSpPr>
          <p:nvPr>
            <p:ph idx="1"/>
          </p:nvPr>
        </p:nvSpPr>
        <p:spPr>
          <a:xfrm>
            <a:off x="214313" y="1428750"/>
            <a:ext cx="8229600" cy="528637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«Οικοδομείται» από προπτυχιακό επίπεδο το βιογραφικό σας καθώς αποκτάτε εργασιακή εμπειρία (προβλέπεται αμοιβή &amp; ασφαλιστική κάλυψη έναντι εργατικού ατυχήματος)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Σας προσφέρει τα ερεθίσματα για να σκεφτείτε και να προγραμματίσετε τα επόμενα βήματα αναφορικά με την μετεκπαίδευσή σας και την εξειδίκευσή σας.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Δίνει τη δυνατότητα για μελλοντική συνεργασία με το φορέα</a:t>
            </a:r>
          </a:p>
          <a:p>
            <a:pPr>
              <a:buNone/>
            </a:pPr>
            <a:endParaRPr lang="el-GR" sz="2400" dirty="0">
              <a:solidFill>
                <a:schemeClr val="bg1"/>
              </a:solidFill>
              <a:ea typeface="Arial Rounded MT Bold" pitchFamily="34" charset="0"/>
              <a:cs typeface="Arial" charset="0"/>
            </a:endParaRPr>
          </a:p>
          <a:p>
            <a:pPr>
              <a:buNone/>
            </a:pPr>
            <a:endParaRPr lang="el-GR" sz="2400" dirty="0">
              <a:solidFill>
                <a:schemeClr val="bg1"/>
              </a:solidFill>
              <a:ea typeface="Arial Rounded MT Bold" pitchFamily="34" charset="0"/>
              <a:cs typeface="Arial" charset="0"/>
            </a:endParaRPr>
          </a:p>
          <a:p>
            <a:endParaRPr lang="el-GR" sz="2400" dirty="0">
              <a:ea typeface="Arial Rounded MT Bold" pitchFamily="34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28596" y="908720"/>
            <a:ext cx="8229600" cy="5760640"/>
          </a:xfrm>
        </p:spPr>
        <p:txBody>
          <a:bodyPr/>
          <a:lstStyle/>
          <a:p>
            <a:pPr>
              <a:lnSpc>
                <a:spcPct val="150000"/>
              </a:lnSpc>
              <a:buNone/>
              <a:defRPr/>
            </a:pPr>
            <a:r>
              <a:rPr lang="el-GR" sz="1600" b="1" baseline="30000" dirty="0">
                <a:latin typeface="Tahoma" pitchFamily="34" charset="0"/>
                <a:cs typeface="Tahoma" pitchFamily="34" charset="0"/>
              </a:rPr>
              <a:t>1ο</a:t>
            </a:r>
            <a:r>
              <a:rPr lang="el-GR" sz="1600" b="1" dirty="0">
                <a:latin typeface="Tahoma" pitchFamily="34" charset="0"/>
                <a:cs typeface="Tahoma" pitchFamily="34" charset="0"/>
              </a:rPr>
              <a:t> Στάδιο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: Είσοδος στο</a:t>
            </a:r>
            <a:r>
              <a:rPr lang="el-GR" sz="16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www.pa.uth.gr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με τα στοιχεία του Ευδόξου &amp; ηλεκτρονική συμπλήρωση της </a:t>
            </a:r>
            <a:r>
              <a:rPr lang="el-GR" sz="16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«Αίτησης  Εκδήλωσης Ενδιαφέροντος»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από το μενού «Φοιτητές» </a:t>
            </a:r>
            <a:r>
              <a:rPr lang="el-GR" sz="1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(Προθεσμία από </a:t>
            </a:r>
            <a:r>
              <a:rPr lang="en-US" sz="1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</a:t>
            </a:r>
            <a:r>
              <a:rPr lang="el-GR" sz="1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/3/20</a:t>
            </a:r>
            <a:r>
              <a:rPr lang="en-US" sz="1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l-GR" sz="1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ώρα </a:t>
            </a:r>
            <a:r>
              <a:rPr lang="en-US" sz="1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9:00</a:t>
            </a:r>
            <a:r>
              <a:rPr lang="el-GR" sz="1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π.μ. μέχρι 21</a:t>
            </a:r>
            <a:r>
              <a:rPr lang="en-US" sz="1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/3/</a:t>
            </a:r>
            <a:r>
              <a:rPr lang="el-GR" sz="1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20</a:t>
            </a:r>
            <a:r>
              <a:rPr lang="en-US" sz="1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l-GR" sz="1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2_ώρα 14</a:t>
            </a:r>
            <a:r>
              <a:rPr lang="en-US" sz="1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1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en-US" sz="1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el-GR" sz="1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μ.μ.</a:t>
            </a:r>
            <a:r>
              <a:rPr lang="en-US" sz="1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el-GR" sz="1600" b="1" u="sng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l-GR" sz="1600" b="1" baseline="30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2ο</a:t>
            </a:r>
            <a:r>
              <a:rPr lang="el-GR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Στάδιο:  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Αξιολόγηση αιτήσεων</a:t>
            </a:r>
            <a:r>
              <a:rPr lang="en-US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l-GR" sz="14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μοριοδότηση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(Επιτροπή Αξιολόγησης </a:t>
            </a:r>
            <a:r>
              <a:rPr lang="el-GR" sz="14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Τμήματος_Προτεραιότητα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σε ΑΜΕΑ-ΕΚΟ) </a:t>
            </a:r>
            <a:r>
              <a:rPr lang="el-GR" sz="1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Ανακοίνωση αποτελεσμάτων</a:t>
            </a:r>
            <a:r>
              <a:rPr lang="el-GR" sz="1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site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Τμήματος, </a:t>
            </a:r>
            <a:r>
              <a:rPr lang="el-GR" sz="14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Γρ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 Πρακτικής) Ενστάσεις</a:t>
            </a:r>
            <a:endParaRPr lang="el-GR" sz="1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l-GR" sz="1600" b="1" baseline="30000" dirty="0">
                <a:latin typeface="Tahoma" pitchFamily="34" charset="0"/>
                <a:cs typeface="Tahoma" pitchFamily="34" charset="0"/>
              </a:rPr>
              <a:t> 3ο</a:t>
            </a:r>
            <a:r>
              <a:rPr lang="el-GR" sz="1600" b="1" dirty="0">
                <a:latin typeface="Tahoma" pitchFamily="34" charset="0"/>
                <a:cs typeface="Tahoma" pitchFamily="34" charset="0"/>
              </a:rPr>
              <a:t> Στάδιο </a:t>
            </a:r>
            <a:r>
              <a:rPr lang="el-GR" sz="1200" b="1" dirty="0">
                <a:latin typeface="Tahoma" pitchFamily="34" charset="0"/>
                <a:cs typeface="Tahoma" pitchFamily="34" charset="0"/>
              </a:rPr>
              <a:t>(μαζί με το</a:t>
            </a:r>
            <a:r>
              <a:rPr lang="el-GR" sz="1200" b="1" baseline="30000" dirty="0">
                <a:latin typeface="Tahoma" pitchFamily="34" charset="0"/>
                <a:cs typeface="Tahoma" pitchFamily="34" charset="0"/>
              </a:rPr>
              <a:t> 4ο </a:t>
            </a:r>
            <a:r>
              <a:rPr lang="el-GR" sz="1200" b="1" dirty="0">
                <a:latin typeface="Tahoma" pitchFamily="34" charset="0"/>
                <a:cs typeface="Tahoma" pitchFamily="34" charset="0"/>
              </a:rPr>
              <a:t>Στάδιο) 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: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Είσοδος στο</a:t>
            </a:r>
            <a:r>
              <a:rPr lang="el-GR" sz="16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  <a:hlinkClick r:id="rId2"/>
              </a:rPr>
              <a:t>www.pa.uth.gr</a:t>
            </a:r>
            <a:r>
              <a:rPr lang="en-US" sz="16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&amp; ηλεκτρονική συμπλήρωση  </a:t>
            </a:r>
            <a:r>
              <a:rPr lang="el-GR" sz="16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«Αίτησης Εγγραφής»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_μενού «Φοιτητές» 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l-GR" sz="1600" b="1" baseline="30000" dirty="0">
                <a:latin typeface="Tahoma" pitchFamily="34" charset="0"/>
                <a:cs typeface="Tahoma" pitchFamily="34" charset="0"/>
              </a:rPr>
              <a:t>4ο </a:t>
            </a:r>
            <a:r>
              <a:rPr lang="el-GR" sz="1600" b="1" dirty="0">
                <a:latin typeface="Tahoma" pitchFamily="34" charset="0"/>
                <a:cs typeface="Tahoma" pitchFamily="34" charset="0"/>
              </a:rPr>
              <a:t>Στάδιο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: Συγκέντρωση &amp; </a:t>
            </a:r>
            <a:r>
              <a:rPr lang="el-GR" sz="16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αποστολή δικαιολογητικών _στην αποστολή 1 φορά το κάθε δικαιολογητικό  </a:t>
            </a:r>
            <a:r>
              <a:rPr lang="en-US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l-GR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χρήσιμο </a:t>
            </a:r>
            <a:r>
              <a:rPr lang="en-US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site www.atlas.gov.gr</a:t>
            </a:r>
            <a:r>
              <a:rPr lang="el-GR" sz="1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)</a:t>
            </a:r>
            <a:endParaRPr lang="el-GR" sz="1600" dirty="0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  <a:defRPr/>
            </a:pPr>
            <a:r>
              <a:rPr lang="el-GR" sz="1600" dirty="0">
                <a:latin typeface="Tahoma" pitchFamily="34" charset="0"/>
                <a:cs typeface="Tahoma" pitchFamily="34" charset="0"/>
              </a:rPr>
              <a:t>2 φωτοτυπίες της Ταυτότητας </a:t>
            </a:r>
          </a:p>
          <a:p>
            <a:pPr>
              <a:buFontTx/>
              <a:buChar char="-"/>
              <a:defRPr/>
            </a:pPr>
            <a:r>
              <a:rPr lang="el-GR" sz="1600" dirty="0">
                <a:latin typeface="Tahoma" pitchFamily="34" charset="0"/>
                <a:cs typeface="Tahoma" pitchFamily="34" charset="0"/>
              </a:rPr>
              <a:t>2 φωτοτυπίες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IBAN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 οποιασδήποτε τράπεζας (ατομικός ή πρώτο όνομα)</a:t>
            </a:r>
          </a:p>
          <a:p>
            <a:pPr>
              <a:buFontTx/>
              <a:buChar char="-"/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2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φωτοαντίγραφα Ασφαλιστικής ικανότητας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pa.uth&gt;”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πληροφορίες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”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buNone/>
              <a:defRPr/>
            </a:pPr>
            <a:r>
              <a:rPr lang="el-GR" sz="1600" dirty="0">
                <a:latin typeface="Tahoma" pitchFamily="34" charset="0"/>
                <a:cs typeface="Tahoma" pitchFamily="34" charset="0"/>
              </a:rPr>
              <a:t>	2 φωτοτυπίες ΑΜΑ-ΙΚΑ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(pa.uth&gt;”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πληροφορίες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”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buNone/>
              <a:defRPr/>
            </a:pPr>
            <a:r>
              <a:rPr lang="el-GR" sz="1600" dirty="0">
                <a:latin typeface="Tahoma" pitchFamily="34" charset="0"/>
                <a:cs typeface="Tahoma" pitchFamily="34" charset="0"/>
              </a:rPr>
              <a:t>	2 φωτοτυπίες ΑΜΚΑ (</a:t>
            </a:r>
            <a:r>
              <a:rPr lang="en-US" sz="1600" dirty="0">
                <a:latin typeface="Tahoma" pitchFamily="34" charset="0"/>
                <a:cs typeface="Tahoma" pitchFamily="34" charset="0"/>
                <a:hlinkClick r:id="rId3"/>
              </a:rPr>
              <a:t>www.amka.gr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)</a:t>
            </a:r>
            <a:endParaRPr lang="el-GR" sz="1600" dirty="0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  <a:defRPr/>
            </a:pPr>
            <a:r>
              <a:rPr lang="el-GR" sz="1600" dirty="0">
                <a:latin typeface="Tahoma" pitchFamily="34" charset="0"/>
                <a:cs typeface="Tahoma" pitchFamily="34" charset="0"/>
              </a:rPr>
              <a:t>1 φωτοτυπία Βεβαίωσης Απόδοσης ΑΦΜ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(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και μέσω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taxisnet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)</a:t>
            </a:r>
            <a:endParaRPr lang="el-GR" sz="1600" dirty="0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  <a:defRPr/>
            </a:pPr>
            <a:r>
              <a:rPr lang="el-GR" sz="1600" dirty="0">
                <a:latin typeface="Tahoma" pitchFamily="34" charset="0"/>
                <a:cs typeface="Tahoma" pitchFamily="34" charset="0"/>
              </a:rPr>
              <a:t>Υπεύθυνη Δήλωση υπογεγραμμένη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(pa.uth.gr </a:t>
            </a:r>
            <a:r>
              <a:rPr lang="el-GR" sz="1600" dirty="0">
                <a:latin typeface="Tahoma" pitchFamily="34" charset="0"/>
                <a:cs typeface="Tahoma" pitchFamily="34" charset="0"/>
              </a:rPr>
              <a:t> -&gt; Πληροφορίες -&gt; </a:t>
            </a:r>
            <a:r>
              <a:rPr lang="el-GR" sz="1400" dirty="0">
                <a:latin typeface="Tahoma" pitchFamily="34" charset="0"/>
                <a:cs typeface="Tahoma" pitchFamily="34" charset="0"/>
              </a:rPr>
              <a:t>Υπεύθυνη δήλωση για καθεστώς εργασίας)</a:t>
            </a:r>
            <a:endParaRPr lang="el-GR" sz="16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el-GR" sz="15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195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63556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l-GR" altLang="el-GR" sz="2800" dirty="0">
                <a:latin typeface="Tahoma" pitchFamily="34" charset="0"/>
                <a:cs typeface="Tahoma" pitchFamily="34" charset="0"/>
              </a:rPr>
              <a:t>Βήματα Πρακτικής Άσκησης </a:t>
            </a:r>
            <a:r>
              <a:rPr lang="el-GR" altLang="el-GR" sz="2400" dirty="0">
                <a:latin typeface="Tahoma" pitchFamily="34" charset="0"/>
                <a:cs typeface="Tahoma" pitchFamily="34" charset="0"/>
              </a:rPr>
              <a:t>(1/2)</a:t>
            </a:r>
            <a:endParaRPr lang="el-GR" altLang="el-GR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28625" y="1285875"/>
            <a:ext cx="8258175" cy="5286375"/>
          </a:xfrm>
        </p:spPr>
        <p:txBody>
          <a:bodyPr/>
          <a:lstStyle/>
          <a:p>
            <a:pPr>
              <a:buNone/>
              <a:defRPr/>
            </a:pPr>
            <a:r>
              <a:rPr lang="el-GR" sz="1400" b="1" dirty="0">
                <a:latin typeface="Tahoma" pitchFamily="34" charset="0"/>
                <a:cs typeface="Tahoma" pitchFamily="34" charset="0"/>
              </a:rPr>
              <a:t>5ο Στάδιο</a:t>
            </a:r>
            <a:r>
              <a:rPr lang="el-GR" sz="1400" dirty="0">
                <a:latin typeface="Tahoma" pitchFamily="34" charset="0"/>
                <a:cs typeface="Tahoma" pitchFamily="34" charset="0"/>
              </a:rPr>
              <a:t>: </a:t>
            </a:r>
            <a:r>
              <a:rPr lang="el-GR" sz="1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Αναζήτηση και επικοινωνία </a:t>
            </a:r>
            <a:r>
              <a:rPr lang="el-GR" sz="1400" dirty="0">
                <a:latin typeface="Tahoma" pitchFamily="34" charset="0"/>
                <a:cs typeface="Tahoma" pitchFamily="34" charset="0"/>
              </a:rPr>
              <a:t>με Φορείς Υποδοχής:  </a:t>
            </a:r>
          </a:p>
          <a:p>
            <a:pPr>
              <a:buNone/>
              <a:defRPr/>
            </a:pPr>
            <a:r>
              <a:rPr lang="el-GR" sz="1400" dirty="0">
                <a:latin typeface="Tahoma" pitchFamily="34" charset="0"/>
                <a:cs typeface="Tahoma" pitchFamily="34" charset="0"/>
              </a:rPr>
              <a:t>Μπορείς και με Είσοδο με τα στοιχεία του Ευδόξου στο </a:t>
            </a:r>
            <a:r>
              <a:rPr lang="el-GR" sz="1400" dirty="0" err="1">
                <a:latin typeface="Tahoma" pitchFamily="34" charset="0"/>
                <a:cs typeface="Tahoma" pitchFamily="34" charset="0"/>
              </a:rPr>
              <a:t>www.atlas.grnet.gr</a:t>
            </a:r>
            <a:r>
              <a:rPr lang="el-GR" sz="1400" dirty="0">
                <a:latin typeface="Tahoma" pitchFamily="34" charset="0"/>
                <a:cs typeface="Tahoma" pitchFamily="34" charset="0"/>
              </a:rPr>
              <a:t> και αναζήτηση. </a:t>
            </a:r>
          </a:p>
          <a:p>
            <a:pPr>
              <a:buNone/>
              <a:defRPr/>
            </a:pPr>
            <a:r>
              <a:rPr lang="el-GR" sz="14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(Μπορεί, ο φορέας που επιθυμείτε, να μην βρίσκεται στο ηλεκτρονικό σύστημα ΑΤΛΑΣ. Τον ενημερώνετε πως πρέπει να κάνει Εγγραφή και έπειτα Δημιουργία Θέσης και Δημοσίευσή της)</a:t>
            </a:r>
          </a:p>
          <a:p>
            <a:pPr>
              <a:buNone/>
              <a:defRPr/>
            </a:pPr>
            <a:endParaRPr lang="el-GR" sz="1200" dirty="0">
              <a:solidFill>
                <a:schemeClr val="bg1">
                  <a:lumMod val="6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Clr>
                <a:srgbClr val="4F271C"/>
              </a:buClr>
              <a:buFont typeface="Wingdings" pitchFamily="2" charset="2"/>
              <a:buNone/>
              <a:defRPr/>
            </a:pPr>
            <a:r>
              <a:rPr lang="el-GR" sz="1400" b="1" baseline="30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6ο</a:t>
            </a:r>
            <a:r>
              <a:rPr lang="el-GR" sz="1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Στάδιο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Είσοδος στο </a:t>
            </a:r>
            <a:r>
              <a:rPr lang="en-US" sz="1400" dirty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www</a:t>
            </a:r>
            <a:r>
              <a:rPr lang="el-GR" sz="1400" dirty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1400" dirty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pa</a:t>
            </a:r>
            <a:r>
              <a:rPr lang="el-GR" sz="1400" dirty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1400" dirty="0" err="1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uth</a:t>
            </a:r>
            <a:r>
              <a:rPr lang="el-GR" sz="1400" dirty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1400" dirty="0" err="1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gr</a:t>
            </a:r>
            <a:r>
              <a:rPr lang="en-US" sz="1400" dirty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&amp; ηλεκτρονική συμπλήρωση της </a:t>
            </a:r>
            <a:r>
              <a:rPr lang="el-GR" sz="1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«Καρτέλα Πρακτικής» 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από το μενού «Φοιτητές». Χρειάζεται να έχετε κάνει συμφωνία με τον φορέα σας και να έχετε το «κωδικό </a:t>
            </a:r>
            <a:r>
              <a:rPr lang="en-US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group 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ΑΤΛΑΝΤΑ» </a:t>
            </a:r>
            <a:r>
              <a:rPr lang="el-GR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θα δοθεί προθεσμία συγκεκριμένη εν καιρώ</a:t>
            </a:r>
          </a:p>
          <a:p>
            <a:pPr marL="0" indent="0" algn="just">
              <a:buClr>
                <a:srgbClr val="4F271C"/>
              </a:buClr>
              <a:buFont typeface="Wingdings" pitchFamily="2" charset="2"/>
              <a:buNone/>
              <a:defRPr/>
            </a:pPr>
            <a:endParaRPr lang="el-GR" sz="1400" b="1" baseline="30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Clr>
                <a:srgbClr val="4F271C"/>
              </a:buClr>
              <a:buFont typeface="Wingdings" pitchFamily="2" charset="2"/>
              <a:buNone/>
              <a:defRPr/>
            </a:pPr>
            <a:r>
              <a:rPr lang="el-GR" sz="1400" b="1" baseline="30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7ο </a:t>
            </a:r>
            <a:r>
              <a:rPr lang="el-GR" sz="1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Στάδιο:</a:t>
            </a:r>
            <a:r>
              <a:rPr lang="el-GR" sz="1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Σύμβαση (από εμάς)</a:t>
            </a:r>
            <a:r>
              <a:rPr lang="en-US" sz="1400" b="1" i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και ηλεκτρονική της αποστολή στο </a:t>
            </a:r>
            <a:r>
              <a:rPr lang="en-US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mail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σας ή και του φορέα </a:t>
            </a:r>
            <a:r>
              <a:rPr lang="en-US" sz="1400" i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l-GR" sz="1400" i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υπογραφή σας, υπογραφή/σφραγίδα φορέα και συμπλήρωση στοιχείων φορέα) 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&amp; </a:t>
            </a:r>
            <a:r>
              <a:rPr lang="el-GR" sz="14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ηλεκτρονική μόνο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υποβολή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Απογραφικού Εισόδου.</a:t>
            </a:r>
          </a:p>
          <a:p>
            <a:pPr marL="0" indent="0" algn="just">
              <a:buClr>
                <a:srgbClr val="4F271C"/>
              </a:buClr>
              <a:buFont typeface="Wingdings" pitchFamily="2" charset="2"/>
              <a:buNone/>
              <a:defRPr/>
            </a:pPr>
            <a:endParaRPr lang="el-GR" sz="14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Clr>
                <a:srgbClr val="4F271C"/>
              </a:buClr>
              <a:buFont typeface="Wingdings" pitchFamily="2" charset="2"/>
              <a:buNone/>
              <a:defRPr/>
            </a:pPr>
            <a:r>
              <a:rPr lang="el-GR" sz="1400" b="1" baseline="30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8ο</a:t>
            </a:r>
            <a:r>
              <a:rPr lang="el-GR" sz="1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Στάδιο: </a:t>
            </a:r>
            <a:r>
              <a:rPr lang="el-GR" sz="1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Επιστροφή των αντιτύπων 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της Σύμβασης στο </a:t>
            </a:r>
            <a:r>
              <a:rPr lang="el-GR" sz="14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Γρ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 Πρακτικής Άσκησης προκειμένου να υπογραφεί από τον Πρόεδρο της Επιτροπής Ερευνών</a:t>
            </a:r>
          </a:p>
          <a:p>
            <a:pPr marL="0" indent="0" algn="just">
              <a:buClr>
                <a:srgbClr val="4F271C"/>
              </a:buClr>
              <a:buFont typeface="Wingdings" pitchFamily="2" charset="2"/>
              <a:buNone/>
              <a:defRPr/>
            </a:pPr>
            <a:endParaRPr lang="el-GR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Clr>
                <a:srgbClr val="4F271C"/>
              </a:buClr>
              <a:buNone/>
              <a:defRPr/>
            </a:pPr>
            <a:r>
              <a:rPr lang="el-GR" sz="1400" b="1" baseline="30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9ο</a:t>
            </a:r>
            <a:r>
              <a:rPr lang="el-GR" sz="1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Στάδιο: </a:t>
            </a:r>
            <a:r>
              <a:rPr lang="el-GR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Παραλαβή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της Σύμβασης </a:t>
            </a:r>
            <a:r>
              <a:rPr lang="el-GR" sz="1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Πραγματοποίηση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της Πρακτικής Άσκησης. </a:t>
            </a:r>
            <a:r>
              <a:rPr lang="el-GR" sz="1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(θα αποστείλετε και τα δύο έντυπα ΕΡΓΑΝΗ στο τέλος_ αυτό δε σημαίνει ότι δεν πρέπει να υποβληθεί το έντυπο πριν την έναρξη της ΠΑ)</a:t>
            </a:r>
          </a:p>
          <a:p>
            <a:pPr marL="0" indent="0" algn="just">
              <a:buClr>
                <a:srgbClr val="4F271C"/>
              </a:buClr>
              <a:buNone/>
              <a:defRPr/>
            </a:pPr>
            <a:endParaRPr lang="el-GR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Clr>
                <a:srgbClr val="4F271C"/>
              </a:buClr>
              <a:buFont typeface="Wingdings" pitchFamily="2" charset="2"/>
              <a:buNone/>
              <a:defRPr/>
            </a:pPr>
            <a:r>
              <a:rPr lang="el-GR" sz="1400" b="1" baseline="30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10ο</a:t>
            </a:r>
            <a:r>
              <a:rPr lang="el-GR" sz="1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Στάδιο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μία εβδομάδα περίπου </a:t>
            </a:r>
            <a:r>
              <a:rPr lang="el-GR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πριν την ολοκλήρωση 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της Πρακτικής σας Άσκηση θα σας σταλεί </a:t>
            </a:r>
            <a:r>
              <a:rPr lang="el-GR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ενημερωτικό μήνυμα με αυτά που  απαιτούνται </a:t>
            </a:r>
            <a:r>
              <a:rPr lang="el-GR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προκειμένου να οδηγηθείτε στη φάση της πληρωμής.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sz="1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sz="18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9" name="Τίτλος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7500937" cy="714375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l-GR" altLang="el-GR" sz="2800" dirty="0">
                <a:latin typeface="Tahoma" pitchFamily="34" charset="0"/>
                <a:cs typeface="Tahoma" pitchFamily="34" charset="0"/>
              </a:rPr>
              <a:t>Βήματα Πρακτικής Άσκησης (2/2)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Εικόνα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89050"/>
            <a:ext cx="7358063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Ορθογώνιο 7"/>
          <p:cNvSpPr>
            <a:spLocks noChangeArrowheads="1"/>
          </p:cNvSpPr>
          <p:nvPr/>
        </p:nvSpPr>
        <p:spPr bwMode="auto">
          <a:xfrm>
            <a:off x="4876800" y="3429000"/>
            <a:ext cx="3103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spcBef>
                <a:spcPts val="1000"/>
              </a:spcBef>
              <a:buClr>
                <a:srgbClr val="002060"/>
              </a:buClr>
            </a:pPr>
            <a:r>
              <a:rPr lang="en-US" sz="1600">
                <a:solidFill>
                  <a:srgbClr val="1155CC"/>
                </a:solidFill>
                <a:hlinkClick r:id="rId3"/>
              </a:rPr>
              <a:t>https://apps.ika.gr/eInsEligibility/</a:t>
            </a:r>
            <a:endParaRPr lang="el-GR" sz="1600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11268" name="3 - TextBox"/>
          <p:cNvSpPr txBox="1">
            <a:spLocks noChangeArrowheads="1"/>
          </p:cNvSpPr>
          <p:nvPr/>
        </p:nvSpPr>
        <p:spPr bwMode="auto">
          <a:xfrm>
            <a:off x="1143000" y="285750"/>
            <a:ext cx="6143625" cy="646331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003399"/>
                </a:solidFill>
              </a:rPr>
              <a:t>Ασφαλιστική Ικανότητα ΙΚΑ </a:t>
            </a:r>
            <a:r>
              <a:rPr lang="el-GR" dirty="0"/>
              <a:t>(οπότε το ΑΜΚΑ σε αυτήν την περίπτωση δεν χρειάζεται)   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- TextBox"/>
          <p:cNvSpPr txBox="1">
            <a:spLocks noChangeArrowheads="1"/>
          </p:cNvSpPr>
          <p:nvPr/>
        </p:nvSpPr>
        <p:spPr bwMode="auto">
          <a:xfrm>
            <a:off x="1143000" y="285750"/>
            <a:ext cx="6143625" cy="369332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003399"/>
                </a:solidFill>
              </a:rPr>
              <a:t>Ασφαλιστική Ικανότητα </a:t>
            </a:r>
            <a:r>
              <a:rPr lang="el-GR" dirty="0"/>
              <a:t>για όλους τους φορείς ασφάλισης</a:t>
            </a:r>
          </a:p>
        </p:txBody>
      </p:sp>
      <p:pic>
        <p:nvPicPr>
          <p:cNvPr id="5" name="4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2728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Δίκτυ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Δίκτυο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κτυο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</TotalTime>
  <Words>1759</Words>
  <Application>Microsoft Office PowerPoint</Application>
  <PresentationFormat>Προβολή στην οθόνη (4:3)</PresentationFormat>
  <Paragraphs>162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30" baseType="lpstr">
      <vt:lpstr>Aharoni</vt:lpstr>
      <vt:lpstr>Arial</vt:lpstr>
      <vt:lpstr>Calibri</vt:lpstr>
      <vt:lpstr>Century Gothic</vt:lpstr>
      <vt:lpstr>Comic Sans MS</vt:lpstr>
      <vt:lpstr>Lucida Sans Unicode</vt:lpstr>
      <vt:lpstr>Tahoma</vt:lpstr>
      <vt:lpstr>Times New Roman</vt:lpstr>
      <vt:lpstr>Wingdings</vt:lpstr>
      <vt:lpstr>Δίκτυο</vt:lpstr>
      <vt:lpstr>Παρουσίαση του PowerPoint</vt:lpstr>
      <vt:lpstr>Πρόγραμμα Πρακτικής Άσκησης Φοιτητών</vt:lpstr>
      <vt:lpstr>Π.Α. στο τμήμα Φυτικής Παραγωγής </vt:lpstr>
      <vt:lpstr>Γιατί να κάνω Πρακτική Άσκηση;</vt:lpstr>
      <vt:lpstr>Γιατί να κάνω Πρακτική Άσκηση;</vt:lpstr>
      <vt:lpstr>Βήματα Πρακτικής Άσκησης (1/2)</vt:lpstr>
      <vt:lpstr>Βήματα Πρακτικής Άσκησης (2/2)</vt:lpstr>
      <vt:lpstr>Παρουσίαση του PowerPoint</vt:lpstr>
      <vt:lpstr>Παρουσίαση του PowerPoint</vt:lpstr>
      <vt:lpstr>το site μας_ *Υπάρχουν Οδηγίες για φορείς (καθώς και για φοιτητές κ.α.)</vt:lpstr>
      <vt:lpstr>Πότε είμαι έτοιμος-η να ξεκινήσω Πρακτική Άσκηση?</vt:lpstr>
      <vt:lpstr>Επιπρόσθετες πληροφορίες (1/2)</vt:lpstr>
      <vt:lpstr>Επιπρόσθετες πληροφορίες (2/2)</vt:lpstr>
      <vt:lpstr>      Σημεία που πρέπει να προσέξετε… </vt:lpstr>
      <vt:lpstr>ΓΙΑ ΝΑ ΟΛΟΚΛΗΡΩΘΕΙ Η Π.Α. ΚΑΙ ΝΑ ΠΛΗΡΩΘΕΙΤΕ</vt:lpstr>
      <vt:lpstr>Διευκόλυνση φορέα για ΑΤΛΑΝΤΑ και γενικές ΟΔΗΓΙΕΣ </vt:lpstr>
      <vt:lpstr>Παρουσίαση του PowerPoint</vt:lpstr>
      <vt:lpstr>Πλάνο δράσης (έναρξη Π.Α.)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ΤΜΗΜΑ ΜΗΧΑΝΙΚΩΝ ΧΩΡΟΤΑΞΙΑΣ, ΠΟΛΕΟΔΟΜΙΑΣ &amp; ΠΕΡΙΦΕΡΕΙΑΚΗΣ ΑΝΑΠΤΥΞΗΣ ΜΕΤΑΠΤΥΧΙΑΚΟ ΠΡΟΓΡΑΜΜΑ ΣΠΟΥΔΩΝ ΜΑΘΗΜΑ: ΑΣΤΙΚΗ &amp; ΠΕΡΙΦΕΡΕΙΑΚΗ ΑΝΑΠΤΥΞΗ</dc:title>
  <dc:creator>-</dc:creator>
  <cp:lastModifiedBy>KOURTI CHRYSOULA</cp:lastModifiedBy>
  <cp:revision>486</cp:revision>
  <cp:lastPrinted>2017-03-14T05:58:06Z</cp:lastPrinted>
  <dcterms:created xsi:type="dcterms:W3CDTF">2007-10-19T14:58:41Z</dcterms:created>
  <dcterms:modified xsi:type="dcterms:W3CDTF">2022-03-04T13:58:56Z</dcterms:modified>
</cp:coreProperties>
</file>