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9" r:id="rId1"/>
    <p:sldMasterId id="2147484510" r:id="rId2"/>
    <p:sldMasterId id="2147484527" r:id="rId3"/>
    <p:sldMasterId id="2147484544" r:id="rId4"/>
    <p:sldMasterId id="2147484561" r:id="rId5"/>
    <p:sldMasterId id="2147484578" r:id="rId6"/>
  </p:sldMasterIdLst>
  <p:notesMasterIdLst>
    <p:notesMasterId r:id="rId33"/>
  </p:notesMasterIdLst>
  <p:sldIdLst>
    <p:sldId id="261" r:id="rId7"/>
    <p:sldId id="294" r:id="rId8"/>
    <p:sldId id="298" r:id="rId9"/>
    <p:sldId id="328" r:id="rId10"/>
    <p:sldId id="334" r:id="rId11"/>
    <p:sldId id="297" r:id="rId12"/>
    <p:sldId id="335" r:id="rId13"/>
    <p:sldId id="353" r:id="rId14"/>
    <p:sldId id="354" r:id="rId15"/>
    <p:sldId id="316" r:id="rId16"/>
    <p:sldId id="351" r:id="rId17"/>
    <p:sldId id="337" r:id="rId18"/>
    <p:sldId id="338" r:id="rId19"/>
    <p:sldId id="350" r:id="rId20"/>
    <p:sldId id="339" r:id="rId21"/>
    <p:sldId id="340" r:id="rId22"/>
    <p:sldId id="341" r:id="rId23"/>
    <p:sldId id="343" r:id="rId24"/>
    <p:sldId id="352" r:id="rId25"/>
    <p:sldId id="345" r:id="rId26"/>
    <p:sldId id="346" r:id="rId27"/>
    <p:sldId id="347" r:id="rId28"/>
    <p:sldId id="348" r:id="rId29"/>
    <p:sldId id="355" r:id="rId30"/>
    <p:sldId id="356" r:id="rId31"/>
    <p:sldId id="31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E9E0D-B9B8-4342-A5C2-A562C3DD1F72}">
          <p14:sldIdLst>
            <p14:sldId id="261"/>
            <p14:sldId id="294"/>
            <p14:sldId id="298"/>
            <p14:sldId id="328"/>
            <p14:sldId id="334"/>
            <p14:sldId id="297"/>
            <p14:sldId id="335"/>
            <p14:sldId id="353"/>
            <p14:sldId id="354"/>
            <p14:sldId id="316"/>
            <p14:sldId id="351"/>
            <p14:sldId id="337"/>
            <p14:sldId id="338"/>
            <p14:sldId id="350"/>
            <p14:sldId id="339"/>
            <p14:sldId id="340"/>
            <p14:sldId id="341"/>
            <p14:sldId id="343"/>
            <p14:sldId id="352"/>
            <p14:sldId id="345"/>
            <p14:sldId id="346"/>
            <p14:sldId id="347"/>
            <p14:sldId id="348"/>
            <p14:sldId id="355"/>
            <p14:sldId id="356"/>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86"/>
  </p:normalViewPr>
  <p:slideViewPr>
    <p:cSldViewPr snapToGrid="0" snapToObjects="1">
      <p:cViewPr varScale="1">
        <p:scale>
          <a:sx n="108" d="100"/>
          <a:sy n="108" d="100"/>
        </p:scale>
        <p:origin x="70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F3260-54CC-415D-82F7-A9C2B41084F5}" type="datetimeFigureOut">
              <a:rPr lang="en-US" smtClean="0"/>
              <a:t>3/3/2022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C8221-30DE-4368-B00E-115AE491BEF1}" type="slidenum">
              <a:rPr lang="en-US" smtClean="0"/>
              <a:t>‹#›</a:t>
            </a:fld>
            <a:endParaRPr lang="en-US"/>
          </a:p>
        </p:txBody>
      </p:sp>
    </p:spTree>
    <p:extLst>
      <p:ext uri="{BB962C8B-B14F-4D97-AF65-F5344CB8AC3E}">
        <p14:creationId xmlns:p14="http://schemas.microsoft.com/office/powerpoint/2010/main" val="369421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3</a:t>
            </a:fld>
            <a:endParaRPr lang="en-US"/>
          </a:p>
        </p:txBody>
      </p:sp>
    </p:spTree>
    <p:extLst>
      <p:ext uri="{BB962C8B-B14F-4D97-AF65-F5344CB8AC3E}">
        <p14:creationId xmlns:p14="http://schemas.microsoft.com/office/powerpoint/2010/main" val="371973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96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75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4</a:t>
            </a:fld>
            <a:endParaRPr lang="en-US"/>
          </a:p>
        </p:txBody>
      </p:sp>
    </p:spTree>
    <p:extLst>
      <p:ext uri="{BB962C8B-B14F-4D97-AF65-F5344CB8AC3E}">
        <p14:creationId xmlns:p14="http://schemas.microsoft.com/office/powerpoint/2010/main" val="343057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2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19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10</a:t>
            </a:fld>
            <a:endParaRPr lang="en-US"/>
          </a:p>
        </p:txBody>
      </p:sp>
    </p:spTree>
    <p:extLst>
      <p:ext uri="{BB962C8B-B14F-4D97-AF65-F5344CB8AC3E}">
        <p14:creationId xmlns:p14="http://schemas.microsoft.com/office/powerpoint/2010/main" val="416959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11</a:t>
            </a:fld>
            <a:endParaRPr lang="en-US"/>
          </a:p>
        </p:txBody>
      </p:sp>
    </p:spTree>
    <p:extLst>
      <p:ext uri="{BB962C8B-B14F-4D97-AF65-F5344CB8AC3E}">
        <p14:creationId xmlns:p14="http://schemas.microsoft.com/office/powerpoint/2010/main" val="356449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67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31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17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17627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77818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776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55752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835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042550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33412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75898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6831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4854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85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6508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0930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3967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4832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2269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24469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69825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74612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85895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527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9003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2192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8993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2144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01163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2090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94862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29459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50304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8724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92932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3297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4CC36CE-F237-D04D-AB58-1F3EF43CCB9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025369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3087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80196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68818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3494BA">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596321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97718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032931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15454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86842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33314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205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4CC36CE-F237-D04D-AB58-1F3EF43CCB9B}"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176684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15763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3062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2100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23279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70558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82619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9760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003367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1901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72357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4CC36CE-F237-D04D-AB58-1F3EF43CCB9B}"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005667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0193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064979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11676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20610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65603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21159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9274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616526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68905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7964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36CE-F237-D04D-AB58-1F3EF43CCB9B}"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250418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774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78590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3254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84512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35177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924912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47752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0830713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6039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4868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357623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752500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8806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264554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20221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749185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114174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33361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584619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44436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4696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612467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288806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9746845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35289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4425426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4420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940037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4134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CC36CE-F237-D04D-AB58-1F3EF43CCB9B}" type="datetimeFigureOut">
              <a:rPr lang="en-US" smtClean="0"/>
              <a:pPr/>
              <a:t>3/3/2022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150256-5E93-7849-BE93-EEC77618AD7F}" type="slidenum">
              <a:rPr lang="en-US" smtClean="0"/>
              <a:pPr/>
              <a:t>‹#›</a:t>
            </a:fld>
            <a:endParaRPr lang="en-US"/>
          </a:p>
        </p:txBody>
      </p:sp>
    </p:spTree>
    <p:extLst>
      <p:ext uri="{BB962C8B-B14F-4D97-AF65-F5344CB8AC3E}">
        <p14:creationId xmlns:p14="http://schemas.microsoft.com/office/powerpoint/2010/main" val="3110527179"/>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6816036"/>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 id="2147484523" r:id="rId13"/>
    <p:sldLayoutId id="2147484524" r:id="rId14"/>
    <p:sldLayoutId id="2147484525" r:id="rId15"/>
    <p:sldLayoutId id="21474845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33856914"/>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 id="2147484540" r:id="rId13"/>
    <p:sldLayoutId id="2147484541" r:id="rId14"/>
    <p:sldLayoutId id="2147484542" r:id="rId15"/>
    <p:sldLayoutId id="21474845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94790436"/>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 id="2147484559" r:id="rId15"/>
    <p:sldLayoutId id="21474845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04824099"/>
      </p:ext>
    </p:extLst>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 id="2147484573" r:id="rId12"/>
    <p:sldLayoutId id="2147484574" r:id="rId13"/>
    <p:sldLayoutId id="2147484575" r:id="rId14"/>
    <p:sldLayoutId id="2147484576" r:id="rId15"/>
    <p:sldLayoutId id="21474845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53637137"/>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 id="2147484592" r:id="rId14"/>
    <p:sldLayoutId id="2147484593" r:id="rId15"/>
    <p:sldLayoutId id="21474845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hyperlink" Target="https://apps.ika.gr/eInsEligibili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jpg"/><Relationship Id="rId4" Type="http://schemas.microsoft.com/office/2007/relationships/hdphoto" Target="../media/hdphoto2.wdp"/><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 Id="rId9" Type="http://schemas.openxmlformats.org/officeDocument/2006/relationships/hyperlink" Target="https://www.atlas.gov.gr/ATLAS/Atlas/Login2.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atlas.grnet.gr/"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atlas.grnet.gr/"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hyperlink" Target="http://atlas.grnet.g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atlas.grnet.gr/Files/PORTAL_Manual%20FYPA%20App.pdf" TargetMode="External"/><Relationship Id="rId3" Type="http://schemas.openxmlformats.org/officeDocument/2006/relationships/image" Target="../media/image1.jpeg"/><Relationship Id="rId7" Type="http://schemas.openxmlformats.org/officeDocument/2006/relationships/hyperlink" Target="http://atlas.grnet.gr/Files/PORTAL_Manual%20FYPA%20Re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atlas.grnet.gr/" TargetMode="External"/><Relationship Id="rId11" Type="http://schemas.openxmlformats.org/officeDocument/2006/relationships/image" Target="../media/image4.png"/><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10"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atlas.grnet.gr/Contact.aspx"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atlas.grnet.gr/" TargetMode="External"/><Relationship Id="rId5" Type="http://schemas.openxmlformats.org/officeDocument/2006/relationships/image" Target="../media/image10.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6.xml"/><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hdphoto" Target="../media/hdphoto2.wdp"/><Relationship Id="rId7"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hyperlink" Target="https://www.facebook.com/PRACTICAL.TRAINING.UTH" TargetMode="External"/><Relationship Id="rId5" Type="http://schemas.openxmlformats.org/officeDocument/2006/relationships/hyperlink" Target="http://pa.uth.gr/" TargetMode="External"/><Relationship Id="rId4" Type="http://schemas.openxmlformats.org/officeDocument/2006/relationships/hyperlink" Target="mailto:praktiki.arch@uth.g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amka.gr/" TargetMode="External"/><Relationship Id="rId3" Type="http://schemas.openxmlformats.org/officeDocument/2006/relationships/image" Target="../media/image1.jpeg"/><Relationship Id="rId7" Type="http://schemas.openxmlformats.org/officeDocument/2006/relationships/hyperlink" Target="http://pa.uth.gr/2021/02/02/%CE%B5%CE%BA%CE%B4%CE%BF%CF%83%CE%B7-%CE%B1%CF%83%CF%86%CE%B1%CE%BB%CE%B9%CF%83%CF%84%CE%B9%CE%BA%CE%B7%CF%82-%CE%B9%CE%BA%CE%B1%CE%BD%CE%BF%CF%84%CE%B7%CF%84%CE%B1%CF%82/"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hyperlink" Target="http://www.pa.uth.gr/" TargetMode="External"/><Relationship Id="rId5" Type="http://schemas.openxmlformats.org/officeDocument/2006/relationships/hyperlink" Target="http://pa.uth.gr/files/2021/02/odigies_gia_ekdosi_AMA_IKA.pdf" TargetMode="External"/><Relationship Id="rId10" Type="http://schemas.openxmlformats.org/officeDocument/2006/relationships/image" Target="../media/image4.png"/><Relationship Id="rId4" Type="http://schemas.openxmlformats.org/officeDocument/2006/relationships/image" Target="../media/image2.jpg"/><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06373" y="1663587"/>
            <a:ext cx="9794524" cy="369331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unset" dir="t"/>
            </a:scene3d>
            <a:sp3d contourW="12700">
              <a:contourClr>
                <a:schemeClr val="accent2">
                  <a:lumMod val="75000"/>
                </a:schemeClr>
              </a:contourClr>
            </a:sp3d>
          </a:bodyPr>
          <a:lstStyle/>
          <a:p>
            <a:r>
              <a:rPr lang="el-GR" sz="28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ΠΡΑΚΤΙΚΗ ΑΣΚΗΣΗ ΕΣΠΑ ΠΑΝΕΠΙΣΤΗΜΙΟΥ ΘΕΣΣΑΛΙΑΣ</a:t>
            </a:r>
          </a:p>
          <a:p>
            <a:pPr algn="ctr"/>
            <a:r>
              <a:rPr lang="el-GR" sz="28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ΣΤΟ ΤΑΜ ΓΙΑ ΤΟ ΑΚΑΔ.ΕΤΟΣ 2021-2022</a:t>
            </a:r>
          </a:p>
          <a:p>
            <a:pPr algn="ctr"/>
            <a:endParaRPr lang="el-GR" sz="28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Ιδρυματικός Υπεύθυνος: </a:t>
            </a: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Καθηγητής. κ. Ιωάννης Θεοδωράκης</a:t>
            </a:r>
          </a:p>
          <a:p>
            <a:pPr algn="ct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Επιστημονικά Υπεύθυνος:  </a:t>
            </a: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Καθηγητής κ. </a:t>
            </a:r>
            <a:r>
              <a:rPr lang="el-GR" b="1" dirty="0" err="1">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Θεοκλής</a:t>
            </a: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 </a:t>
            </a:r>
            <a:r>
              <a:rPr lang="el-GR" b="1" dirty="0" err="1">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Καναρέλης</a:t>
            </a: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n-US"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p:txBody>
      </p:sp>
      <p:sp>
        <p:nvSpPr>
          <p:cNvPr id="10" name="Rectangle 9"/>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13382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24505"/>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Ασφαλιστική Ικανότητα από ΙΚΑ</a:t>
            </a: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Εικόνα 6"/>
          <p:cNvPicPr>
            <a:picLocks noChangeAspect="1"/>
          </p:cNvPicPr>
          <p:nvPr/>
        </p:nvPicPr>
        <p:blipFill rotWithShape="1">
          <a:blip r:embed="rId6"/>
          <a:srcRect l="2770" r="5038" b="8894"/>
          <a:stretch/>
        </p:blipFill>
        <p:spPr bwMode="auto">
          <a:xfrm>
            <a:off x="2572719" y="1724986"/>
            <a:ext cx="5997844" cy="4255821"/>
          </a:xfrm>
          <a:prstGeom prst="rect">
            <a:avLst/>
          </a:prstGeom>
          <a:noFill/>
          <a:ln w="9525">
            <a:noFill/>
            <a:miter lim="800000"/>
            <a:headEnd/>
            <a:tailEnd/>
          </a:ln>
        </p:spPr>
      </p:pic>
      <p:sp>
        <p:nvSpPr>
          <p:cNvPr id="9" name="TextBox 8"/>
          <p:cNvSpPr txBox="1"/>
          <p:nvPr/>
        </p:nvSpPr>
        <p:spPr>
          <a:xfrm>
            <a:off x="4912677" y="3316852"/>
            <a:ext cx="1628800" cy="369332"/>
          </a:xfrm>
          <a:prstGeom prst="rect">
            <a:avLst/>
          </a:prstGeom>
          <a:noFill/>
        </p:spPr>
        <p:txBody>
          <a:bodyPr wrap="square" rtlCol="0">
            <a:spAutoFit/>
          </a:bodyPr>
          <a:lstStyle/>
          <a:p>
            <a:r>
              <a:rPr lang="el-GR" dirty="0"/>
              <a:t>Πάτα εδώ:</a:t>
            </a:r>
            <a:endParaRPr lang="en-US" dirty="0"/>
          </a:p>
        </p:txBody>
      </p:sp>
      <p:sp>
        <p:nvSpPr>
          <p:cNvPr id="10" name="Ορθογώνιο 7"/>
          <p:cNvSpPr>
            <a:spLocks noChangeArrowheads="1"/>
          </p:cNvSpPr>
          <p:nvPr/>
        </p:nvSpPr>
        <p:spPr bwMode="auto">
          <a:xfrm>
            <a:off x="6019452" y="3303816"/>
            <a:ext cx="3103563" cy="338138"/>
          </a:xfrm>
          <a:prstGeom prst="rect">
            <a:avLst/>
          </a:prstGeom>
          <a:noFill/>
          <a:ln w="9525">
            <a:noFill/>
            <a:miter lim="800000"/>
            <a:headEnd/>
            <a:tailEnd/>
          </a:ln>
        </p:spPr>
        <p:txBody>
          <a:bodyPr wrap="none">
            <a:spAutoFit/>
          </a:bodyPr>
          <a:lstStyle/>
          <a:p>
            <a:pPr defTabSz="457200">
              <a:spcBef>
                <a:spcPts val="1000"/>
              </a:spcBef>
              <a:buClr>
                <a:srgbClr val="002060"/>
              </a:buClr>
            </a:pPr>
            <a:r>
              <a:rPr lang="en-US" sz="1600" dirty="0">
                <a:solidFill>
                  <a:srgbClr val="1155CC"/>
                </a:solidFill>
                <a:hlinkClick r:id="rId7"/>
              </a:rPr>
              <a:t>https://apps.ika.gr/eInsEligibility/</a:t>
            </a:r>
            <a:endParaRPr lang="el-GR" sz="1600" dirty="0">
              <a:solidFill>
                <a:srgbClr val="404040"/>
              </a:solidFill>
              <a:latin typeface="Century Gothic" pitchFamily="34" charset="0"/>
            </a:endParaRPr>
          </a:p>
        </p:txBody>
      </p:sp>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2" name="Εικόνα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5277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24505"/>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Ασφαλιστική Ικανότητα από Π.Σ. «ΑΤΛΑΣ»</a:t>
            </a: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2" name="Εικόνα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pic>
        <p:nvPicPr>
          <p:cNvPr id="13" name="Θέση περιεχομένου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5839" y="1582617"/>
            <a:ext cx="8206153" cy="4248394"/>
          </a:xfrm>
          <a:prstGeom prst="rect">
            <a:avLst/>
          </a:prstGeom>
        </p:spPr>
      </p:pic>
      <p:sp>
        <p:nvSpPr>
          <p:cNvPr id="14" name="TextBox 13"/>
          <p:cNvSpPr txBox="1"/>
          <p:nvPr/>
        </p:nvSpPr>
        <p:spPr>
          <a:xfrm>
            <a:off x="2371699" y="4873091"/>
            <a:ext cx="6707393" cy="369332"/>
          </a:xfrm>
          <a:prstGeom prst="rect">
            <a:avLst/>
          </a:prstGeom>
          <a:noFill/>
        </p:spPr>
        <p:txBody>
          <a:bodyPr wrap="square" rtlCol="0">
            <a:spAutoFit/>
          </a:bodyPr>
          <a:lstStyle/>
          <a:p>
            <a:r>
              <a:rPr lang="el-GR" dirty="0"/>
              <a:t>Πάτα εδώ: </a:t>
            </a:r>
            <a:r>
              <a:rPr lang="en-US" i="1" dirty="0">
                <a:latin typeface="Arial" panose="020B0604020202020204" pitchFamily="34" charset="0"/>
                <a:cs typeface="Arial" panose="020B0604020202020204" pitchFamily="34" charset="0"/>
                <a:hlinkClick r:id="rId9"/>
              </a:rPr>
              <a:t>https://www.atlas.gov.gr/ATLAS/Atlas/Login2.aspx</a:t>
            </a:r>
            <a:endParaRPr lang="en-US" dirty="0"/>
          </a:p>
        </p:txBody>
      </p:sp>
    </p:spTree>
    <p:extLst>
      <p:ext uri="{BB962C8B-B14F-4D97-AF65-F5344CB8AC3E}">
        <p14:creationId xmlns:p14="http://schemas.microsoft.com/office/powerpoint/2010/main" val="14830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29221" y="1370693"/>
            <a:ext cx="8140094"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3: Αναζήτηση Φορέα Πρακτικής Άσκησης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τρόποι με τους οποίους ο φοιτητής μπορεί να αναζητήσει και να επιλέξει φορέα υποδοχής της Πρακτικής του είναι:</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Με είσοδο στον Κόμβο Πρακτικής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ΑΤΛΑΣ</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www.atlas.grnet.gr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αναζήτηση φορέα υποδοχής στις Διαθέσιμες Θέσεις Πρακτικής. Απαραίτητη είναι η επικοινωνία του φοιτητή με τον υπεύθυνο της θέσης που τον ενδιαφέρει για να ελέγξει αν είναι διαθέσιμη ή έχει καλυφθεί. </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Προσωπική αναζήτηση του φοιτητή εκτός του Κόμβου Πρακτικής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ΑΤΛΑ</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Πρόσβαση στο αρχείο των φορέων υποδοχής που έχουν συνεργαστεί στο παρελθόν με το Πανεπιστήμιο Θεσσαλίας. Το αρχείο αυτό μπορεί να το ζητήσει ο φοιτητής στέλνοντας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praktiki.arch@uth.gr</a:t>
            </a:r>
            <a:endPar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Σημαντικές επισημάνσεις</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φοιτητές δεν επιτρέπεται να έχουν συγγένεια ή συζυγική σχέση με το νόμιμο εκπρόσωπο της επιχείρησης. </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*Απαραίτητη είναι η εγγραφή του φορέα υποδοχής Πρακτικής Άσκησης στον Κόμβο </a:t>
            </a:r>
            <a:r>
              <a:rPr kumimoji="0" lang="el-GR"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ΑΤΛΑΣ</a:t>
            </a: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η ανάρτηση θέση Πρακτικής</a:t>
            </a:r>
            <a:endParaRPr kumimoji="0" lang="en-US" sz="16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Εικόνα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156757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5" name="Εικόνα 4"/>
          <p:cNvPicPr/>
          <p:nvPr/>
        </p:nvPicPr>
        <p:blipFill rotWithShape="1">
          <a:blip r:embed="rId3"/>
          <a:srcRect l="19618" t="4104" r="21007" b="4049"/>
          <a:stretch/>
        </p:blipFill>
        <p:spPr bwMode="auto">
          <a:xfrm>
            <a:off x="393700" y="1611030"/>
            <a:ext cx="5609492" cy="4281580"/>
          </a:xfrm>
          <a:prstGeom prst="rect">
            <a:avLst/>
          </a:prstGeom>
          <a:ln>
            <a:noFill/>
          </a:ln>
          <a:extLst>
            <a:ext uri="{53640926-AAD7-44D8-BBD7-CCE9431645EC}">
              <a14:shadowObscured xmlns:a14="http://schemas.microsoft.com/office/drawing/2010/main"/>
            </a:ext>
          </a:extLst>
        </p:spPr>
      </p:pic>
      <p:sp>
        <p:nvSpPr>
          <p:cNvPr id="8" name="Στρογγυλεμένο ορθογώνιο 7"/>
          <p:cNvSpPr/>
          <p:nvPr/>
        </p:nvSpPr>
        <p:spPr>
          <a:xfrm>
            <a:off x="3487814" y="3695983"/>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434" y="1713916"/>
            <a:ext cx="5820264" cy="4178694"/>
          </a:xfrm>
          <a:prstGeom prst="rect">
            <a:avLst/>
          </a:prstGeom>
        </p:spPr>
      </p:pic>
      <p:sp>
        <p:nvSpPr>
          <p:cNvPr id="10" name="Στρογγυλεμένο ορθογώνιο 9"/>
          <p:cNvSpPr/>
          <p:nvPr/>
        </p:nvSpPr>
        <p:spPr>
          <a:xfrm>
            <a:off x="10454632" y="2504929"/>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7153383" y="3075475"/>
            <a:ext cx="879698" cy="2432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TextBox 11"/>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Αναζήτηση φορέα Υποδοχής από φοιτητές στον ΑΤΛΑ</a:t>
            </a:r>
            <a:endParaRPr lang="en-US" sz="2400" b="1" u="sng" dirty="0">
              <a:solidFill>
                <a:schemeClr val="accent1"/>
              </a:solidFill>
              <a:latin typeface="Arial" panose="020B0604020202020204" pitchFamily="34" charset="0"/>
              <a:ea typeface="+mj-ea"/>
              <a:cs typeface="Arial" panose="020B0604020202020204" pitchFamily="34" charset="0"/>
            </a:endParaRPr>
          </a:p>
        </p:txBody>
      </p:sp>
      <p:sp>
        <p:nvSpPr>
          <p:cNvPr id="13" name="TextBox 12"/>
          <p:cNvSpPr txBox="1"/>
          <p:nvPr/>
        </p:nvSpPr>
        <p:spPr>
          <a:xfrm>
            <a:off x="270339" y="5952356"/>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38275" y="5946920"/>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5" name="Εικόνα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5997" y="6302149"/>
            <a:ext cx="601611" cy="497332"/>
          </a:xfrm>
          <a:prstGeom prst="rect">
            <a:avLst/>
          </a:prstGeom>
        </p:spPr>
      </p:pic>
      <p:pic>
        <p:nvPicPr>
          <p:cNvPr id="16" name="Εικόνα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4069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1495747" y="112826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Αναζήτηση φορέα Υποδοχής από φοιτητές στον ΑΤΛΑ</a:t>
            </a:r>
            <a:endParaRPr lang="en-US" sz="2400" b="1" u="sng" dirty="0">
              <a:solidFill>
                <a:schemeClr val="accent1"/>
              </a:solidFill>
              <a:latin typeface="Arial" panose="020B0604020202020204" pitchFamily="34" charset="0"/>
              <a:ea typeface="+mj-ea"/>
              <a:cs typeface="Arial" panose="020B0604020202020204" pitchFamily="34" charset="0"/>
            </a:endParaRPr>
          </a:p>
        </p:txBody>
      </p:sp>
      <p:sp>
        <p:nvSpPr>
          <p:cNvPr id="13" name="TextBox 12"/>
          <p:cNvSpPr txBox="1"/>
          <p:nvPr/>
        </p:nvSpPr>
        <p:spPr>
          <a:xfrm>
            <a:off x="280975" y="583774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837741"/>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1342" y="1848979"/>
            <a:ext cx="6140619" cy="3638134"/>
          </a:xfrm>
          <a:prstGeom prst="rect">
            <a:avLst/>
          </a:prstGeom>
        </p:spPr>
      </p:pic>
      <p:sp>
        <p:nvSpPr>
          <p:cNvPr id="15" name="Στρογγυλεμένο ορθογώνιο 14"/>
          <p:cNvSpPr/>
          <p:nvPr/>
        </p:nvSpPr>
        <p:spPr>
          <a:xfrm>
            <a:off x="2820360" y="4378569"/>
            <a:ext cx="714146" cy="13351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TextBox 9"/>
          <p:cNvSpPr txBox="1"/>
          <p:nvPr/>
        </p:nvSpPr>
        <p:spPr>
          <a:xfrm>
            <a:off x="743120" y="4142755"/>
            <a:ext cx="20155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Ο Κωδικός</a:t>
            </a:r>
            <a:r>
              <a:rPr kumimoji="0" lang="el-GR" sz="1000" i="0" strike="noStrike" kern="1200" cap="none" spc="0" normalizeH="0" baseline="0" noProof="0" dirty="0">
                <a:ln>
                  <a:noFill/>
                </a:ln>
                <a:effectLst/>
                <a:uLnTx/>
                <a:uFillTx/>
                <a:latin typeface="Arial" charset="0"/>
                <a:ea typeface="+mn-ea"/>
                <a:cs typeface="Arial" charset="0"/>
              </a:rPr>
              <a:t> </a:t>
            </a:r>
            <a:r>
              <a:rPr kumimoji="0" lang="el-GR"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Θέσης</a:t>
            </a:r>
            <a:r>
              <a:rPr kumimoji="0" lang="el-GR" sz="1000" i="0" strike="noStrike" kern="1200" cap="none" spc="0" normalizeH="0" baseline="0" noProof="0" dirty="0">
                <a:ln>
                  <a:noFill/>
                </a:ln>
                <a:effectLst/>
                <a:uLnTx/>
                <a:uFillTx/>
                <a:latin typeface="Arial" charset="0"/>
                <a:ea typeface="+mn-ea"/>
                <a:cs typeface="Arial" charset="0"/>
              </a:rPr>
              <a:t> </a:t>
            </a:r>
            <a:r>
              <a:rPr kumimoji="0" lang="el-GR"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Άτλα εμφανίζεται</a:t>
            </a:r>
            <a:r>
              <a:rPr kumimoji="0" lang="el-GR" sz="1000" i="0" strike="noStrike" kern="1200" cap="none" spc="0" normalizeH="0" noProof="0" dirty="0">
                <a:ln>
                  <a:noFill/>
                </a:ln>
                <a:effectLst/>
                <a:uLnTx/>
                <a:uFillTx/>
                <a:latin typeface="Arial" panose="020B0604020202020204" pitchFamily="34" charset="0"/>
                <a:ea typeface="+mn-ea"/>
                <a:cs typeface="Arial" panose="020B0604020202020204" pitchFamily="34" charset="0"/>
              </a:rPr>
              <a:t> δίπλα στον τίτλο της θέσης</a:t>
            </a:r>
            <a:endParaRPr kumimoji="0" lang="en-US"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9131" y="6220100"/>
            <a:ext cx="601611" cy="497332"/>
          </a:xfrm>
          <a:prstGeom prst="rect">
            <a:avLst/>
          </a:prstGeom>
        </p:spPr>
      </p:pic>
    </p:spTree>
    <p:extLst>
      <p:ext uri="{BB962C8B-B14F-4D97-AF65-F5344CB8AC3E}">
        <p14:creationId xmlns:p14="http://schemas.microsoft.com/office/powerpoint/2010/main" val="6121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2767608" y="1168476"/>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4: Καρτέλα Πρακτικής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8799" b="4406"/>
          <a:stretch/>
        </p:blipFill>
        <p:spPr>
          <a:xfrm>
            <a:off x="3030684" y="1452958"/>
            <a:ext cx="5721519" cy="4527008"/>
          </a:xfrm>
          <a:prstGeom prst="rect">
            <a:avLst/>
          </a:prstGeom>
        </p:spPr>
      </p:pic>
      <p:sp>
        <p:nvSpPr>
          <p:cNvPr id="13" name="Στρογγυλεμένο ορθογώνιο 12"/>
          <p:cNvSpPr/>
          <p:nvPr/>
        </p:nvSpPr>
        <p:spPr>
          <a:xfrm>
            <a:off x="5582777" y="3168158"/>
            <a:ext cx="94111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8072684" y="2159764"/>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7" name="Εικόνα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269191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67608" y="1370693"/>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4: Καρτέλα Πρακτικής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 φοιτητής ζητάει από το φορέα υποδοχής της Πρακτικής του τον </a:t>
            </a:r>
            <a:r>
              <a:rPr kumimoji="0" lang="el-GR"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κωδικό θέσης στον ΑΤΛΑ,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ώστε</a:t>
            </a:r>
            <a:r>
              <a:rPr kumimoji="0" lang="el-GR"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να μπορέσει να συμπληρώσει την </a:t>
            </a:r>
            <a:r>
              <a:rPr kumimoji="0" lang="el-GR"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«Καρτέλα Πρακτικής» του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 Προθεσμία Υποβολής θα ενημερωθείτε αμέσως μετά τον Οριστικό Πίνακα Αποτελεσμάτων.</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 κωδικός θέσης στον ΑΤΛΑ αναρτάται στη σελίδα του ΑΤΛΑ από τον </a:t>
            </a:r>
            <a:r>
              <a:rPr kumimoji="0" lang="el-GR" sz="15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φορέα</a:t>
            </a: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ενώ η Καρτέλα Πρακτικής γίνεται στη σελίδα του Γραφείου Πρακτικής από τον </a:t>
            </a:r>
            <a:r>
              <a:rPr kumimoji="0" lang="el-GR" sz="15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φοιτητή</a:t>
            </a: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1" i="1" u="none" strike="noStrike" kern="1200" cap="none" spc="0" normalizeH="0" baseline="0" noProof="0" dirty="0">
                <a:ln>
                  <a:noFill/>
                </a:ln>
                <a:solidFill>
                  <a:prstClr val="black"/>
                </a:solidFill>
                <a:effectLst/>
                <a:uLnTx/>
                <a:uFillTx/>
                <a:latin typeface="Trebuchet MS" panose="020B0603020202020204"/>
                <a:ea typeface="+mn-ea"/>
                <a:cs typeface="+mn-cs"/>
              </a:rPr>
              <a:t>Τι πρέπει να κάνει ο φορέας μου για να δημιουργήσει κωδικό θέσης στον Κόμβο Πρακτικής ΑΤΛΑΣ;</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Είσοδος Ή Εγγραφή αν δεν είναι ήδη εγγεγραμμένος στη σελίδα του ΑΤΛΑ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Αναλυτικές οδηγίες </a:t>
            </a:r>
            <a:r>
              <a:rPr kumimoji="0" lang="el-GR"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7"/>
              </a:rPr>
              <a:t>εδώ</a:t>
            </a:r>
            <a:r>
              <a:rPr kumimoji="0" lang="el-GR"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Εισαγωγή Θέσης/</a:t>
            </a:r>
            <a:r>
              <a:rPr kumimoji="0" lang="el-GR"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εων</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Πρακτικής Άσκησης. Αναλυτικές οδηγίες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εδώ</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Σας γνωστοποιεί τον κωδικό θέσης για τη συμπλήρωσή του στην Καρτέλα Πρακτικής</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Διευκολύνετε τον φορέα σας σε αυτή τη διαδικασία.</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Για οποιαδήποτε κώλυμα στη διαδικασία επικοινωνείτε με το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Γραφείο Αρωγής</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του ΑΤΛΑΝΤΑ. </a:t>
            </a:r>
            <a:r>
              <a:rPr kumimoji="0" lang="el-GR" sz="1500" b="1" i="0" u="none" strike="noStrike" kern="1200" cap="none" spc="0" normalizeH="0" baseline="0" noProof="0" dirty="0">
                <a:ln>
                  <a:noFill/>
                </a:ln>
                <a:solidFill>
                  <a:prstClr val="black"/>
                </a:solidFill>
                <a:effectLst/>
                <a:uLnTx/>
                <a:uFillTx/>
                <a:latin typeface="Yu Gothic UI Semibold" panose="020B0700000000000000" pitchFamily="34" charset="-128"/>
                <a:ea typeface="Yu Gothic UI Semibold" panose="020B0700000000000000" pitchFamily="34" charset="-128"/>
                <a:cs typeface="+mn-cs"/>
              </a:rPr>
              <a:t>☎ </a:t>
            </a:r>
            <a:r>
              <a:rPr kumimoji="0" lang="el-GR" sz="1500" b="0" i="1" u="none" strike="noStrike" kern="1200" cap="none" spc="0" normalizeH="0" baseline="0" noProof="0" dirty="0">
                <a:ln>
                  <a:noFill/>
                </a:ln>
                <a:solidFill>
                  <a:prstClr val="black"/>
                </a:solidFill>
                <a:effectLst/>
                <a:uLnTx/>
                <a:uFillTx/>
                <a:latin typeface="Trebuchet MS" panose="020B0603020202020204"/>
                <a:ea typeface="+mn-ea"/>
                <a:cs typeface="+mn-cs"/>
              </a:rPr>
              <a:t>215 215 7860.</a:t>
            </a:r>
            <a:r>
              <a:rPr kumimoji="0" lang="el-GR" sz="1500" b="0" i="0" u="none" strike="noStrike" kern="1200" cap="none" spc="0" normalizeH="0" baseline="0" noProof="0" dirty="0">
                <a:ln>
                  <a:noFill/>
                </a:ln>
                <a:solidFill>
                  <a:prstClr val="black"/>
                </a:solidFill>
                <a:effectLst/>
                <a:uLnTx/>
                <a:uFillTx/>
                <a:latin typeface="Trebuchet MS" panose="020B0603020202020204"/>
                <a:ea typeface="+mn-ea"/>
                <a:cs typeface="+mn-cs"/>
              </a:rPr>
              <a:t> Ώρες λειτουργίας Δευτέρα με Παρασκευή </a:t>
            </a:r>
            <a:r>
              <a:rPr kumimoji="0" lang="el-GR" sz="1500" b="0" i="1" u="none" strike="noStrike" kern="1200" cap="none" spc="0" normalizeH="0" baseline="0" noProof="0" dirty="0">
                <a:ln>
                  <a:noFill/>
                </a:ln>
                <a:solidFill>
                  <a:prstClr val="black"/>
                </a:solidFill>
                <a:effectLst/>
                <a:uLnTx/>
                <a:uFillTx/>
                <a:latin typeface="Trebuchet MS" panose="020B0603020202020204"/>
                <a:ea typeface="+mn-ea"/>
                <a:cs typeface="+mn-cs"/>
              </a:rPr>
              <a:t>09:00 </a:t>
            </a:r>
            <a:r>
              <a:rPr kumimoji="0" lang="el-GR" sz="1500" b="0" i="1" u="none" strike="noStrike" kern="1200" cap="none" spc="0" normalizeH="0" baseline="0" noProof="0" dirty="0" err="1">
                <a:ln>
                  <a:noFill/>
                </a:ln>
                <a:solidFill>
                  <a:prstClr val="black"/>
                </a:solidFill>
                <a:effectLst/>
                <a:uLnTx/>
                <a:uFillTx/>
                <a:latin typeface="Trebuchet MS" panose="020B0603020202020204"/>
                <a:ea typeface="+mn-ea"/>
                <a:cs typeface="+mn-cs"/>
              </a:rPr>
              <a:t>πμ</a:t>
            </a:r>
            <a:r>
              <a:rPr kumimoji="0" lang="el-GR" sz="1500" b="0" i="1" u="none" strike="noStrike" kern="1200" cap="none" spc="0" normalizeH="0" baseline="0" noProof="0" dirty="0">
                <a:ln>
                  <a:noFill/>
                </a:ln>
                <a:solidFill>
                  <a:prstClr val="black"/>
                </a:solidFill>
                <a:effectLst/>
                <a:uLnTx/>
                <a:uFillTx/>
                <a:latin typeface="Trebuchet MS" panose="020B0603020202020204"/>
                <a:ea typeface="+mn-ea"/>
                <a:cs typeface="+mn-cs"/>
              </a:rPr>
              <a:t> - 17:00 </a:t>
            </a:r>
            <a:r>
              <a:rPr kumimoji="0" lang="el-GR" sz="1500" b="0" i="1" u="none" strike="noStrike" kern="1200" cap="none" spc="0" normalizeH="0" baseline="0" noProof="0" dirty="0" err="1">
                <a:ln>
                  <a:noFill/>
                </a:ln>
                <a:solidFill>
                  <a:prstClr val="black"/>
                </a:solidFill>
                <a:effectLst/>
                <a:uLnTx/>
                <a:uFillTx/>
                <a:latin typeface="Trebuchet MS" panose="020B0603020202020204"/>
                <a:ea typeface="+mn-ea"/>
                <a:cs typeface="+mn-cs"/>
              </a:rPr>
              <a:t>μμ</a:t>
            </a:r>
            <a:endPar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endPar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Εικόνα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31797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Εικόνα 12"/>
          <p:cNvPicPr/>
          <p:nvPr/>
        </p:nvPicPr>
        <p:blipFill rotWithShape="1">
          <a:blip r:embed="rId4"/>
          <a:srcRect l="19618" t="4104" r="21007" b="4049"/>
          <a:stretch/>
        </p:blipFill>
        <p:spPr bwMode="auto">
          <a:xfrm>
            <a:off x="393700" y="1650219"/>
            <a:ext cx="5609492" cy="4281580"/>
          </a:xfrm>
          <a:prstGeom prst="rect">
            <a:avLst/>
          </a:prstGeom>
          <a:ln>
            <a:noFill/>
          </a:ln>
          <a:extLst>
            <a:ext uri="{53640926-AAD7-44D8-BBD7-CCE9431645EC}">
              <a14:shadowObscured xmlns:a14="http://schemas.microsoft.com/office/drawing/2010/main"/>
            </a:ext>
          </a:extLst>
        </p:spPr>
      </p:pic>
      <p:sp>
        <p:nvSpPr>
          <p:cNvPr id="14" name="Στρογγυλεμένο ορθογώνιο 13"/>
          <p:cNvSpPr/>
          <p:nvPr/>
        </p:nvSpPr>
        <p:spPr>
          <a:xfrm>
            <a:off x="3487814" y="3949815"/>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53105"/>
            <a:ext cx="5820264" cy="4178694"/>
          </a:xfrm>
          <a:prstGeom prst="rect">
            <a:avLst/>
          </a:prstGeom>
        </p:spPr>
      </p:pic>
      <p:sp>
        <p:nvSpPr>
          <p:cNvPr id="16" name="Στρογγυλεμένο ορθογώνιο 15"/>
          <p:cNvSpPr/>
          <p:nvPr/>
        </p:nvSpPr>
        <p:spPr>
          <a:xfrm>
            <a:off x="10453395" y="2557181"/>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140897" y="3608618"/>
            <a:ext cx="879698" cy="56661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8" name="TextBox 17"/>
          <p:cNvSpPr txBox="1"/>
          <p:nvPr/>
        </p:nvSpPr>
        <p:spPr>
          <a:xfrm>
            <a:off x="779449" y="1157057"/>
            <a:ext cx="90332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Εισαγωγή θέσεων Πρακτικής από φορείς υποδοχής</a:t>
            </a:r>
            <a:endParaRPr lang="en-US" sz="2400" b="1" u="sng" dirty="0">
              <a:solidFill>
                <a:schemeClr val="accent1"/>
              </a:solidFill>
              <a:latin typeface="Arial" panose="020B0604020202020204" pitchFamily="34" charset="0"/>
              <a:ea typeface="+mj-ea"/>
              <a:cs typeface="Arial" panose="020B0604020202020204" pitchFamily="34" charset="0"/>
            </a:endParaRPr>
          </a:p>
        </p:txBody>
      </p:sp>
      <p:sp>
        <p:nvSpPr>
          <p:cNvPr id="10" name="TextBox 9"/>
          <p:cNvSpPr txBox="1"/>
          <p:nvPr/>
        </p:nvSpPr>
        <p:spPr>
          <a:xfrm>
            <a:off x="280975" y="5931799"/>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Ορθογώνιο 10"/>
          <p:cNvSpPr/>
          <p:nvPr/>
        </p:nvSpPr>
        <p:spPr>
          <a:xfrm>
            <a:off x="1363186" y="5934742"/>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2" name="Εικόνα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9" name="Εικόνα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0891" y="6301131"/>
            <a:ext cx="601611" cy="497332"/>
          </a:xfrm>
          <a:prstGeom prst="rect">
            <a:avLst/>
          </a:prstGeom>
        </p:spPr>
      </p:pic>
    </p:spTree>
    <p:extLst>
      <p:ext uri="{BB962C8B-B14F-4D97-AF65-F5344CB8AC3E}">
        <p14:creationId xmlns:p14="http://schemas.microsoft.com/office/powerpoint/2010/main" val="207590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06765" y="1871121"/>
            <a:ext cx="9776003" cy="4297203"/>
          </a:xfrm>
        </p:spPr>
        <p:txBody>
          <a:bodyPr>
            <a:noAutofit/>
          </a:bodyPr>
          <a:lstStyle/>
          <a:p>
            <a:pPr>
              <a:buClr>
                <a:schemeClr val="accent2">
                  <a:lumMod val="50000"/>
                </a:schemeClr>
              </a:buClr>
              <a:buFont typeface="Wingdings" panose="05000000000000000000" pitchFamily="2" charset="2"/>
              <a:buChar char="Ø"/>
            </a:pPr>
            <a:r>
              <a:rPr lang="el-GR" sz="1700" dirty="0">
                <a:latin typeface="Arial" charset="0"/>
                <a:ea typeface="Arial" charset="0"/>
                <a:cs typeface="Arial" charset="0"/>
              </a:rPr>
              <a:t>Το Γραφείο ΠΑ στέλνει στο πανεπιστημιακό </a:t>
            </a:r>
            <a:r>
              <a:rPr lang="en-US" sz="1700" dirty="0">
                <a:latin typeface="Arial" charset="0"/>
                <a:ea typeface="Arial" charset="0"/>
                <a:cs typeface="Arial" charset="0"/>
              </a:rPr>
              <a:t>email </a:t>
            </a:r>
            <a:r>
              <a:rPr lang="el-GR" sz="1700" dirty="0">
                <a:latin typeface="Arial" charset="0"/>
                <a:ea typeface="Arial" charset="0"/>
                <a:cs typeface="Arial" charset="0"/>
              </a:rPr>
              <a:t>του φοιτητή που δήλωσε στην Αίτηση Εγγραφής, ο οποίος την εκτυπώνει </a:t>
            </a:r>
            <a:r>
              <a:rPr lang="el-GR" sz="1700" b="1" dirty="0">
                <a:latin typeface="Arial" charset="0"/>
                <a:ea typeface="Arial" charset="0"/>
                <a:cs typeface="Arial" charset="0"/>
              </a:rPr>
              <a:t>4 </a:t>
            </a:r>
            <a:r>
              <a:rPr lang="el-GR" sz="1700" dirty="0">
                <a:latin typeface="Arial" charset="0"/>
                <a:ea typeface="Arial" charset="0"/>
                <a:cs typeface="Arial" charset="0"/>
              </a:rPr>
              <a:t>φορές μπρος-πίσω (</a:t>
            </a:r>
            <a:r>
              <a:rPr lang="el-GR" sz="1700" b="1" dirty="0">
                <a:solidFill>
                  <a:prstClr val="black"/>
                </a:solidFill>
                <a:latin typeface="Arial" charset="0"/>
                <a:ea typeface="Arial" charset="0"/>
                <a:cs typeface="Arial" charset="0"/>
              </a:rPr>
              <a:t>διπλής</a:t>
            </a:r>
            <a:r>
              <a:rPr lang="el-GR" sz="1700" dirty="0">
                <a:solidFill>
                  <a:prstClr val="black"/>
                </a:solidFill>
                <a:latin typeface="Arial" charset="0"/>
                <a:ea typeface="Arial" charset="0"/>
                <a:cs typeface="Arial" charset="0"/>
              </a:rPr>
              <a:t> </a:t>
            </a:r>
            <a:r>
              <a:rPr lang="el-GR" sz="1700" b="1" dirty="0">
                <a:solidFill>
                  <a:prstClr val="black"/>
                </a:solidFill>
                <a:latin typeface="Arial" charset="0"/>
                <a:ea typeface="Arial" charset="0"/>
                <a:cs typeface="Arial" charset="0"/>
              </a:rPr>
              <a:t>όψης εκτύπωση)</a:t>
            </a:r>
            <a:endParaRPr lang="el-GR" sz="1700" dirty="0">
              <a:latin typeface="Arial" charset="0"/>
              <a:ea typeface="Arial" charset="0"/>
              <a:cs typeface="Arial" charset="0"/>
            </a:endParaRPr>
          </a:p>
          <a:p>
            <a:pPr>
              <a:buClr>
                <a:schemeClr val="accent2">
                  <a:lumMod val="50000"/>
                </a:schemeClr>
              </a:buClr>
              <a:buFont typeface="Wingdings" panose="05000000000000000000" pitchFamily="2" charset="2"/>
              <a:buChar char="Ø"/>
            </a:pPr>
            <a:r>
              <a:rPr lang="el-GR" sz="1700" b="1" dirty="0">
                <a:solidFill>
                  <a:prstClr val="black"/>
                </a:solidFill>
                <a:latin typeface="Arial" charset="0"/>
                <a:ea typeface="Arial" charset="0"/>
                <a:cs typeface="Arial" charset="0"/>
              </a:rPr>
              <a:t>Υπογράφει </a:t>
            </a:r>
            <a:r>
              <a:rPr lang="el-GR" sz="1700" dirty="0">
                <a:solidFill>
                  <a:prstClr val="black"/>
                </a:solidFill>
                <a:latin typeface="Arial" charset="0"/>
                <a:ea typeface="Arial" charset="0"/>
                <a:cs typeface="Arial" charset="0"/>
              </a:rPr>
              <a:t>ο φοιτητής και ο νόμιμος εκπρόσωπος του φορέα, ο οποίος </a:t>
            </a:r>
            <a:r>
              <a:rPr lang="el-GR" sz="1700" b="1" dirty="0">
                <a:solidFill>
                  <a:prstClr val="black"/>
                </a:solidFill>
                <a:latin typeface="Arial" charset="0"/>
                <a:ea typeface="Arial" charset="0"/>
                <a:cs typeface="Arial" charset="0"/>
              </a:rPr>
              <a:t>συμπληρώνει</a:t>
            </a:r>
            <a:r>
              <a:rPr lang="el-GR" sz="1700" dirty="0">
                <a:solidFill>
                  <a:prstClr val="black"/>
                </a:solidFill>
                <a:latin typeface="Arial" charset="0"/>
                <a:ea typeface="Arial" charset="0"/>
                <a:cs typeface="Arial" charset="0"/>
              </a:rPr>
              <a:t> </a:t>
            </a:r>
            <a:r>
              <a:rPr lang="el-GR" sz="1700" b="1" dirty="0">
                <a:solidFill>
                  <a:prstClr val="black"/>
                </a:solidFill>
                <a:latin typeface="Arial" charset="0"/>
                <a:ea typeface="Arial" charset="0"/>
                <a:cs typeface="Arial" charset="0"/>
              </a:rPr>
              <a:t>μόνο</a:t>
            </a:r>
            <a:r>
              <a:rPr lang="el-GR" sz="1700" dirty="0">
                <a:solidFill>
                  <a:prstClr val="black"/>
                </a:solidFill>
                <a:latin typeface="Arial" charset="0"/>
                <a:ea typeface="Arial" charset="0"/>
                <a:cs typeface="Arial" charset="0"/>
              </a:rPr>
              <a:t> τα στοιχεία του φορέα στο πεδίο 2</a:t>
            </a:r>
          </a:p>
          <a:p>
            <a:pPr>
              <a:buClr>
                <a:schemeClr val="accent2">
                  <a:lumMod val="50000"/>
                </a:schemeClr>
              </a:buClr>
              <a:buFont typeface="Wingdings" panose="05000000000000000000" pitchFamily="2" charset="2"/>
              <a:buChar char="Ø"/>
            </a:pPr>
            <a:r>
              <a:rPr lang="el-GR" sz="1700" b="1" dirty="0">
                <a:solidFill>
                  <a:prstClr val="black"/>
                </a:solidFill>
                <a:latin typeface="Arial" charset="0"/>
                <a:ea typeface="Arial" charset="0"/>
                <a:cs typeface="Arial" charset="0"/>
              </a:rPr>
              <a:t>Ο φοιτητής προσκομίζει</a:t>
            </a:r>
            <a:r>
              <a:rPr lang="el-GR" sz="1700" dirty="0">
                <a:solidFill>
                  <a:prstClr val="black"/>
                </a:solidFill>
                <a:latin typeface="Arial" charset="0"/>
                <a:ea typeface="Arial" charset="0"/>
                <a:cs typeface="Arial" charset="0"/>
              </a:rPr>
              <a:t> και τα </a:t>
            </a:r>
            <a:r>
              <a:rPr lang="el-GR" sz="1700" b="1" dirty="0">
                <a:solidFill>
                  <a:prstClr val="black"/>
                </a:solidFill>
                <a:latin typeface="Arial" charset="0"/>
                <a:ea typeface="Arial" charset="0"/>
                <a:cs typeface="Arial" charset="0"/>
              </a:rPr>
              <a:t>4</a:t>
            </a:r>
            <a:r>
              <a:rPr lang="el-GR" sz="1700" dirty="0">
                <a:solidFill>
                  <a:prstClr val="black"/>
                </a:solidFill>
                <a:latin typeface="Arial" charset="0"/>
                <a:ea typeface="Arial" charset="0"/>
                <a:cs typeface="Arial" charset="0"/>
              </a:rPr>
              <a:t> αντίτυπα της σύμβασης στο </a:t>
            </a:r>
            <a:r>
              <a:rPr lang="el-GR" sz="1700" b="1" dirty="0">
                <a:solidFill>
                  <a:prstClr val="black"/>
                </a:solidFill>
                <a:latin typeface="Arial" charset="0"/>
                <a:ea typeface="Arial" charset="0"/>
                <a:cs typeface="Arial" charset="0"/>
              </a:rPr>
              <a:t>Γραφείο Πρακτικής Άσκησης εντός προθεσμίας </a:t>
            </a:r>
            <a:r>
              <a:rPr lang="el-GR" sz="1700" dirty="0">
                <a:solidFill>
                  <a:prstClr val="black"/>
                </a:solidFill>
                <a:latin typeface="Arial" charset="0"/>
                <a:ea typeface="Arial" charset="0"/>
                <a:cs typeface="Arial" charset="0"/>
              </a:rPr>
              <a:t>(Υπάρχει δυνατότητα αποστολής με </a:t>
            </a:r>
            <a:r>
              <a:rPr lang="en-US" sz="1700" dirty="0">
                <a:solidFill>
                  <a:prstClr val="black"/>
                </a:solidFill>
                <a:latin typeface="Arial" charset="0"/>
                <a:ea typeface="Arial" charset="0"/>
                <a:cs typeface="Arial" charset="0"/>
              </a:rPr>
              <a:t>courier </a:t>
            </a:r>
            <a:r>
              <a:rPr lang="el-GR" sz="1700" dirty="0">
                <a:solidFill>
                  <a:prstClr val="black"/>
                </a:solidFill>
                <a:latin typeface="Arial" charset="0"/>
                <a:ea typeface="Arial" charset="0"/>
                <a:cs typeface="Arial" charset="0"/>
              </a:rPr>
              <a:t>με χρέωση αποστολέα)</a:t>
            </a:r>
            <a:r>
              <a:rPr lang="el-GR" sz="1700" b="1" dirty="0">
                <a:solidFill>
                  <a:prstClr val="black"/>
                </a:solidFill>
                <a:latin typeface="Arial" charset="0"/>
                <a:ea typeface="Arial" charset="0"/>
                <a:cs typeface="Arial" charset="0"/>
              </a:rPr>
              <a:t> </a:t>
            </a:r>
          </a:p>
          <a:p>
            <a:pPr>
              <a:buClr>
                <a:schemeClr val="accent2">
                  <a:lumMod val="50000"/>
                </a:schemeClr>
              </a:buClr>
              <a:buFont typeface="Wingdings" panose="05000000000000000000" pitchFamily="2" charset="2"/>
              <a:buChar char="Ø"/>
            </a:pPr>
            <a:r>
              <a:rPr lang="el-GR" sz="1700" b="1" dirty="0">
                <a:solidFill>
                  <a:prstClr val="black"/>
                </a:solidFill>
                <a:latin typeface="Arial" charset="0"/>
                <a:ea typeface="Arial" charset="0"/>
                <a:cs typeface="Arial" charset="0"/>
              </a:rPr>
              <a:t>Ο φοιτητής περιμένει</a:t>
            </a:r>
            <a:r>
              <a:rPr lang="el-GR" sz="1700" dirty="0">
                <a:solidFill>
                  <a:prstClr val="black"/>
                </a:solidFill>
                <a:latin typeface="Arial" charset="0"/>
                <a:ea typeface="Arial" charset="0"/>
                <a:cs typeface="Arial" charset="0"/>
              </a:rPr>
              <a:t> να του επιστραφούν τα</a:t>
            </a:r>
            <a:r>
              <a:rPr lang="el-GR" sz="1700" b="1" dirty="0">
                <a:solidFill>
                  <a:prstClr val="black"/>
                </a:solidFill>
                <a:latin typeface="Arial" charset="0"/>
                <a:ea typeface="Arial" charset="0"/>
                <a:cs typeface="Arial" charset="0"/>
              </a:rPr>
              <a:t> 2</a:t>
            </a:r>
            <a:r>
              <a:rPr lang="el-GR" sz="1700" dirty="0">
                <a:solidFill>
                  <a:prstClr val="black"/>
                </a:solidFill>
                <a:latin typeface="Arial" charset="0"/>
                <a:ea typeface="Arial" charset="0"/>
                <a:cs typeface="Arial" charset="0"/>
              </a:rPr>
              <a:t>. Το ένα το κρατάει ο ίδιος και το άλλο το δίνει στο φορέα υποδοχής</a:t>
            </a:r>
          </a:p>
          <a:p>
            <a:pPr>
              <a:buClr>
                <a:schemeClr val="accent2">
                  <a:lumMod val="50000"/>
                </a:schemeClr>
              </a:buClr>
              <a:buFont typeface="Wingdings" panose="05000000000000000000" pitchFamily="2" charset="2"/>
              <a:buChar char="Ø"/>
            </a:pPr>
            <a:r>
              <a:rPr lang="el-GR" sz="1700" dirty="0">
                <a:solidFill>
                  <a:prstClr val="black"/>
                </a:solidFill>
                <a:latin typeface="Arial" charset="0"/>
                <a:ea typeface="Arial" charset="0"/>
                <a:cs typeface="Arial" charset="0"/>
              </a:rPr>
              <a:t>Απαγορεύεται η χρήση </a:t>
            </a:r>
            <a:r>
              <a:rPr lang="el-GR" sz="1700" b="1" dirty="0">
                <a:solidFill>
                  <a:prstClr val="black"/>
                </a:solidFill>
                <a:latin typeface="Arial" charset="0"/>
                <a:ea typeface="Arial" charset="0"/>
                <a:cs typeface="Arial" charset="0"/>
              </a:rPr>
              <a:t>διορθωτικού</a:t>
            </a:r>
            <a:r>
              <a:rPr lang="el-GR" sz="1700" dirty="0">
                <a:solidFill>
                  <a:prstClr val="black"/>
                </a:solidFill>
                <a:latin typeface="Arial" charset="0"/>
                <a:ea typeface="Arial" charset="0"/>
                <a:cs typeface="Arial" charset="0"/>
              </a:rPr>
              <a:t> και η συμπλήρωση των πεδίων </a:t>
            </a:r>
            <a:r>
              <a:rPr lang="el-GR" sz="1700" b="1" dirty="0">
                <a:solidFill>
                  <a:prstClr val="black"/>
                </a:solidFill>
                <a:latin typeface="Arial" charset="0"/>
                <a:ea typeface="Arial" charset="0"/>
                <a:cs typeface="Arial" charset="0"/>
              </a:rPr>
              <a:t>ΑΔΑ</a:t>
            </a:r>
            <a:r>
              <a:rPr lang="el-GR" sz="1700" dirty="0">
                <a:solidFill>
                  <a:prstClr val="black"/>
                </a:solidFill>
                <a:latin typeface="Arial" charset="0"/>
                <a:ea typeface="Arial" charset="0"/>
                <a:cs typeface="Arial" charset="0"/>
              </a:rPr>
              <a:t> και </a:t>
            </a:r>
            <a:r>
              <a:rPr lang="el-GR" sz="1700" b="1" dirty="0">
                <a:solidFill>
                  <a:prstClr val="black"/>
                </a:solidFill>
                <a:latin typeface="Arial" charset="0"/>
                <a:ea typeface="Arial" charset="0"/>
                <a:cs typeface="Arial" charset="0"/>
              </a:rPr>
              <a:t>Ημερομηνία</a:t>
            </a:r>
            <a:r>
              <a:rPr lang="el-GR" sz="1700" dirty="0">
                <a:solidFill>
                  <a:prstClr val="black"/>
                </a:solidFill>
                <a:latin typeface="Arial" charset="0"/>
                <a:ea typeface="Arial" charset="0"/>
                <a:cs typeface="Arial" charset="0"/>
              </a:rPr>
              <a:t>. Σε διαφορετική περίπτωση η σύμβαση είναι άκυρη.. (Προτιμήστε στυλό με μαύρο μελάνι)</a:t>
            </a:r>
          </a:p>
          <a:p>
            <a:pPr>
              <a:buClr>
                <a:schemeClr val="accent2">
                  <a:lumMod val="50000"/>
                </a:schemeClr>
              </a:buClr>
              <a:buFont typeface="Wingdings" panose="05000000000000000000" pitchFamily="2" charset="2"/>
              <a:buChar char="Ø"/>
            </a:pPr>
            <a:r>
              <a:rPr lang="el-GR" sz="1700" dirty="0">
                <a:solidFill>
                  <a:prstClr val="black"/>
                </a:solidFill>
                <a:latin typeface="Arial" charset="0"/>
                <a:ea typeface="Arial" charset="0"/>
                <a:cs typeface="Arial" charset="0"/>
              </a:rPr>
              <a:t>Οι </a:t>
            </a:r>
            <a:r>
              <a:rPr lang="el-GR" sz="1700" b="1" dirty="0">
                <a:solidFill>
                  <a:prstClr val="black"/>
                </a:solidFill>
                <a:latin typeface="Arial" charset="0"/>
                <a:ea typeface="Arial" charset="0"/>
                <a:cs typeface="Arial" charset="0"/>
              </a:rPr>
              <a:t>υπογραφές</a:t>
            </a:r>
            <a:r>
              <a:rPr lang="el-GR" sz="1700" dirty="0">
                <a:solidFill>
                  <a:prstClr val="black"/>
                </a:solidFill>
                <a:latin typeface="Arial" charset="0"/>
                <a:ea typeface="Arial" charset="0"/>
                <a:cs typeface="Arial" charset="0"/>
              </a:rPr>
              <a:t> στη σύμβαση θα πρέπει να είναι </a:t>
            </a:r>
            <a:r>
              <a:rPr lang="el-GR" sz="1700" b="1" dirty="0">
                <a:solidFill>
                  <a:prstClr val="black"/>
                </a:solidFill>
                <a:latin typeface="Arial" charset="0"/>
                <a:ea typeface="Arial" charset="0"/>
                <a:cs typeface="Arial" charset="0"/>
              </a:rPr>
              <a:t>πρωτότυπες</a:t>
            </a:r>
            <a:r>
              <a:rPr lang="el-GR" sz="1700" dirty="0">
                <a:solidFill>
                  <a:prstClr val="black"/>
                </a:solidFill>
                <a:latin typeface="Arial" charset="0"/>
                <a:ea typeface="Arial" charset="0"/>
                <a:cs typeface="Arial" charset="0"/>
              </a:rPr>
              <a:t>, επομένως δεν γίνεται η αποστολή της με φαξ ή με </a:t>
            </a:r>
            <a:r>
              <a:rPr lang="en-US" sz="1700" dirty="0">
                <a:solidFill>
                  <a:prstClr val="black"/>
                </a:solidFill>
                <a:latin typeface="Arial" charset="0"/>
                <a:ea typeface="Arial" charset="0"/>
                <a:cs typeface="Arial" charset="0"/>
              </a:rPr>
              <a:t>email</a:t>
            </a:r>
            <a:endParaRPr lang="el-GR" sz="1700" dirty="0">
              <a:solidFill>
                <a:prstClr val="black"/>
              </a:solidFill>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sz="1700" i="1" dirty="0">
              <a:solidFill>
                <a:prstClr val="black"/>
              </a:solidFill>
              <a:latin typeface="Arial" charset="0"/>
              <a:ea typeface="Arial" charset="0"/>
              <a:cs typeface="Arial" charset="0"/>
            </a:endParaRPr>
          </a:p>
        </p:txBody>
      </p:sp>
      <p:sp>
        <p:nvSpPr>
          <p:cNvPr id="8" name="TextBox 7"/>
          <p:cNvSpPr txBox="1"/>
          <p:nvPr/>
        </p:nvSpPr>
        <p:spPr>
          <a:xfrm>
            <a:off x="896372" y="1517695"/>
            <a:ext cx="7860145" cy="424732"/>
          </a:xfrm>
          <a:prstGeom prst="rect">
            <a:avLst/>
          </a:prstGeom>
        </p:spPr>
        <p:txBody>
          <a:bodyPr vert="horz" lIns="91440" tIns="45720" rIns="91440" bIns="45720" rtlCol="0" anchor="ctr">
            <a:noAutofit/>
          </a:bodyPr>
          <a:lstStyle>
            <a:lvl1pPr algn="ctr">
              <a:lnSpc>
                <a:spcPct val="90000"/>
              </a:lnSpc>
              <a:spcBef>
                <a:spcPct val="0"/>
              </a:spcBef>
              <a:buNone/>
              <a:defRPr sz="2400" b="1" cap="all" baseline="0">
                <a:solidFill>
                  <a:schemeClr val="accent2">
                    <a:lumMod val="50000"/>
                  </a:schemeClr>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9DD9">
                  <a:lumMod val="50000"/>
                </a:srgbClr>
              </a:solidFill>
              <a:effectLst/>
              <a:uLnTx/>
              <a:uFillTx/>
              <a:latin typeface="Arial" charset="0"/>
              <a:cs typeface="Arial"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2825089" y="1265806"/>
            <a:ext cx="713935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ΒΗΜΑ 5: Σύμβαση με Φορέα Υποδοχής</a:t>
            </a:r>
            <a:b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b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06989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896372" y="1517695"/>
            <a:ext cx="7860145" cy="424732"/>
          </a:xfrm>
          <a:prstGeom prst="rect">
            <a:avLst/>
          </a:prstGeom>
        </p:spPr>
        <p:txBody>
          <a:bodyPr vert="horz" lIns="91440" tIns="45720" rIns="91440" bIns="45720" rtlCol="0" anchor="ctr">
            <a:noAutofit/>
          </a:bodyPr>
          <a:lstStyle>
            <a:lvl1pPr algn="ctr">
              <a:lnSpc>
                <a:spcPct val="90000"/>
              </a:lnSpc>
              <a:spcBef>
                <a:spcPct val="0"/>
              </a:spcBef>
              <a:buNone/>
              <a:defRPr sz="2400" b="1" cap="all" baseline="0">
                <a:solidFill>
                  <a:schemeClr val="accent2">
                    <a:lumMod val="50000"/>
                  </a:schemeClr>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9DD9">
                  <a:lumMod val="50000"/>
                </a:srgbClr>
              </a:solidFill>
              <a:effectLst/>
              <a:uLnTx/>
              <a:uFillTx/>
              <a:latin typeface="Arial" charset="0"/>
              <a:cs typeface="Arial"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
        <p:nvSpPr>
          <p:cNvPr id="10" name="Ορθογώνιο 9"/>
          <p:cNvSpPr/>
          <p:nvPr/>
        </p:nvSpPr>
        <p:spPr>
          <a:xfrm>
            <a:off x="1973657" y="856170"/>
            <a:ext cx="1414169"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rPr>
              <a:t>New!</a:t>
            </a:r>
            <a:endParaRPr kumimoji="0" lang="el-GR" sz="4000" b="1" i="0" u="none" strike="noStrike" kern="1200" cap="none" spc="0" normalizeH="0" baseline="0" noProof="0" dirty="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endParaRPr>
          </a:p>
        </p:txBody>
      </p:sp>
      <p:sp>
        <p:nvSpPr>
          <p:cNvPr id="11" name="Τίτλος 1"/>
          <p:cNvSpPr>
            <a:spLocks noGrp="1"/>
          </p:cNvSpPr>
          <p:nvPr>
            <p:ph type="title"/>
          </p:nvPr>
        </p:nvSpPr>
        <p:spPr>
          <a:xfrm>
            <a:off x="3638256" y="998242"/>
            <a:ext cx="4281527" cy="616976"/>
          </a:xfrm>
        </p:spPr>
        <p:txBody>
          <a:bodyPr>
            <a:normAutofit fontScale="90000"/>
          </a:bodyPr>
          <a:lstStyle/>
          <a:p>
            <a:r>
              <a:rPr lang="el-GR" dirty="0"/>
              <a:t>ΣΥΣΤΗΜΑ ΕΡΓΑΝΗ</a:t>
            </a:r>
            <a:endParaRPr lang="en-US" dirty="0"/>
          </a:p>
        </p:txBody>
      </p:sp>
      <p:sp>
        <p:nvSpPr>
          <p:cNvPr id="12" name="Θέση περιεχομένου 2"/>
          <p:cNvSpPr txBox="1">
            <a:spLocks/>
          </p:cNvSpPr>
          <p:nvPr/>
        </p:nvSpPr>
        <p:spPr>
          <a:xfrm>
            <a:off x="1204546" y="1421983"/>
            <a:ext cx="9029699" cy="49940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l-GR" dirty="0"/>
              <a:t>Οι φορείς υποδοχής από 1/10/2019 πρέπει υποχρεωτικά να δηλώνουν την ΕΝΑΡΞΗ και τη ΛΗΞΗ της πρακτικής άσκησης του φοιτητή στο σύστημα </a:t>
            </a:r>
            <a:r>
              <a:rPr lang="el-GR" b="1" dirty="0"/>
              <a:t>ΕΡΓΑΝΗ</a:t>
            </a:r>
          </a:p>
          <a:p>
            <a:r>
              <a:rPr lang="el-GR" dirty="0"/>
              <a:t>Υπάρχουν Αναλυτικές Οδηγίες για τους φορείς στην ιστοσελίδα του Γραφείου ΠΑ και θα σταλεί αναλυτικό ενημερωτικό </a:t>
            </a:r>
            <a:r>
              <a:rPr lang="en-US" dirty="0"/>
              <a:t>email </a:t>
            </a:r>
            <a:r>
              <a:rPr lang="el-GR" dirty="0"/>
              <a:t>στους φοιτητές και στους φορείς</a:t>
            </a:r>
          </a:p>
          <a:p>
            <a:r>
              <a:rPr lang="el-GR" dirty="0"/>
              <a:t>Συνήθως είναι μια διαδικασία που την κάνει ο λογιστής της επιχείρησης</a:t>
            </a:r>
          </a:p>
          <a:p>
            <a:pPr lvl="1"/>
            <a:r>
              <a:rPr lang="el-GR" dirty="0"/>
              <a:t>Η έναρξη της Π.Α. πριν την έναρξη της Πρακτικής Άσκησης</a:t>
            </a:r>
          </a:p>
          <a:p>
            <a:pPr lvl="1"/>
            <a:r>
              <a:rPr lang="el-GR" dirty="0"/>
              <a:t>Η λήξη ή διακοπή της Π.Α. το αργότερο 4 εργάσιμες ημέρες μετά τη λήξη</a:t>
            </a:r>
          </a:p>
          <a:p>
            <a:r>
              <a:rPr lang="el-GR" i="1" dirty="0"/>
              <a:t>Η υποχρέωση του φοιτητή είναι να:</a:t>
            </a:r>
          </a:p>
          <a:p>
            <a:pPr lvl="1"/>
            <a:r>
              <a:rPr lang="el-GR" dirty="0"/>
              <a:t>Έχει πληροφορήσει τον υπεύθυνο στο φορέα του για την υποχρεωτική δήλωση του στο ΕΡΓΑΝΗ (Υπάρχουν αναλυτικές οδηγίες για φορείς στη σελίδα μας)</a:t>
            </a:r>
          </a:p>
          <a:p>
            <a:pPr lvl="1"/>
            <a:r>
              <a:rPr lang="el-GR" dirty="0"/>
              <a:t>Έχει φροντίσει να φτάσει η σύμβαση στον φορέα για να την αναρτήσει εγκαίρως πριν την έναρξη της Πρακτικής στο ΕΡΓΑΝΗ</a:t>
            </a:r>
          </a:p>
          <a:p>
            <a:pPr lvl="1"/>
            <a:r>
              <a:rPr lang="el-GR" dirty="0"/>
              <a:t>Να προσκομίσει τόσο το έντυπο Ε3.5 για την έναρξη, όσο και το έντυπο Ε3.5 για τη λήξη στο γραφείο πρακτικής άσκησης</a:t>
            </a:r>
            <a:endParaRPr lang="en-US" dirty="0"/>
          </a:p>
          <a:p>
            <a:pPr lvl="1"/>
            <a:endParaRPr lang="el-GR" dirty="0"/>
          </a:p>
        </p:txBody>
      </p:sp>
    </p:spTree>
    <p:extLst>
      <p:ext uri="{BB962C8B-B14F-4D97-AF65-F5344CB8AC3E}">
        <p14:creationId xmlns:p14="http://schemas.microsoft.com/office/powerpoint/2010/main" val="201999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5918" y="1320937"/>
            <a:ext cx="7307282" cy="526906"/>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ΤΟ ΠΡΟΓΡΑΜΜΑ ΤΗΣ ΠΡΑΚΤΙΚΗΣ ΑΣΚΗΣΗΣ</a:t>
            </a:r>
            <a:endParaRPr lang="en-US" sz="2400" b="1" dirty="0">
              <a:solidFill>
                <a:schemeClr val="accent2">
                  <a:lumMod val="50000"/>
                </a:schemeClr>
              </a:solidFill>
              <a:latin typeface="Arial" charset="0"/>
              <a:ea typeface="Arial" charset="0"/>
              <a:cs typeface="Arial" charset="0"/>
            </a:endParaRPr>
          </a:p>
        </p:txBody>
      </p:sp>
      <p:sp>
        <p:nvSpPr>
          <p:cNvPr id="3" name="Content Placeholder 2"/>
          <p:cNvSpPr>
            <a:spLocks noGrp="1"/>
          </p:cNvSpPr>
          <p:nvPr>
            <p:ph idx="1"/>
          </p:nvPr>
        </p:nvSpPr>
        <p:spPr>
          <a:xfrm>
            <a:off x="1703753" y="2126798"/>
            <a:ext cx="8902700" cy="3516890"/>
          </a:xfrm>
        </p:spPr>
        <p:txBody>
          <a:bodyPr>
            <a:normAutofit lnSpcReduction="10000"/>
          </a:bodyPr>
          <a:lstStyle/>
          <a:p>
            <a:pPr>
              <a:buClr>
                <a:schemeClr val="accent2">
                  <a:lumMod val="50000"/>
                </a:schemeClr>
              </a:buClr>
              <a:buFont typeface="Wingdings" pitchFamily="2" charset="2"/>
              <a:buChar char="Ø"/>
            </a:pPr>
            <a:r>
              <a:rPr lang="el-GR" sz="2000" b="1" dirty="0">
                <a:latin typeface="Arial" panose="020B0604020202020204" pitchFamily="34" charset="0"/>
                <a:ea typeface="Arial Rounded MT Bold" charset="0"/>
                <a:cs typeface="Arial" panose="020B0604020202020204" pitchFamily="34" charset="0"/>
              </a:rPr>
              <a:t>ΑΚΑΔΗΜΑΪΚΗ ΔΡΑΣΤΗΡΙΟΤΗΤΑ</a:t>
            </a:r>
          </a:p>
          <a:p>
            <a:pPr marL="0" indent="0">
              <a:buClr>
                <a:schemeClr val="accent2">
                  <a:lumMod val="50000"/>
                </a:schemeClr>
              </a:buClr>
              <a:buNone/>
            </a:pPr>
            <a:r>
              <a:rPr lang="el-GR" sz="2000" dirty="0">
                <a:latin typeface="Arial" panose="020B0604020202020204" pitchFamily="34" charset="0"/>
                <a:ea typeface="Arial Rounded MT Bold" charset="0"/>
                <a:cs typeface="Arial" panose="020B0604020202020204" pitchFamily="34" charset="0"/>
              </a:rPr>
              <a:t>Βρίσκεται θεσμοθετημένο στο Πρόγραμμα Σπουδών</a:t>
            </a:r>
          </a:p>
          <a:p>
            <a:pPr marL="0" indent="0">
              <a:buClr>
                <a:schemeClr val="accent2">
                  <a:lumMod val="50000"/>
                </a:schemeClr>
              </a:buClr>
              <a:buNone/>
            </a:pPr>
            <a:r>
              <a:rPr lang="el-GR" sz="2000" dirty="0">
                <a:latin typeface="Arial" panose="020B0604020202020204" pitchFamily="34" charset="0"/>
                <a:ea typeface="Arial Rounded MT Bold" charset="0"/>
                <a:cs typeface="Arial" panose="020B0604020202020204" pitchFamily="34" charset="0"/>
              </a:rPr>
              <a:t>Πραγματοποιείται από το 5ο εξάμηνο και μετά και εντάσσεται στο Επιχειρησιακό Πρόγραμμα </a:t>
            </a:r>
            <a:r>
              <a:rPr lang="el-GR" sz="2000" dirty="0" err="1">
                <a:latin typeface="Arial" panose="020B0604020202020204" pitchFamily="34" charset="0"/>
                <a:ea typeface="Arial Rounded MT Bold" charset="0"/>
                <a:cs typeface="Arial" panose="020B0604020202020204" pitchFamily="34" charset="0"/>
              </a:rPr>
              <a:t>ΕΠΑνΕΚ</a:t>
            </a:r>
            <a:r>
              <a:rPr lang="el-GR" sz="2000" dirty="0">
                <a:latin typeface="Arial" panose="020B0604020202020204" pitchFamily="34" charset="0"/>
                <a:ea typeface="Arial Rounded MT Bold" charset="0"/>
                <a:cs typeface="Arial" panose="020B0604020202020204" pitchFamily="34" charset="0"/>
              </a:rPr>
              <a:t> 2014-2020, με τη συγχρηματοδότηση της Ελλάδας και της Ευρωπαϊκής Ένωσης</a:t>
            </a:r>
          </a:p>
          <a:p>
            <a:pPr marL="0" indent="0">
              <a:buClr>
                <a:schemeClr val="accent2">
                  <a:lumMod val="50000"/>
                </a:schemeClr>
              </a:buClr>
              <a:buNone/>
            </a:pPr>
            <a:endParaRPr lang="el-GR" sz="2000" dirty="0">
              <a:latin typeface="Arial" panose="020B0604020202020204" pitchFamily="34" charset="0"/>
              <a:ea typeface="Arial Rounded MT Bold" charset="0"/>
              <a:cs typeface="Arial" panose="020B0604020202020204" pitchFamily="34" charset="0"/>
            </a:endParaRPr>
          </a:p>
          <a:p>
            <a:pPr>
              <a:buClr>
                <a:schemeClr val="accent2">
                  <a:lumMod val="50000"/>
                </a:schemeClr>
              </a:buClr>
              <a:buFont typeface="Wingdings" pitchFamily="2" charset="2"/>
              <a:buChar char="Ø"/>
            </a:pPr>
            <a:r>
              <a:rPr lang="el-GR" sz="2000" b="1" dirty="0">
                <a:latin typeface="Arial" panose="020B0604020202020204" pitchFamily="34" charset="0"/>
                <a:ea typeface="Arial Rounded MT Bold" charset="0"/>
                <a:cs typeface="Arial" panose="020B0604020202020204" pitchFamily="34" charset="0"/>
              </a:rPr>
              <a:t>ΧΡΗΜΑΤΟΔΟΤΟΥΜΕΝΟ ΠΡΟΓΡΑΜΜΑ ΕΣΠΑ</a:t>
            </a:r>
          </a:p>
          <a:p>
            <a:pPr marL="0" indent="0">
              <a:buNone/>
            </a:pPr>
            <a:r>
              <a:rPr lang="el-GR" sz="2000" dirty="0">
                <a:latin typeface="Arial" panose="020B0604020202020204" pitchFamily="34" charset="0"/>
                <a:cs typeface="Arial" panose="020B0604020202020204" pitchFamily="34" charset="0"/>
              </a:rPr>
              <a:t>Οι φοιτητές/</a:t>
            </a:r>
            <a:r>
              <a:rPr lang="el-GR" sz="2000" dirty="0" err="1">
                <a:latin typeface="Arial" panose="020B0604020202020204" pitchFamily="34" charset="0"/>
                <a:cs typeface="Arial" panose="020B0604020202020204" pitchFamily="34" charset="0"/>
              </a:rPr>
              <a:t>ριες</a:t>
            </a:r>
            <a:r>
              <a:rPr lang="el-GR" sz="2000" dirty="0">
                <a:latin typeface="Arial" panose="020B0604020202020204" pitchFamily="34" charset="0"/>
                <a:cs typeface="Arial" panose="020B0604020202020204" pitchFamily="34" charset="0"/>
              </a:rPr>
              <a:t> αμείβονται εφόσον </a:t>
            </a:r>
            <a:r>
              <a:rPr lang="el-GR" sz="2000" b="1" dirty="0">
                <a:latin typeface="Arial" panose="020B0604020202020204" pitchFamily="34" charset="0"/>
                <a:cs typeface="Arial" panose="020B0604020202020204" pitchFamily="34" charset="0"/>
              </a:rPr>
              <a:t>ολοκληρώσουν</a:t>
            </a:r>
            <a:r>
              <a:rPr lang="el-GR" sz="2000" dirty="0">
                <a:latin typeface="Arial" panose="020B0604020202020204" pitchFamily="34" charset="0"/>
                <a:cs typeface="Arial" panose="020B0604020202020204" pitchFamily="34" charset="0"/>
              </a:rPr>
              <a:t> την </a:t>
            </a:r>
            <a:r>
              <a:rPr lang="el-GR" sz="2000" b="1" dirty="0">
                <a:latin typeface="Arial" panose="020B0604020202020204" pitchFamily="34" charset="0"/>
                <a:cs typeface="Arial" panose="020B0604020202020204" pitchFamily="34" charset="0"/>
              </a:rPr>
              <a:t>δίμηνη</a:t>
            </a:r>
            <a:r>
              <a:rPr lang="el-GR" sz="2000" dirty="0">
                <a:latin typeface="Arial" panose="020B0604020202020204" pitchFamily="34" charset="0"/>
                <a:cs typeface="Arial" panose="020B0604020202020204" pitchFamily="34" charset="0"/>
              </a:rPr>
              <a:t> Πρακτική</a:t>
            </a:r>
          </a:p>
          <a:p>
            <a:pPr marL="0" indent="0">
              <a:buNone/>
            </a:pPr>
            <a:r>
              <a:rPr lang="el-GR" dirty="0">
                <a:latin typeface="Arial" panose="020B0604020202020204" pitchFamily="34" charset="0"/>
                <a:cs typeface="Arial" panose="020B0604020202020204" pitchFamily="34" charset="0"/>
              </a:rPr>
              <a:t>Η χρηματοδότηση είναι συνολικά </a:t>
            </a:r>
            <a:r>
              <a:rPr lang="en-US" dirty="0">
                <a:latin typeface="Arial" panose="020B0604020202020204" pitchFamily="34" charset="0"/>
                <a:cs typeface="Arial" panose="020B0604020202020204" pitchFamily="34" charset="0"/>
              </a:rPr>
              <a:t>255</a:t>
            </a:r>
            <a:r>
              <a:rPr lang="el-GR" dirty="0">
                <a:latin typeface="Arial" panose="020B0604020202020204" pitchFamily="34" charset="0"/>
                <a:cs typeface="Arial" panose="020B0604020202020204" pitchFamily="34" charset="0"/>
              </a:rPr>
              <a:t>,66€ για 2 μήνες Πρακτικής</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25726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44060" y="1024642"/>
            <a:ext cx="9047285" cy="526906"/>
          </a:xfrm>
        </p:spPr>
        <p:txBody>
          <a:bodyPr vert="horz" lIns="91440" tIns="45720" rIns="91440" bIns="45720" rtlCol="0" anchor="ctr">
            <a:noAutofit/>
          </a:bodyPr>
          <a:lstStyle/>
          <a:p>
            <a:r>
              <a:rPr lang="el-GR" sz="2400" b="1" u="sng" dirty="0">
                <a:latin typeface="Arial" panose="020B0604020202020204" pitchFamily="34" charset="0"/>
                <a:cs typeface="Arial" panose="020B0604020202020204" pitchFamily="34" charset="0"/>
              </a:rPr>
              <a:t>ΒΗΜΑ 6: Συμπλήρωση Απογραφικού Δελτίου Εισόδου</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617252" y="1551548"/>
            <a:ext cx="8696126" cy="3825635"/>
          </a:xfrm>
        </p:spPr>
        <p:txBody>
          <a:bodyPr>
            <a:noAutofit/>
          </a:bodyPr>
          <a:lstStyle/>
          <a:p>
            <a:pPr>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Συμπληρώνετε το Ερωτηματολόγιο Εισόδου στη σελίδα μας στο </a:t>
            </a:r>
            <a:r>
              <a:rPr lang="en-US" sz="1800" dirty="0">
                <a:latin typeface="Arial" panose="020B0604020202020204" pitchFamily="34" charset="0"/>
                <a:cs typeface="Arial" panose="020B0604020202020204" pitchFamily="34" charset="0"/>
                <a:hlinkClick r:id="rId4"/>
              </a:rPr>
              <a:t>pa.uth.gr</a:t>
            </a:r>
            <a:r>
              <a:rPr lang="el-GR" sz="1800" dirty="0">
                <a:latin typeface="Arial" panose="020B0604020202020204" pitchFamily="34" charset="0"/>
                <a:cs typeface="Arial" panose="020B0604020202020204" pitchFamily="34" charset="0"/>
              </a:rPr>
              <a:t>. </a:t>
            </a:r>
            <a:r>
              <a:rPr lang="el-GR" sz="1800" b="1" dirty="0">
                <a:solidFill>
                  <a:srgbClr val="FF0000"/>
                </a:solidFill>
                <a:latin typeface="Arial" panose="020B0604020202020204" pitchFamily="34" charset="0"/>
                <a:cs typeface="Arial" panose="020B0604020202020204" pitchFamily="34" charset="0"/>
              </a:rPr>
              <a:t>Προθεσμία έως και/πριν την ημερομηνία έναρξης της Πρακτικής σας. </a:t>
            </a:r>
          </a:p>
          <a:p>
            <a:pPr>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Ως ημερομηνία εισόδου συμπληρώνετε την ημερομηνία έναρξης της σύμβασης σας</a:t>
            </a:r>
            <a:endParaRPr lang="en-US" sz="1800" dirty="0">
              <a:latin typeface="Arial" panose="020B0604020202020204" pitchFamily="34" charset="0"/>
              <a:cs typeface="Arial" panose="020B0604020202020204" pitchFamily="34" charset="0"/>
            </a:endParaRPr>
          </a:p>
          <a:p>
            <a:pPr marL="0" indent="0">
              <a:buClr>
                <a:schemeClr val="accent2">
                  <a:lumMod val="50000"/>
                </a:schemeClr>
              </a:buClr>
              <a:buNone/>
            </a:pPr>
            <a:r>
              <a:rPr lang="el-GR" sz="1800" dirty="0">
                <a:latin typeface="Arial" panose="020B0604020202020204" pitchFamily="34" charset="0"/>
                <a:cs typeface="Arial" panose="020B0604020202020204" pitchFamily="34" charset="0"/>
              </a:rPr>
              <a:t> </a:t>
            </a:r>
          </a:p>
          <a:p>
            <a:pPr marL="0" indent="0">
              <a:buClr>
                <a:schemeClr val="accent2">
                  <a:lumMod val="50000"/>
                </a:schemeClr>
              </a:buClr>
              <a:buNone/>
            </a:pPr>
            <a:endParaRPr lang="el-GR" sz="1800" dirty="0">
              <a:latin typeface="Arial" charset="0"/>
              <a:ea typeface="Arial" charset="0"/>
              <a:cs typeface="Arial"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187448" y="3141199"/>
            <a:ext cx="25472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Απογραφικό Δελτίο Εισόδου</a:t>
            </a:r>
            <a:endParaRPr kumimoji="0" lang="en-US"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705" y="5895297"/>
            <a:ext cx="3361924" cy="791572"/>
          </a:xfrm>
          <a:prstGeom prst="rect">
            <a:avLst/>
          </a:prstGeom>
        </p:spPr>
      </p:pic>
      <p:pic>
        <p:nvPicPr>
          <p:cNvPr id="2" name="Εικόνα 1"/>
          <p:cNvPicPr>
            <a:picLocks noChangeAspect="1"/>
          </p:cNvPicPr>
          <p:nvPr/>
        </p:nvPicPr>
        <p:blipFill rotWithShape="1">
          <a:blip r:embed="rId7">
            <a:extLst>
              <a:ext uri="{28A0092B-C50C-407E-A947-70E740481C1C}">
                <a14:useLocalDpi xmlns:a14="http://schemas.microsoft.com/office/drawing/2010/main" val="0"/>
              </a:ext>
            </a:extLst>
          </a:blip>
          <a:srcRect r="15376" b="4487"/>
          <a:stretch/>
        </p:blipFill>
        <p:spPr>
          <a:xfrm>
            <a:off x="3462144" y="2640646"/>
            <a:ext cx="5233448" cy="4157911"/>
          </a:xfrm>
          <a:prstGeom prst="rect">
            <a:avLst/>
          </a:prstGeom>
        </p:spPr>
      </p:pic>
      <p:sp>
        <p:nvSpPr>
          <p:cNvPr id="8" name="Στρογγυλεμένο ορθογώνιο 7"/>
          <p:cNvSpPr/>
          <p:nvPr/>
        </p:nvSpPr>
        <p:spPr>
          <a:xfrm>
            <a:off x="6636962" y="4413269"/>
            <a:ext cx="91933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3716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427453"/>
            <a:ext cx="9467361" cy="603569"/>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Συχνές Ερωτήσεις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031022"/>
            <a:ext cx="10058400" cy="396533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Αν δεν έχετε λογαριασμό που να είστε ο πρώτος δικαιούχος, ανοίγετε λογαριασμό σε τράπεζα με τα παρακάτω δικαιολογητικά:</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Ταυτότητα, εκκαθαριστικό, λογαριασμός ΔΕΚΟ, λογαριασμός κινητής τηλεφωνίας </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SOS! Παρακολουθείτε συστηματικά το πανεπιστημιακό email που έχετε δηλώσει στην Αίτηση Εγγραφής και την ιστοσελίδα μας (pa.uth.gr) </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Ακύρωση Πρακτικής Άσκησης (μόνο σε εξαιρετικές περιπτώσεις, ενημερώνω άμεσα το Γραφείο Πρακτικής Άσκησης και τον φορέα υποδοχής)</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Αν ο φοιτητής λαμβάνει οποιοδήποτε επίδομα, θα πρέπει να επικοινωνήσει με τον φορέα από τον οποίο το λαμβάνει και να ενημερωθεί αν κινδυνεύει να διακοπεί σε περίπτωση συμμετοχής του στο Πρόγραμμα της Πρακτικής</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5722" y="6271898"/>
            <a:ext cx="601611" cy="497332"/>
          </a:xfrm>
          <a:prstGeom prst="rect">
            <a:avLst/>
          </a:prstGeom>
        </p:spPr>
      </p:pic>
    </p:spTree>
    <p:extLst>
      <p:ext uri="{BB962C8B-B14F-4D97-AF65-F5344CB8AC3E}">
        <p14:creationId xmlns:p14="http://schemas.microsoft.com/office/powerpoint/2010/main" val="135140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70343" y="1359049"/>
            <a:ext cx="8239991" cy="526906"/>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Συνοπτικά</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για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να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ξεκινήσετε</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την</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Πρακτική</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519112" y="2111839"/>
            <a:ext cx="9699873" cy="3796591"/>
          </a:xfrm>
        </p:spPr>
        <p:txBody>
          <a:bodyPr>
            <a:noAutofit/>
          </a:bodyPr>
          <a:lstStyle/>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ενημερωθεί για την Πρακτική ΕΣΠΑ </a:t>
            </a:r>
            <a:r>
              <a:rPr lang="el-GR" dirty="0">
                <a:solidFill>
                  <a:srgbClr val="C00000"/>
                </a:solidFill>
                <a:latin typeface="Arial" panose="020B0604020202020204" pitchFamily="34" charset="0"/>
                <a:ea typeface="Arial" charset="0"/>
                <a:cs typeface="Arial" panose="020B0604020202020204" pitchFamily="34" charset="0"/>
              </a:rPr>
              <a:t>(</a:t>
            </a:r>
            <a:r>
              <a:rPr lang="el-GR" b="1" dirty="0">
                <a:solidFill>
                  <a:srgbClr val="C00000"/>
                </a:solidFill>
                <a:latin typeface="Arial" panose="020B0604020202020204" pitchFamily="34" charset="0"/>
                <a:ea typeface="Arial" charset="0"/>
                <a:cs typeface="Arial" panose="020B0604020202020204" pitchFamily="34" charset="0"/>
              </a:rPr>
              <a:t>Κατεβάστε αυτή την παρουσίαση σαν οδηγό!!</a:t>
            </a:r>
            <a:r>
              <a:rPr lang="el-GR" dirty="0">
                <a:solidFill>
                  <a:srgbClr val="C00000"/>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κάνει την Αίτηση Εκδήλωσης Ενδιαφέροντος (Βήμα 1)</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κάνει την Αίτηση Εγγραφής (Βήμα 2)</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στείλει όλα τα έγγραφα στο γραφείο Πρακτικής (Βήμα 2)</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καταλήξει σε φορέα υποδοχής της Πρακτικής σας (Βήμα 3)</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συμπληρώσει την </a:t>
            </a:r>
            <a:r>
              <a:rPr lang="el-GR" dirty="0">
                <a:solidFill>
                  <a:prstClr val="black"/>
                </a:solidFill>
                <a:latin typeface="Arial" panose="020B0604020202020204" pitchFamily="34" charset="0"/>
                <a:ea typeface="Arial" charset="0"/>
                <a:cs typeface="Arial" panose="020B0604020202020204" pitchFamily="34" charset="0"/>
              </a:rPr>
              <a:t>Καρτέλα Πρακτικής –με κωδικό θέσης ΑΤΛΑ (Βήμα 4)</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τη σύμβαση υπογεγραμμένη στα χέρια σας και να στείλετε το Έντυπο Ε3.5 για την έναρξη στο Γραφείο Πρακτικής (Βήμα 5)</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συμπληρώσει το </a:t>
            </a:r>
            <a:r>
              <a:rPr lang="el-GR" dirty="0">
                <a:solidFill>
                  <a:prstClr val="black"/>
                </a:solidFill>
                <a:latin typeface="Arial" panose="020B0604020202020204" pitchFamily="34" charset="0"/>
                <a:ea typeface="Arial" charset="0"/>
                <a:cs typeface="Arial" panose="020B0604020202020204" pitchFamily="34" charset="0"/>
              </a:rPr>
              <a:t>Απογραφικό</a:t>
            </a:r>
            <a:r>
              <a:rPr lang="el-GR" dirty="0">
                <a:solidFill>
                  <a:prstClr val="black"/>
                </a:solidFill>
                <a:latin typeface="Arial" panose="020B0604020202020204" pitchFamily="34" charset="0"/>
                <a:cs typeface="Arial" panose="020B0604020202020204" pitchFamily="34" charset="0"/>
              </a:rPr>
              <a:t> Δελτίο Εισόδου (Βήμα 6)</a:t>
            </a:r>
          </a:p>
          <a:p>
            <a:pPr marL="274320" lvl="1" indent="0">
              <a:lnSpc>
                <a:spcPct val="150000"/>
              </a:lnSpc>
              <a:spcBef>
                <a:spcPct val="20000"/>
              </a:spcBef>
              <a:buClr>
                <a:schemeClr val="accent2">
                  <a:lumMod val="50000"/>
                </a:schemeClr>
              </a:buClr>
              <a:buNone/>
            </a:pPr>
            <a:endParaRPr lang="el-GR"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722" y="6271898"/>
            <a:ext cx="601611" cy="497332"/>
          </a:xfrm>
          <a:prstGeom prst="rect">
            <a:avLst/>
          </a:prstGeom>
        </p:spPr>
      </p:pic>
    </p:spTree>
    <p:extLst>
      <p:ext uri="{BB962C8B-B14F-4D97-AF65-F5344CB8AC3E}">
        <p14:creationId xmlns:p14="http://schemas.microsoft.com/office/powerpoint/2010/main" val="328718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306548"/>
          </a:xfrm>
        </p:spPr>
        <p:txBody>
          <a:bodyPr>
            <a:noAutofit/>
          </a:bodyPr>
          <a:lstStyle/>
          <a:p>
            <a:pPr>
              <a:buClr>
                <a:schemeClr val="accent2">
                  <a:lumMod val="50000"/>
                </a:schemeClr>
              </a:buClr>
            </a:pPr>
            <a:endParaRPr lang="el-GR" sz="1600" b="1"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Arial" panose="020B0604020202020204" pitchFamily="34" charset="0"/>
              <a:buChar char="•"/>
            </a:pPr>
            <a:endParaRPr lang="el-GR"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b="1" dirty="0">
              <a:latin typeface="Trebuchet MS" pitchFamily="34"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215816" y="5663536"/>
            <a:ext cx="2327484" cy="35060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F0000"/>
                </a:solidFill>
                <a:effectLst/>
                <a:uLnTx/>
                <a:uFillTx/>
                <a:latin typeface="Trebuchet MS" panose="020B0603020202020204"/>
                <a:ea typeface="+mn-ea"/>
                <a:cs typeface="+mn-cs"/>
              </a:rPr>
              <a:t>Έντυπα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19" name="TextBox 18"/>
          <p:cNvSpPr txBox="1"/>
          <p:nvPr/>
        </p:nvSpPr>
        <p:spPr>
          <a:xfrm>
            <a:off x="8598509" y="5663536"/>
            <a:ext cx="2591046" cy="58477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F0000"/>
                </a:solidFill>
                <a:effectLst/>
                <a:uLnTx/>
                <a:uFillTx/>
                <a:latin typeface="Trebuchet MS" panose="020B0603020202020204"/>
                <a:ea typeface="+mn-ea"/>
                <a:cs typeface="+mn-cs"/>
              </a:rPr>
              <a:t>Ηλεκτρονικές φόρμες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pic>
        <p:nvPicPr>
          <p:cNvPr id="20" name="Εικόνα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5976991"/>
            <a:ext cx="4803285" cy="878046"/>
          </a:xfrm>
          <a:prstGeom prst="rect">
            <a:avLst/>
          </a:prstGeom>
        </p:spPr>
      </p:pic>
      <p:sp>
        <p:nvSpPr>
          <p:cNvPr id="15" name="Στρογγυλεμένο ορθογώνιο 14"/>
          <p:cNvSpPr/>
          <p:nvPr/>
        </p:nvSpPr>
        <p:spPr>
          <a:xfrm>
            <a:off x="8341437" y="3583172"/>
            <a:ext cx="925655" cy="25906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4" name="Στρογγυλεμένο ορθογώνιο 13"/>
          <p:cNvSpPr/>
          <p:nvPr/>
        </p:nvSpPr>
        <p:spPr>
          <a:xfrm>
            <a:off x="8350229" y="3860032"/>
            <a:ext cx="925655" cy="263562"/>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Στρογγυλεμένο ορθογώνιο 12"/>
          <p:cNvSpPr/>
          <p:nvPr/>
        </p:nvSpPr>
        <p:spPr>
          <a:xfrm>
            <a:off x="7405901" y="3574381"/>
            <a:ext cx="929205" cy="22237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405901" y="217933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 name="Title 1"/>
          <p:cNvSpPr>
            <a:spLocks noGrp="1"/>
          </p:cNvSpPr>
          <p:nvPr>
            <p:ph type="title"/>
          </p:nvPr>
        </p:nvSpPr>
        <p:spPr>
          <a:xfrm>
            <a:off x="1568120" y="953662"/>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Ολοκλήρωση Πρακτικής Άσκησης</a:t>
            </a:r>
            <a:endParaRPr lang="en-US" sz="2400" b="1" u="sng"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rotWithShape="1">
          <a:blip r:embed="rId6"/>
          <a:srcRect l="15860" t="3659" r="22111" b="11427"/>
          <a:stretch/>
        </p:blipFill>
        <p:spPr>
          <a:xfrm>
            <a:off x="5498662" y="1587759"/>
            <a:ext cx="5133522" cy="4003697"/>
          </a:xfrm>
          <a:prstGeom prst="rect">
            <a:avLst/>
          </a:prstGeom>
        </p:spPr>
      </p:pic>
      <p:sp>
        <p:nvSpPr>
          <p:cNvPr id="8" name="Στρογγυλεμένο ορθογώνιο 7"/>
          <p:cNvSpPr/>
          <p:nvPr/>
        </p:nvSpPr>
        <p:spPr>
          <a:xfrm>
            <a:off x="7992208" y="2177773"/>
            <a:ext cx="358021" cy="18735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Στρογγυλεμένο ορθογώνιο 23"/>
          <p:cNvSpPr/>
          <p:nvPr/>
        </p:nvSpPr>
        <p:spPr>
          <a:xfrm>
            <a:off x="7992208" y="3530660"/>
            <a:ext cx="870438" cy="15530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Στρογγυλεμένο ορθογώνιο 24"/>
          <p:cNvSpPr/>
          <p:nvPr/>
        </p:nvSpPr>
        <p:spPr>
          <a:xfrm>
            <a:off x="7992208" y="3310748"/>
            <a:ext cx="870438" cy="182413"/>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8"/>
          <p:cNvPicPr>
            <a:picLocks noChangeAspect="1"/>
          </p:cNvPicPr>
          <p:nvPr/>
        </p:nvPicPr>
        <p:blipFill rotWithShape="1">
          <a:blip r:embed="rId7"/>
          <a:srcRect l="15866" t="3633" r="25093" b="12186"/>
          <a:stretch/>
        </p:blipFill>
        <p:spPr>
          <a:xfrm>
            <a:off x="302266" y="1587759"/>
            <a:ext cx="4992016" cy="4003697"/>
          </a:xfrm>
          <a:prstGeom prst="rect">
            <a:avLst/>
          </a:prstGeom>
        </p:spPr>
      </p:pic>
      <p:sp>
        <p:nvSpPr>
          <p:cNvPr id="12" name="Στρογγυλεμένο ορθογώνιο 11"/>
          <p:cNvSpPr/>
          <p:nvPr/>
        </p:nvSpPr>
        <p:spPr>
          <a:xfrm>
            <a:off x="3788268" y="3755417"/>
            <a:ext cx="790122" cy="25289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3788268" y="4057603"/>
            <a:ext cx="790122" cy="27389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Στρογγυλεμένο ορθογώνιο 9"/>
          <p:cNvSpPr/>
          <p:nvPr/>
        </p:nvSpPr>
        <p:spPr>
          <a:xfrm>
            <a:off x="2832348" y="3756935"/>
            <a:ext cx="864486" cy="19218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6" name="Στρογγυλεμένο ορθογώνιο 15"/>
          <p:cNvSpPr/>
          <p:nvPr/>
        </p:nvSpPr>
        <p:spPr>
          <a:xfrm>
            <a:off x="2839915" y="2177774"/>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Trebuchet MS" panose="020B0603020202020204"/>
              <a:ea typeface="+mn-ea"/>
              <a:cs typeface="+mn-cs"/>
            </a:endParaRPr>
          </a:p>
        </p:txBody>
      </p:sp>
      <p:pic>
        <p:nvPicPr>
          <p:cNvPr id="26" name="Εικόνα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3785" y="6267434"/>
            <a:ext cx="601611" cy="497332"/>
          </a:xfrm>
          <a:prstGeom prst="rect">
            <a:avLst/>
          </a:prstGeom>
        </p:spPr>
      </p:pic>
    </p:spTree>
    <p:extLst>
      <p:ext uri="{BB962C8B-B14F-4D97-AF65-F5344CB8AC3E}">
        <p14:creationId xmlns:p14="http://schemas.microsoft.com/office/powerpoint/2010/main" val="822659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8120" y="1341776"/>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ΟΛΟΚΛΗΡΩΣΗ ΠΡΑΚΤΙΚΗΣ ΑΣΚΗΣΗΣ</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749136" y="1751352"/>
            <a:ext cx="10442864" cy="4306548"/>
          </a:xfrm>
        </p:spPr>
        <p:txBody>
          <a:bodyPr>
            <a:noAutofit/>
          </a:bodyPr>
          <a:lstStyle/>
          <a:p>
            <a:pPr>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Υποβολή εντύπων στο γραφείο Π.Α:</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Αξιολόγηση της Πρακτικής σας από το φορέα (με υπογραφή &amp; σφραγίδα από φορέα)</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Βεβαίωση πραγματοποίησης της Πρακτικής σας </a:t>
            </a:r>
            <a:r>
              <a:rPr lang="el-GR" sz="1800" b="1" dirty="0">
                <a:latin typeface="Arial" panose="020B0604020202020204" pitchFamily="34" charset="0"/>
                <a:cs typeface="Arial" panose="020B0604020202020204" pitchFamily="34" charset="0"/>
              </a:rPr>
              <a:t>εις διπλούν </a:t>
            </a:r>
            <a:r>
              <a:rPr lang="el-GR" sz="1800" dirty="0">
                <a:latin typeface="Arial" panose="020B0604020202020204" pitchFamily="34" charset="0"/>
                <a:cs typeface="Arial" panose="020B0604020202020204" pitchFamily="34" charset="0"/>
              </a:rPr>
              <a:t>(με υπογραφή &amp; σφραγίδα φορέα)</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Αποστολή με </a:t>
            </a:r>
            <a:r>
              <a:rPr lang="en-US" sz="1800" dirty="0">
                <a:latin typeface="Arial" panose="020B0604020202020204" pitchFamily="34" charset="0"/>
                <a:cs typeface="Arial" panose="020B0604020202020204" pitchFamily="34" charset="0"/>
              </a:rPr>
              <a:t>email </a:t>
            </a:r>
            <a:r>
              <a:rPr lang="el-GR" sz="1800" dirty="0">
                <a:latin typeface="Arial" panose="020B0604020202020204" pitchFamily="34" charset="0"/>
                <a:cs typeface="Arial" panose="020B0604020202020204" pitchFamily="34" charset="0"/>
              </a:rPr>
              <a:t>του Εντύπου </a:t>
            </a:r>
            <a:r>
              <a:rPr lang="el-GR" sz="1800" dirty="0"/>
              <a:t>Ε3.5</a:t>
            </a:r>
            <a:r>
              <a:rPr lang="el-GR" sz="1800" dirty="0">
                <a:latin typeface="Arial" panose="020B0604020202020204" pitchFamily="34" charset="0"/>
                <a:cs typeface="Arial" panose="020B0604020202020204" pitchFamily="34" charset="0"/>
              </a:rPr>
              <a:t> για τη λήξη της Πρακτικής </a:t>
            </a: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marL="388620" lvl="1" indent="-285750">
              <a:spcBef>
                <a:spcPct val="20000"/>
              </a:spcBef>
              <a:buClr>
                <a:schemeClr val="accent2">
                  <a:lumMod val="50000"/>
                </a:schemeClr>
              </a:buClr>
              <a:buFont typeface="Wingdings" panose="05000000000000000000" pitchFamily="2" charset="2"/>
              <a:buChar char="Ø"/>
            </a:pPr>
            <a:r>
              <a:rPr lang="el-GR" sz="2000" dirty="0">
                <a:latin typeface="Arial" panose="020B0604020202020204" pitchFamily="34" charset="0"/>
                <a:cs typeface="Arial" panose="020B0604020202020204" pitchFamily="34" charset="0"/>
              </a:rPr>
              <a:t>Ηλεκτρονική Υποβολή από τον φοιτητή στην ιστοσελίδα μας:</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Έκθεση Αποτίμησης Πρακτικής Άσκησης</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Ερωτηματολόγιο Αξιολόγησης</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Απογραφικό Δελτίο Εξόδου</a:t>
            </a:r>
          </a:p>
          <a:p>
            <a:pPr marL="914400" lvl="2" indent="0">
              <a:spcBef>
                <a:spcPct val="20000"/>
              </a:spcBef>
              <a:buClr>
                <a:schemeClr val="accent2">
                  <a:lumMod val="50000"/>
                </a:schemeClr>
              </a:buClr>
              <a:buNone/>
            </a:pPr>
            <a:endParaRPr lang="el-GR" sz="18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Trebuchet MS" pitchFamily="34"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722" y="6271898"/>
            <a:ext cx="601611" cy="497332"/>
          </a:xfrm>
          <a:prstGeom prst="rect">
            <a:avLst/>
          </a:prstGeom>
        </p:spPr>
      </p:pic>
    </p:spTree>
    <p:extLst>
      <p:ext uri="{BB962C8B-B14F-4D97-AF65-F5344CB8AC3E}">
        <p14:creationId xmlns:p14="http://schemas.microsoft.com/office/powerpoint/2010/main" val="290054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723409" y="980591"/>
            <a:ext cx="8239991" cy="526906"/>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Στοιχεία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Επικοινωνίας</a:t>
            </a:r>
            <a:endParaRPr lang="en-US" sz="2400" b="1" dirty="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235527" y="1056999"/>
            <a:ext cx="9479370" cy="4874389"/>
          </a:xfrm>
        </p:spPr>
        <p:txBody>
          <a:bodyPr>
            <a:noAutofit/>
          </a:bodyPr>
          <a:lstStyle/>
          <a:p>
            <a:pPr>
              <a:spcBef>
                <a:spcPct val="20000"/>
              </a:spcBef>
              <a:buClr>
                <a:schemeClr val="accent2">
                  <a:lumMod val="50000"/>
                </a:schemeClr>
              </a:buClr>
              <a:buFont typeface="Arial" panose="020B0604020202020204" pitchFamily="34" charset="0"/>
              <a:buChar char="•"/>
            </a:pPr>
            <a:r>
              <a:rPr lang="el-GR" sz="1800" b="1" dirty="0">
                <a:latin typeface="Arial" panose="020B0604020202020204" pitchFamily="34" charset="0"/>
                <a:cs typeface="Arial" panose="020B0604020202020204" pitchFamily="34" charset="0"/>
              </a:rPr>
              <a:t>Επιστημονικά Υπεύθυνος: </a:t>
            </a:r>
            <a:r>
              <a:rPr lang="el-GR" dirty="0" err="1">
                <a:latin typeface="Arial" panose="020B0604020202020204" pitchFamily="34" charset="0"/>
                <a:cs typeface="Arial" panose="020B0604020202020204" pitchFamily="34" charset="0"/>
              </a:rPr>
              <a:t>Θεοκλής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Καναρέλης</a:t>
            </a:r>
            <a:endParaRPr lang="en-US" sz="1800"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a:latin typeface="Arial" panose="020B0604020202020204" pitchFamily="34" charset="0"/>
                <a:cs typeface="Arial" panose="020B0604020202020204" pitchFamily="34" charset="0"/>
              </a:rPr>
              <a:t>Διοικητική Υποστήριξη: </a:t>
            </a:r>
            <a:r>
              <a:rPr lang="el-GR" sz="1800" dirty="0">
                <a:latin typeface="Arial" panose="020B0604020202020204" pitchFamily="34" charset="0"/>
                <a:cs typeface="Arial" panose="020B0604020202020204" pitchFamily="34" charset="0"/>
              </a:rPr>
              <a:t>Γραφείο Πρακτικής Άσκησης</a:t>
            </a:r>
            <a:endParaRPr lang="en-US" sz="18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a:latin typeface="Arial" panose="020B0604020202020204" pitchFamily="34" charset="0"/>
                <a:cs typeface="Arial" panose="020B0604020202020204" pitchFamily="34" charset="0"/>
              </a:rPr>
              <a:t>Στοιχεία επικοινωνίας:</a:t>
            </a:r>
            <a:r>
              <a:rPr lang="el-GR"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dirty="0">
                <a:latin typeface="Arial" panose="020B0604020202020204" pitchFamily="34" charset="0"/>
                <a:cs typeface="Arial" panose="020B0604020202020204" pitchFamily="34" charset="0"/>
              </a:rPr>
              <a:t> </a:t>
            </a:r>
            <a:r>
              <a:rPr lang="el-GR" sz="1800" b="1" dirty="0">
                <a:solidFill>
                  <a:srgbClr val="FF0000"/>
                </a:solidFill>
                <a:latin typeface="Yu Gothic UI Semibold" panose="020B0700000000000000" pitchFamily="34" charset="-128"/>
                <a:ea typeface="Yu Gothic UI Semibold" panose="020B0700000000000000" pitchFamily="34" charset="-128"/>
              </a:rPr>
              <a:t>☎ </a:t>
            </a:r>
            <a:r>
              <a:rPr lang="el-GR" sz="1800" b="1" dirty="0">
                <a:solidFill>
                  <a:srgbClr val="FF0000"/>
                </a:solidFill>
                <a:latin typeface="Arial" panose="020B0604020202020204" pitchFamily="34" charset="0"/>
                <a:cs typeface="Arial" panose="020B0604020202020204" pitchFamily="34" charset="0"/>
              </a:rPr>
              <a:t>24210-06382</a:t>
            </a:r>
          </a:p>
          <a:p>
            <a:pPr marL="0" indent="0">
              <a:spcBef>
                <a:spcPct val="20000"/>
              </a:spcBef>
              <a:buClr>
                <a:schemeClr val="accent2">
                  <a:lumMod val="50000"/>
                </a:schemeClr>
              </a:buClr>
              <a:buNone/>
            </a:pPr>
            <a:r>
              <a:rPr lang="el-GR" sz="1800" b="1" dirty="0">
                <a:solidFill>
                  <a:srgbClr val="FF0000"/>
                </a:solidFill>
                <a:latin typeface="Yu Gothic UI Semibold" panose="020B0700000000000000" pitchFamily="34" charset="-128"/>
                <a:ea typeface="Yu Gothic UI Semibold" panose="020B0700000000000000" pitchFamily="34" charset="-128"/>
              </a:rPr>
              <a:t> @</a:t>
            </a:r>
            <a:r>
              <a:rPr lang="el-GR" sz="1800"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praktiki.arch@uth.gr</a:t>
            </a:r>
            <a:endParaRPr lang="el-GR"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a:latin typeface="Arial" panose="020B0604020202020204" pitchFamily="34" charset="0"/>
                <a:cs typeface="Arial" panose="020B0604020202020204" pitchFamily="34" charset="0"/>
              </a:rPr>
              <a:t> Site </a:t>
            </a:r>
            <a:r>
              <a:rPr lang="en-US" sz="1800" dirty="0">
                <a:solidFill>
                  <a:prstClr val="black"/>
                </a:solidFill>
                <a:latin typeface="Arial" charset="0"/>
                <a:ea typeface="Arial" charset="0"/>
                <a:cs typeface="Arial" charset="0"/>
                <a:hlinkClick r:id="rId5"/>
              </a:rPr>
              <a:t>pa.uth.gr</a:t>
            </a:r>
            <a:r>
              <a:rPr lang="en-US" sz="1800" dirty="0">
                <a:latin typeface="Arial" panose="020B0604020202020204" pitchFamily="34" charset="0"/>
                <a:cs typeface="Arial" panose="020B0604020202020204" pitchFamily="34" charset="0"/>
              </a:rPr>
              <a:t> </a:t>
            </a:r>
          </a:p>
          <a:p>
            <a:pPr marL="0" indent="0">
              <a:spcBef>
                <a:spcPct val="20000"/>
              </a:spcBef>
              <a:buClr>
                <a:schemeClr val="accent2">
                  <a:lumMod val="50000"/>
                </a:schemeClr>
              </a:buClr>
              <a:buNone/>
            </a:pPr>
            <a:r>
              <a:rPr lang="en-US" sz="1800" b="1" dirty="0">
                <a:latin typeface="Arial" panose="020B0604020202020204" pitchFamily="34" charset="0"/>
                <a:cs typeface="Arial" panose="020B0604020202020204" pitchFamily="34" charset="0"/>
              </a:rPr>
              <a:t> Facebook </a:t>
            </a:r>
            <a:r>
              <a:rPr lang="el-GR" sz="1800" dirty="0">
                <a:solidFill>
                  <a:prstClr val="black"/>
                </a:solidFill>
                <a:latin typeface="Arial" charset="0"/>
                <a:ea typeface="Arial" charset="0"/>
                <a:cs typeface="Arial" charset="0"/>
                <a:hlinkClick r:id="rId6"/>
              </a:rPr>
              <a:t>Γραφείο Πρακτικής Άσκησης Πανεπιστημίου Θεσσαλίας</a:t>
            </a:r>
            <a:endParaRPr lang="el-GR" sz="1800" dirty="0">
              <a:solidFill>
                <a:prstClr val="black"/>
              </a:solidFill>
              <a:latin typeface="Arial" charset="0"/>
              <a:ea typeface="Arial" charset="0"/>
              <a:cs typeface="Arial" charset="0"/>
            </a:endParaRPr>
          </a:p>
          <a:p>
            <a:pPr marL="0" indent="0">
              <a:spcBef>
                <a:spcPct val="20000"/>
              </a:spcBef>
              <a:buClr>
                <a:schemeClr val="accent2">
                  <a:lumMod val="50000"/>
                </a:schemeClr>
              </a:buClr>
              <a:buNone/>
            </a:pPr>
            <a:r>
              <a:rPr lang="el-GR" sz="1800" b="1" dirty="0">
                <a:latin typeface="Arial" panose="020B0604020202020204" pitchFamily="34" charset="0"/>
                <a:cs typeface="Arial" panose="020B0604020202020204" pitchFamily="34" charset="0"/>
              </a:rPr>
              <a:t> Διεύθυνση </a:t>
            </a:r>
            <a:r>
              <a:rPr lang="el-GR" sz="1800" dirty="0">
                <a:latin typeface="Arial" panose="020B0604020202020204" pitchFamily="34" charset="0"/>
                <a:cs typeface="Arial" panose="020B0604020202020204" pitchFamily="34" charset="0"/>
              </a:rPr>
              <a:t>Γιαννιτσών με </a:t>
            </a:r>
            <a:r>
              <a:rPr lang="el-GR" sz="1800" dirty="0" err="1">
                <a:latin typeface="Arial" panose="020B0604020202020204" pitchFamily="34" charset="0"/>
                <a:cs typeface="Arial" panose="020B0604020202020204" pitchFamily="34" charset="0"/>
              </a:rPr>
              <a:t>Λαχανά</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Συγκρότημα Τσαλαπάτα</a:t>
            </a:r>
          </a:p>
          <a:p>
            <a:pPr marL="0" indent="0">
              <a:spcBef>
                <a:spcPct val="20000"/>
              </a:spcBef>
              <a:buClr>
                <a:schemeClr val="accent2">
                  <a:lumMod val="50000"/>
                </a:schemeClr>
              </a:buClr>
              <a:buNone/>
            </a:pPr>
            <a:r>
              <a:rPr lang="el-GR" dirty="0">
                <a:latin typeface="Arial" panose="020B0604020202020204" pitchFamily="34" charset="0"/>
                <a:cs typeface="Arial" panose="020B0604020202020204" pitchFamily="34" charset="0"/>
              </a:rPr>
              <a:t>Προσεχώς, στο νέο κτίριο του Πανεπιστημίου Θεσσαλίας στην Ιάσωνος</a:t>
            </a:r>
            <a:endParaRPr lang="el-GR"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b="1" dirty="0">
                <a:latin typeface="Arial" panose="020B0604020202020204" pitchFamily="34" charset="0"/>
                <a:cs typeface="Arial" panose="020B0604020202020204" pitchFamily="34" charset="0"/>
              </a:rPr>
              <a:t>Ε</a:t>
            </a:r>
            <a:r>
              <a:rPr lang="el-GR" sz="1800" b="1" dirty="0">
                <a:latin typeface="Arial" panose="020B0604020202020204" pitchFamily="34" charset="0"/>
                <a:cs typeface="Arial" panose="020B0604020202020204" pitchFamily="34" charset="0"/>
              </a:rPr>
              <a:t>πικοινωνία με την διοικητική υποστήριξη της Πρακτικής του Τμήματος </a:t>
            </a:r>
            <a:r>
              <a:rPr lang="el-GR" sz="1800" b="1" dirty="0">
                <a:solidFill>
                  <a:srgbClr val="FF0000"/>
                </a:solidFill>
                <a:latin typeface="Arial" panose="020B0604020202020204" pitchFamily="34" charset="0"/>
                <a:cs typeface="Arial" panose="020B0604020202020204" pitchFamily="34" charset="0"/>
              </a:rPr>
              <a:t>μέχρι 30/6/2022: </a:t>
            </a:r>
          </a:p>
          <a:p>
            <a:pPr marL="0" indent="0">
              <a:spcBef>
                <a:spcPct val="20000"/>
              </a:spcBef>
              <a:buClr>
                <a:schemeClr val="accent2">
                  <a:lumMod val="50000"/>
                </a:schemeClr>
              </a:buClr>
              <a:buNone/>
            </a:pPr>
            <a:r>
              <a:rPr lang="el-GR" b="1" u="sng" dirty="0">
                <a:latin typeface="Arial" panose="020B0604020202020204" pitchFamily="34" charset="0"/>
                <a:cs typeface="Arial" panose="020B0604020202020204" pitchFamily="34" charset="0"/>
              </a:rPr>
              <a:t>Δευτέρα</a:t>
            </a:r>
            <a:r>
              <a:rPr lang="en-US" b="1" u="sng" dirty="0">
                <a:latin typeface="Arial" panose="020B0604020202020204" pitchFamily="34" charset="0"/>
                <a:cs typeface="Arial" panose="020B0604020202020204" pitchFamily="34" charset="0"/>
              </a:rPr>
              <a:t> &amp; </a:t>
            </a:r>
            <a:r>
              <a:rPr lang="el-GR" b="1" u="sng" dirty="0">
                <a:latin typeface="Arial" panose="020B0604020202020204" pitchFamily="34" charset="0"/>
                <a:cs typeface="Arial" panose="020B0604020202020204" pitchFamily="34" charset="0"/>
              </a:rPr>
              <a:t>Τρίτη</a:t>
            </a:r>
            <a:r>
              <a:rPr lang="el-GR"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12</a:t>
            </a:r>
            <a:r>
              <a:rPr lang="el-GR" b="1" dirty="0">
                <a:solidFill>
                  <a:srgbClr val="FF0000"/>
                </a:solidFill>
                <a:latin typeface="Arial" panose="020B0604020202020204" pitchFamily="34" charset="0"/>
                <a:cs typeface="Arial" panose="020B0604020202020204" pitchFamily="34" charset="0"/>
              </a:rPr>
              <a:t>:00 – 16:00</a:t>
            </a:r>
          </a:p>
          <a:p>
            <a:pPr marL="0" indent="0">
              <a:spcBef>
                <a:spcPct val="20000"/>
              </a:spcBef>
              <a:buClr>
                <a:schemeClr val="accent2">
                  <a:lumMod val="50000"/>
                </a:schemeClr>
              </a:buClr>
              <a:buNone/>
            </a:pPr>
            <a:r>
              <a:rPr lang="el-GR" b="1" u="sng" dirty="0">
                <a:latin typeface="Arial" panose="020B0604020202020204" pitchFamily="34" charset="0"/>
                <a:cs typeface="Arial" panose="020B0604020202020204" pitchFamily="34" charset="0"/>
              </a:rPr>
              <a:t>Πέμπτη &amp; Παρασκευή</a:t>
            </a:r>
            <a:r>
              <a:rPr lang="el-GR" b="1" dirty="0">
                <a:latin typeface="Arial" panose="020B0604020202020204" pitchFamily="34" charset="0"/>
                <a:cs typeface="Arial" panose="020B0604020202020204" pitchFamily="34" charset="0"/>
              </a:rPr>
              <a:t>: </a:t>
            </a:r>
            <a:r>
              <a:rPr lang="el-GR" b="1" dirty="0">
                <a:solidFill>
                  <a:srgbClr val="FF0000"/>
                </a:solidFill>
                <a:latin typeface="Arial" panose="020B0604020202020204" pitchFamily="34" charset="0"/>
                <a:cs typeface="Arial" panose="020B0604020202020204" pitchFamily="34" charset="0"/>
              </a:rPr>
              <a:t>1</a:t>
            </a:r>
            <a:r>
              <a:rPr lang="en-US" b="1" dirty="0">
                <a:solidFill>
                  <a:srgbClr val="FF0000"/>
                </a:solidFill>
                <a:latin typeface="Arial" panose="020B0604020202020204" pitchFamily="34" charset="0"/>
                <a:cs typeface="Arial" panose="020B0604020202020204" pitchFamily="34" charset="0"/>
              </a:rPr>
              <a:t>5</a:t>
            </a:r>
            <a:r>
              <a:rPr lang="el-GR" b="1" dirty="0">
                <a:solidFill>
                  <a:srgbClr val="FF0000"/>
                </a:solidFill>
                <a:latin typeface="Arial" panose="020B0604020202020204" pitchFamily="34" charset="0"/>
                <a:cs typeface="Arial" panose="020B0604020202020204" pitchFamily="34" charset="0"/>
              </a:rPr>
              <a:t>:00 – 1</a:t>
            </a:r>
            <a:r>
              <a:rPr lang="en-US" b="1" dirty="0">
                <a:solidFill>
                  <a:srgbClr val="FF0000"/>
                </a:solidFill>
                <a:latin typeface="Arial" panose="020B0604020202020204" pitchFamily="34" charset="0"/>
                <a:cs typeface="Arial" panose="020B0604020202020204" pitchFamily="34" charset="0"/>
              </a:rPr>
              <a:t>8</a:t>
            </a:r>
            <a:r>
              <a:rPr lang="el-GR" b="1" dirty="0">
                <a:solidFill>
                  <a:srgbClr val="FF0000"/>
                </a:solidFill>
                <a:latin typeface="Arial" panose="020B0604020202020204" pitchFamily="34" charset="0"/>
                <a:cs typeface="Arial" panose="020B0604020202020204" pitchFamily="34" charset="0"/>
              </a:rPr>
              <a:t>:00</a:t>
            </a:r>
          </a:p>
          <a:p>
            <a:pPr marL="0" indent="0">
              <a:spcBef>
                <a:spcPct val="20000"/>
              </a:spcBef>
              <a:buClr>
                <a:schemeClr val="accent2">
                  <a:lumMod val="50000"/>
                </a:schemeClr>
              </a:buClr>
              <a:buNone/>
            </a:pPr>
            <a:r>
              <a:rPr lang="el-GR" b="1" i="1" dirty="0">
                <a:solidFill>
                  <a:schemeClr val="tx1"/>
                </a:solidFill>
                <a:latin typeface="Arial" panose="020B0604020202020204" pitchFamily="34" charset="0"/>
                <a:cs typeface="Arial" panose="020B0604020202020204" pitchFamily="34" charset="0"/>
              </a:rPr>
              <a:t>* Για πιθανή αλλαγή του ωραρίου επικοινωνίας με την διοικητική υποστήριξη του Γραφείου θα ενημερωθείτε στο πανεπιστημιακό σας </a:t>
            </a:r>
            <a:r>
              <a:rPr lang="en-US" b="1" i="1" dirty="0">
                <a:solidFill>
                  <a:schemeClr val="tx1"/>
                </a:solidFill>
                <a:latin typeface="Arial" panose="020B0604020202020204" pitchFamily="34" charset="0"/>
                <a:cs typeface="Arial" panose="020B0604020202020204" pitchFamily="34" charset="0"/>
              </a:rPr>
              <a:t>email</a:t>
            </a:r>
            <a:endParaRPr lang="el-GR" i="1">
              <a:solidFill>
                <a:schemeClr val="tx1"/>
              </a:solidFill>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panose="020B0604020202020204" pitchFamily="34" charset="0"/>
              <a:ea typeface="Arial" charset="0"/>
              <a:cs typeface="Arial" panose="020B0604020202020204" pitchFamily="34" charset="0"/>
            </a:endParaRPr>
          </a:p>
        </p:txBody>
      </p:sp>
      <p:pic>
        <p:nvPicPr>
          <p:cNvPr id="7" name="Εικόνα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31388"/>
            <a:ext cx="7045112" cy="878046"/>
          </a:xfrm>
          <a:prstGeom prst="rect">
            <a:avLst/>
          </a:prstGeom>
        </p:spPr>
      </p:pic>
    </p:spTree>
    <p:extLst>
      <p:ext uri="{BB962C8B-B14F-4D97-AF65-F5344CB8AC3E}">
        <p14:creationId xmlns:p14="http://schemas.microsoft.com/office/powerpoint/2010/main" val="3940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941543" y="6010205"/>
            <a:ext cx="5621484" cy="747350"/>
          </a:xfrm>
        </p:spPr>
        <p:txBody>
          <a:bodyPr>
            <a:noAutofit/>
          </a:bodyPr>
          <a:lstStyle/>
          <a:p>
            <a:pPr marL="0" indent="0">
              <a:spcBef>
                <a:spcPct val="20000"/>
              </a:spcBef>
              <a:buClr>
                <a:schemeClr val="accent2">
                  <a:lumMod val="50000"/>
                </a:schemeClr>
              </a:buClr>
              <a:buNone/>
            </a:pPr>
            <a:r>
              <a:rPr lang="el-GR" sz="3600" b="1" i="1" dirty="0">
                <a:solidFill>
                  <a:schemeClr val="accent3">
                    <a:lumMod val="75000"/>
                  </a:schemeClr>
                </a:solidFill>
                <a:latin typeface="Arial" panose="020B0604020202020204" pitchFamily="34" charset="0"/>
                <a:cs typeface="Arial" panose="020B0604020202020204" pitchFamily="34" charset="0"/>
              </a:rPr>
              <a:t>Καλή Αρχή!</a:t>
            </a:r>
          </a:p>
          <a:p>
            <a:pPr marL="0" indent="0">
              <a:buClr>
                <a:schemeClr val="accent2">
                  <a:lumMod val="50000"/>
                </a:schemeClr>
              </a:buClr>
              <a:buNone/>
            </a:pPr>
            <a:endParaRPr lang="el-GR" sz="3600" b="1" dirty="0">
              <a:solidFill>
                <a:schemeClr val="accent3">
                  <a:lumMod val="75000"/>
                </a:schemeClr>
              </a:solidFill>
              <a:latin typeface="Arial" panose="020B0604020202020204" pitchFamily="34" charset="0"/>
              <a:ea typeface="Arial" charset="0"/>
              <a:cs typeface="Arial" panose="020B0604020202020204" pitchFamily="34"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738" y="79909"/>
            <a:ext cx="601611" cy="497332"/>
          </a:xfrm>
          <a:prstGeom prst="rect">
            <a:avLst/>
          </a:prstGeom>
        </p:spPr>
      </p:pic>
    </p:spTree>
    <p:extLst>
      <p:ext uri="{BB962C8B-B14F-4D97-AF65-F5344CB8AC3E}">
        <p14:creationId xmlns:p14="http://schemas.microsoft.com/office/powerpoint/2010/main" val="129719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179485"/>
            <a:ext cx="9467361" cy="603569"/>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ΧΑΡΑΚΤΗΡΙΣΤΙΚΑ Π</a:t>
            </a:r>
            <a:r>
              <a:rPr lang="en-US" sz="2400" b="1" dirty="0">
                <a:solidFill>
                  <a:schemeClr val="accent2">
                    <a:lumMod val="50000"/>
                  </a:schemeClr>
                </a:solidFill>
                <a:latin typeface="Arial" charset="0"/>
                <a:ea typeface="Arial" charset="0"/>
                <a:cs typeface="Arial" charset="0"/>
              </a:rPr>
              <a:t>.</a:t>
            </a:r>
            <a:r>
              <a:rPr lang="el-GR" sz="2400" b="1" dirty="0">
                <a:solidFill>
                  <a:schemeClr val="accent2">
                    <a:lumMod val="50000"/>
                  </a:schemeClr>
                </a:solidFill>
                <a:latin typeface="Arial" charset="0"/>
                <a:ea typeface="Arial" charset="0"/>
                <a:cs typeface="Arial" charset="0"/>
              </a:rPr>
              <a:t>Α</a:t>
            </a:r>
            <a:r>
              <a:rPr lang="en-US" sz="2400" b="1" dirty="0">
                <a:solidFill>
                  <a:schemeClr val="accent2">
                    <a:lumMod val="50000"/>
                  </a:schemeClr>
                </a:solidFill>
                <a:latin typeface="Arial" charset="0"/>
                <a:ea typeface="Arial" charset="0"/>
                <a:cs typeface="Arial" charset="0"/>
              </a:rPr>
              <a:t>.</a:t>
            </a:r>
            <a:r>
              <a:rPr lang="el-GR" sz="2400" b="1" dirty="0">
                <a:solidFill>
                  <a:schemeClr val="accent2">
                    <a:lumMod val="50000"/>
                  </a:schemeClr>
                </a:solidFill>
                <a:latin typeface="Arial" charset="0"/>
                <a:ea typeface="Arial" charset="0"/>
                <a:cs typeface="Arial" charset="0"/>
              </a:rPr>
              <a:t> ΚΑΙ ΠΡΟΫΠΟΘΕΣΕΙΣ ΣΥΜΜΕΤΟΧΗΣ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643571"/>
            <a:ext cx="10585938" cy="4276786"/>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Είναι προαιρετική και λαμβάνει 2 μονάδες ECTS που αναγράφονται στο Παράρτημα</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Διαρκεί 2 μήνες και πραγματοποιείται από Ιούλιο έως και Σεπτέμβριο</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Συμμετέχουν φοιτητές έχουν συμπληρώσει το 2ο έτος σπουδών ή έχουν συγκεντρώσει τουλάχιστον 60 ECTS </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Πραγματοποιείται κυρίως σε ιδιωτικούς φορείς (γραφεία αρχιτεκτονικής, γραφιστικής, εργαστήρια καλλιτεχνών, βίντεο </a:t>
            </a:r>
            <a:r>
              <a:rPr lang="el-GR" dirty="0" err="1">
                <a:latin typeface="Arial" panose="020B0604020202020204" pitchFamily="34" charset="0"/>
                <a:cs typeface="Arial" panose="020B0604020202020204" pitchFamily="34" charset="0"/>
              </a:rPr>
              <a:t>κ.α</a:t>
            </a:r>
            <a:r>
              <a:rPr lang="el-GR" dirty="0">
                <a:latin typeface="Arial" panose="020B0604020202020204" pitchFamily="34" charset="0"/>
                <a:cs typeface="Arial" panose="020B0604020202020204" pitchFamily="34" charset="0"/>
              </a:rPr>
              <a:t>)</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Δεν συμμετέχουν εργαζόμενοι στο δημόσιο τομέα και σε σώματα ασφαλείας και όσοι έχουν συμμετάσχει σε άλλη Πράξη του Επιχειρησιακού Προγράμματος  «Ανταγωνιστικότητα, Επιχειρηματικότητα  και Καινοτομία, 2014-2020» (</a:t>
            </a:r>
            <a:r>
              <a:rPr lang="el-GR" dirty="0" err="1">
                <a:latin typeface="Arial" panose="020B0604020202020204" pitchFamily="34" charset="0"/>
                <a:cs typeface="Arial" panose="020B0604020202020204" pitchFamily="34" charset="0"/>
              </a:rPr>
              <a:t>ΕΠΑνΕΚ</a:t>
            </a:r>
            <a:r>
              <a:rPr lang="el-GR" dirty="0">
                <a:latin typeface="Arial" panose="020B0604020202020204" pitchFamily="34" charset="0"/>
                <a:cs typeface="Arial" panose="020B0604020202020204" pitchFamily="34" charset="0"/>
              </a:rPr>
              <a:t> 2014-2020)</a:t>
            </a:r>
          </a:p>
          <a:p>
            <a:pPr marL="0" indent="0">
              <a:lnSpc>
                <a:spcPct val="150000"/>
              </a:lnSpc>
              <a:spcBef>
                <a:spcPct val="20000"/>
              </a:spcBef>
              <a:buClr>
                <a:schemeClr val="accent2">
                  <a:lumMod val="50000"/>
                </a:schemeClr>
              </a:buClr>
              <a:buNone/>
            </a:pPr>
            <a:r>
              <a:rPr lang="el-GR" sz="1800" dirty="0">
                <a:latin typeface="Arial" panose="020B0604020202020204" pitchFamily="34" charset="0"/>
                <a:cs typeface="Arial" panose="020B0604020202020204" pitchFamily="34" charset="0"/>
              </a:rPr>
              <a:t> </a:t>
            </a: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56325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31799"/>
            <a:ext cx="9467361" cy="603569"/>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ΓΙΑΤΙ ΝΑ ΚΑΝΩ ΠΡΑΚΤΙΚΗ;</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477108"/>
            <a:ext cx="10585938" cy="4739054"/>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Εφαρμογή στην πράξη των ακαδημαϊκών γνώσεων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Παρέχει τα κατάλληλα ερεθίσματα για τον προγραμματισμό των επόμενων βημάτων αναφορικά με την μετεκπαίδευσή και την εξειδίκευσή</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Οικοδομείτε</a:t>
            </a:r>
            <a:r>
              <a:rPr lang="el-GR" dirty="0">
                <a:latin typeface="Arial" panose="020B0604020202020204" pitchFamily="34" charset="0"/>
                <a:cs typeface="Arial" panose="020B0604020202020204" pitchFamily="34" charset="0"/>
              </a:rPr>
              <a:t>» από προπτυχιακό επίπεδο το βιογραφικό σας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«Επίσημη» εμπειρία στο χώρο της εργασίας</a:t>
            </a:r>
            <a:endParaRPr lang="en-US"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Ανάπτυξη επαγγελματικής συνείδησης, δεξιοτήτων συνεργασίας, επικοινωνίας, ανάληψης πρωτοβουλίας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Εξοικείωση με τη διαδικασία εύρεσης εργασίας (συνεντεύξεις, αποστολή βιογραφικών)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 Ορισμένοι φορείς επιλέγουν να απασχολήσουν τους φοιτητές και μετά την Πρακτική τους</a:t>
            </a: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20474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
        <p:nvSpPr>
          <p:cNvPr id="8" name="TextBox 7"/>
          <p:cNvSpPr txBox="1"/>
          <p:nvPr/>
        </p:nvSpPr>
        <p:spPr>
          <a:xfrm>
            <a:off x="1725301" y="887158"/>
            <a:ext cx="8271101" cy="461665"/>
          </a:xfrm>
          <a:prstGeom prst="rect">
            <a:avLst/>
          </a:prstGeom>
          <a:noFill/>
        </p:spPr>
        <p:txBody>
          <a:bodyPr wrap="square" rtlCol="0">
            <a:spAutoFit/>
          </a:bodyPr>
          <a:lstStyle/>
          <a:p>
            <a:pPr marL="274320" marR="0" lvl="1" indent="0" algn="ctr" defTabSz="914400" rtl="0" eaLnBrk="1" fontAlgn="auto" latinLnBrk="0" hangingPunct="1">
              <a:lnSpc>
                <a:spcPct val="100000"/>
              </a:lnSpc>
              <a:spcBef>
                <a:spcPct val="20000"/>
              </a:spcBef>
              <a:spcAft>
                <a:spcPts val="0"/>
              </a:spcAft>
              <a:buClr>
                <a:srgbClr val="009DD9">
                  <a:lumMod val="50000"/>
                </a:srgbClr>
              </a:buClr>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ΒΗΜΑ 1: Αίτηση Εκδήλωσης Ενδιαφέροντος</a:t>
            </a:r>
          </a:p>
        </p:txBody>
      </p:sp>
      <p:sp>
        <p:nvSpPr>
          <p:cNvPr id="9" name="Ορθογώνιο 8"/>
          <p:cNvSpPr/>
          <p:nvPr/>
        </p:nvSpPr>
        <p:spPr>
          <a:xfrm>
            <a:off x="1745938"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0" name="TextBox 9"/>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pic>
        <p:nvPicPr>
          <p:cNvPr id="2" name="Εικόνα 1"/>
          <p:cNvPicPr>
            <a:picLocks noChangeAspect="1"/>
          </p:cNvPicPr>
          <p:nvPr/>
        </p:nvPicPr>
        <p:blipFill rotWithShape="1">
          <a:blip r:embed="rId6">
            <a:extLst>
              <a:ext uri="{28A0092B-C50C-407E-A947-70E740481C1C}">
                <a14:useLocalDpi xmlns:a14="http://schemas.microsoft.com/office/drawing/2010/main" val="0"/>
              </a:ext>
            </a:extLst>
          </a:blip>
          <a:srcRect r="17158"/>
          <a:stretch/>
        </p:blipFill>
        <p:spPr>
          <a:xfrm>
            <a:off x="3125875" y="1341018"/>
            <a:ext cx="5710396" cy="4776645"/>
          </a:xfrm>
          <a:prstGeom prst="rect">
            <a:avLst/>
          </a:prstGeom>
        </p:spPr>
      </p:pic>
      <p:sp>
        <p:nvSpPr>
          <p:cNvPr id="12" name="Στρογγυλεμένο ορθογώνιο 11"/>
          <p:cNvSpPr/>
          <p:nvPr/>
        </p:nvSpPr>
        <p:spPr>
          <a:xfrm>
            <a:off x="5623495" y="2549641"/>
            <a:ext cx="1014664" cy="290271"/>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3" name="Στρογγυλεμένο ορθογώνιο 12"/>
          <p:cNvSpPr/>
          <p:nvPr/>
        </p:nvSpPr>
        <p:spPr>
          <a:xfrm>
            <a:off x="8183128" y="2055580"/>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pic>
        <p:nvPicPr>
          <p:cNvPr id="11" name="Εικόνα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4881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55935" y="1461439"/>
            <a:ext cx="8239991" cy="526906"/>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ΒΗΜΑΤΑ ΠΡΑΚΤΙΚΗΣ ΑΣΚΗΣΗΣ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12598" y="1988345"/>
            <a:ext cx="12095018" cy="4304501"/>
          </a:xfrm>
        </p:spPr>
        <p:txBody>
          <a:bodyPr>
            <a:noAutofit/>
          </a:bodyPr>
          <a:lstStyle/>
          <a:p>
            <a:pPr marL="274320" lvl="1" indent="0" algn="ctr">
              <a:spcBef>
                <a:spcPct val="20000"/>
              </a:spcBef>
              <a:buClr>
                <a:schemeClr val="accent2">
                  <a:lumMod val="50000"/>
                </a:schemeClr>
              </a:buClr>
              <a:buNone/>
            </a:pPr>
            <a:r>
              <a:rPr lang="el-GR" sz="2400" b="1" u="sng" dirty="0">
                <a:solidFill>
                  <a:schemeClr val="accent1"/>
                </a:solidFill>
                <a:latin typeface="Arial" panose="020B0604020202020204" pitchFamily="34" charset="0"/>
                <a:ea typeface="+mj-ea"/>
                <a:cs typeface="Arial" panose="020B0604020202020204" pitchFamily="34" charset="0"/>
              </a:rPr>
              <a:t>ΒΗΜΑ 1: Αίτηση Εκδήλωσης Ενδιαφέροντος</a:t>
            </a:r>
          </a:p>
          <a:p>
            <a:pPr>
              <a:buClr>
                <a:schemeClr val="accent2">
                  <a:lumMod val="50000"/>
                </a:schemeClr>
              </a:buClr>
              <a:buFont typeface="Wingdings" panose="05000000000000000000" pitchFamily="2" charset="2"/>
              <a:buChar char="Ø"/>
            </a:pPr>
            <a:r>
              <a:rPr lang="el-GR" dirty="0">
                <a:latin typeface="Arial" panose="020B0604020202020204" pitchFamily="34" charset="0"/>
                <a:ea typeface="Arial" charset="0"/>
                <a:cs typeface="Arial" panose="020B0604020202020204" pitchFamily="34" charset="0"/>
              </a:rPr>
              <a:t>Είσοδος στο www.pa.uth.gr με τα στοιχεία του </a:t>
            </a:r>
            <a:r>
              <a:rPr lang="el-GR" dirty="0" err="1">
                <a:latin typeface="Arial" panose="020B0604020202020204" pitchFamily="34" charset="0"/>
                <a:ea typeface="Arial" charset="0"/>
                <a:cs typeface="Arial" panose="020B0604020202020204" pitchFamily="34" charset="0"/>
              </a:rPr>
              <a:t>Ευδόξου</a:t>
            </a:r>
            <a:r>
              <a:rPr lang="el-GR" dirty="0">
                <a:latin typeface="Arial" panose="020B0604020202020204" pitchFamily="34" charset="0"/>
                <a:ea typeface="Arial" charset="0"/>
                <a:cs typeface="Arial" panose="020B0604020202020204" pitchFamily="34" charset="0"/>
              </a:rPr>
              <a:t> &amp; ηλεκτρονική συμπλήρωση της </a:t>
            </a:r>
            <a:r>
              <a:rPr lang="el-GR" b="1" dirty="0">
                <a:latin typeface="Arial" panose="020B0604020202020204" pitchFamily="34" charset="0"/>
                <a:ea typeface="Arial" charset="0"/>
                <a:cs typeface="Arial" panose="020B0604020202020204" pitchFamily="34" charset="0"/>
              </a:rPr>
              <a:t>«Αίτηση –Εκδήλωση Ενδιαφέροντος» </a:t>
            </a:r>
            <a:r>
              <a:rPr lang="el-GR" dirty="0">
                <a:latin typeface="Arial" panose="020B0604020202020204" pitchFamily="34" charset="0"/>
                <a:ea typeface="Arial" charset="0"/>
                <a:cs typeface="Arial" panose="020B0604020202020204" pitchFamily="34" charset="0"/>
              </a:rPr>
              <a:t>από το μενού </a:t>
            </a:r>
            <a:r>
              <a:rPr lang="el-GR" b="1" dirty="0">
                <a:latin typeface="Arial" panose="020B0604020202020204" pitchFamily="34" charset="0"/>
                <a:ea typeface="Arial" charset="0"/>
                <a:cs typeface="Arial" panose="020B0604020202020204" pitchFamily="34" charset="0"/>
              </a:rPr>
              <a:t>«Φοιτητές». </a:t>
            </a:r>
            <a:r>
              <a:rPr lang="el-GR" b="1" u="sng" dirty="0">
                <a:solidFill>
                  <a:srgbClr val="FF0000"/>
                </a:solidFill>
                <a:latin typeface="Arial" panose="020B0604020202020204" pitchFamily="34" charset="0"/>
                <a:ea typeface="Arial" charset="0"/>
                <a:cs typeface="Arial" panose="020B0604020202020204" pitchFamily="34" charset="0"/>
              </a:rPr>
              <a:t>Προθεσμία υποβολής από 9/3</a:t>
            </a:r>
            <a:r>
              <a:rPr lang="en-US" b="1" u="sng" dirty="0">
                <a:solidFill>
                  <a:srgbClr val="FF0000"/>
                </a:solidFill>
                <a:latin typeface="Arial" panose="020B0604020202020204" pitchFamily="34" charset="0"/>
                <a:ea typeface="Arial" charset="0"/>
                <a:cs typeface="Arial" panose="020B0604020202020204" pitchFamily="34" charset="0"/>
              </a:rPr>
              <a:t> </a:t>
            </a:r>
            <a:r>
              <a:rPr lang="el-GR" b="1" u="sng" dirty="0">
                <a:solidFill>
                  <a:srgbClr val="FF0000"/>
                </a:solidFill>
                <a:latin typeface="Arial" panose="020B0604020202020204" pitchFamily="34" charset="0"/>
                <a:ea typeface="Arial" charset="0"/>
                <a:cs typeface="Arial" panose="020B0604020202020204" pitchFamily="34" charset="0"/>
              </a:rPr>
              <a:t>και ώρα 9:00 έως  17/3 και ώρα 14:00.</a:t>
            </a:r>
          </a:p>
          <a:p>
            <a:pPr>
              <a:buClr>
                <a:schemeClr val="accent2">
                  <a:lumMod val="50000"/>
                </a:schemeClr>
              </a:buClr>
              <a:buFont typeface="Wingdings" panose="05000000000000000000" pitchFamily="2" charset="2"/>
              <a:buChar char="Ø"/>
            </a:pPr>
            <a:r>
              <a:rPr lang="el-GR" dirty="0">
                <a:latin typeface="Arial" panose="020B0604020202020204" pitchFamily="34" charset="0"/>
                <a:ea typeface="Arial" charset="0"/>
                <a:cs typeface="Arial" panose="020B0604020202020204" pitchFamily="34" charset="0"/>
              </a:rPr>
              <a:t>Αξιολόγηση αιτήσεων από την Επιτροπή Αξιολόγησης του Τμήματος</a:t>
            </a:r>
            <a:r>
              <a:rPr lang="el-GR" b="1" dirty="0">
                <a:latin typeface="Arial" panose="020B0604020202020204" pitchFamily="34" charset="0"/>
                <a:ea typeface="Arial" charset="0"/>
                <a:cs typeface="Arial" panose="020B0604020202020204" pitchFamily="34" charset="0"/>
              </a:rPr>
              <a:t>, Ανακοίνωση αποτελεσμάτων </a:t>
            </a:r>
            <a:r>
              <a:rPr lang="el-GR" dirty="0">
                <a:latin typeface="Arial" panose="020B0604020202020204" pitchFamily="34" charset="0"/>
                <a:ea typeface="Arial" charset="0"/>
                <a:cs typeface="Arial" panose="020B0604020202020204" pitchFamily="34" charset="0"/>
              </a:rPr>
              <a:t>στην Ιστοσελίδα Τμήματος και του Γραφείου Πρακτικής. Περίοδος ενστάσεων 5 εργάσιμες μέρες από την ανακοίνωση των αποτελεσμάτων.</a:t>
            </a:r>
          </a:p>
          <a:p>
            <a:pPr marL="0" indent="0">
              <a:buClr>
                <a:schemeClr val="accent2">
                  <a:lumMod val="50000"/>
                </a:schemeClr>
              </a:buClr>
              <a:buNone/>
            </a:pPr>
            <a:r>
              <a:rPr lang="el-GR" sz="1800" i="1" dirty="0" err="1">
                <a:latin typeface="Arial" panose="020B0604020202020204" pitchFamily="34" charset="0"/>
                <a:cs typeface="Arial" panose="020B0604020202020204" pitchFamily="34" charset="0"/>
              </a:rPr>
              <a:t>Μοριοδότηση</a:t>
            </a:r>
            <a:r>
              <a:rPr lang="el-GR" sz="1800" i="1" dirty="0">
                <a:latin typeface="Arial" panose="020B0604020202020204" pitchFamily="34" charset="0"/>
                <a:cs typeface="Arial" panose="020B0604020202020204" pitchFamily="34" charset="0"/>
              </a:rPr>
              <a:t> με βάση </a:t>
            </a:r>
            <a:r>
              <a:rPr lang="el-GR" i="1" dirty="0">
                <a:latin typeface="Arial" panose="020B0604020202020204" pitchFamily="34" charset="0"/>
                <a:cs typeface="Arial" panose="020B0604020202020204" pitchFamily="34" charset="0"/>
              </a:rPr>
              <a:t>τα ECTS </a:t>
            </a:r>
            <a:r>
              <a:rPr lang="el-GR" sz="1800" i="1" dirty="0">
                <a:latin typeface="Arial" panose="020B0604020202020204" pitchFamily="34" charset="0"/>
                <a:cs typeface="Arial" panose="020B0604020202020204" pitchFamily="34" charset="0"/>
              </a:rPr>
              <a:t>και το Μ.Ο βαθμολογίας. Δίνεται προτεραιότητα στους φοιτητές-</a:t>
            </a:r>
            <a:r>
              <a:rPr lang="el-GR" sz="1800" i="1" dirty="0" err="1">
                <a:latin typeface="Arial" panose="020B0604020202020204" pitchFamily="34" charset="0"/>
                <a:cs typeface="Arial" panose="020B0604020202020204" pitchFamily="34" charset="0"/>
              </a:rPr>
              <a:t>τριες</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ΑμεΑ</a:t>
            </a:r>
            <a:r>
              <a:rPr lang="el-GR" sz="1800" i="1" dirty="0">
                <a:latin typeface="Arial" panose="020B0604020202020204" pitchFamily="34" charset="0"/>
                <a:cs typeface="Arial" panose="020B0604020202020204" pitchFamily="34" charset="0"/>
              </a:rPr>
              <a:t> ή/και που ανήκουν σε μονοπρόσωπη οικογένεια με προστατευόμενα ανήλικα</a:t>
            </a:r>
          </a:p>
          <a:p>
            <a:pPr marL="0" indent="0">
              <a:buClr>
                <a:schemeClr val="accent2">
                  <a:lumMod val="50000"/>
                </a:schemeClr>
              </a:buClr>
              <a:buNone/>
            </a:pPr>
            <a:r>
              <a:rPr lang="el-GR" sz="1900" i="1" dirty="0">
                <a:latin typeface="Arial" panose="020B0604020202020204" pitchFamily="34" charset="0"/>
                <a:cs typeface="Arial" panose="020B0604020202020204" pitchFamily="34" charset="0"/>
              </a:rPr>
              <a:t>Σε περίπτωση ισοβαθμίας δίνεται προτεραιότητα σε φοιτητές που ανήκουν σε μονογονεϊκή οικογένεια, έπειτα σε πολύτεκνη και τέλος σε φοιτητές που είναι οι ίδιοι άποροι γονείς ή είναι προστατευόμενα μέλη άπορων οικογενειών</a:t>
            </a:r>
            <a:r>
              <a:rPr lang="en-US" sz="1900" i="1" dirty="0">
                <a:latin typeface="Arial" panose="020B0604020202020204" pitchFamily="34" charset="0"/>
                <a:cs typeface="Arial" panose="020B0604020202020204" pitchFamily="34" charset="0"/>
              </a:rPr>
              <a:t> </a:t>
            </a:r>
            <a:r>
              <a:rPr lang="el-GR" sz="1900" i="1" dirty="0">
                <a:latin typeface="Arial" panose="020B0604020202020204" pitchFamily="34" charset="0"/>
                <a:cs typeface="Arial" panose="020B0604020202020204" pitchFamily="34" charset="0"/>
              </a:rPr>
              <a:t>(η πληροφορία αυτή και τα αντίστοιχα δικαιολογητικά θα ζητηθούν από τους φοιτητές μόνο σε περίπτωση ισοβαθμίας)</a:t>
            </a:r>
            <a:r>
              <a:rPr lang="en-US" sz="1900" i="1" dirty="0">
                <a:latin typeface="Arial" panose="020B0604020202020204" pitchFamily="34" charset="0"/>
                <a:cs typeface="Arial" panose="020B0604020202020204" pitchFamily="34" charset="0"/>
              </a:rPr>
              <a:t>.</a:t>
            </a:r>
            <a:endParaRPr lang="el-GR" sz="1900"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87934"/>
            <a:ext cx="6745670" cy="870065"/>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9131" y="6281645"/>
            <a:ext cx="601611" cy="497332"/>
          </a:xfrm>
          <a:prstGeom prst="rect">
            <a:avLst/>
          </a:prstGeom>
        </p:spPr>
      </p:pic>
    </p:spTree>
    <p:extLst>
      <p:ext uri="{BB962C8B-B14F-4D97-AF65-F5344CB8AC3E}">
        <p14:creationId xmlns:p14="http://schemas.microsoft.com/office/powerpoint/2010/main" val="137256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81451" y="1138988"/>
            <a:ext cx="9467361" cy="347175"/>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Αίτηση Εγγραφής &amp; Δικαιολογητικά</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7258" b="5648"/>
          <a:stretch/>
        </p:blipFill>
        <p:spPr>
          <a:xfrm>
            <a:off x="3107940" y="1350653"/>
            <a:ext cx="6045774" cy="4775802"/>
          </a:xfrm>
          <a:prstGeom prst="rect">
            <a:avLst/>
          </a:prstGeom>
        </p:spPr>
      </p:pic>
      <p:sp>
        <p:nvSpPr>
          <p:cNvPr id="11" name="Στρογγυλεμένο ορθογώνιο 10"/>
          <p:cNvSpPr/>
          <p:nvPr/>
        </p:nvSpPr>
        <p:spPr>
          <a:xfrm>
            <a:off x="8500571" y="2156181"/>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Στρογγυλεμένο ορθογώνιο 11"/>
          <p:cNvSpPr/>
          <p:nvPr/>
        </p:nvSpPr>
        <p:spPr>
          <a:xfrm>
            <a:off x="6800495" y="2981767"/>
            <a:ext cx="1014664" cy="27844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7" name="Εικόνα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202666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91383"/>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Αίτηση Εγγραφής &amp; Δικαιολογητικά</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1170337" y="1463927"/>
            <a:ext cx="9267092" cy="451306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Είσοδος στο www.pa.uth.gr με τα στοιχεία του </a:t>
            </a:r>
            <a:r>
              <a:rPr kumimoji="0" lang="el-G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Ευδόξου</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ηλεκτρονική συμπλήρωση της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«Αίτηση – Εγγραφή»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από το μενού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«Φοιτητές».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Δηλώνετε ΜΟΝΟ το πανεπιστημιακό σας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μέσω του οποίου θα είναι η βασική μας επικοινωνία. ΜΟΝΟ σε αυτό 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θα σας στέλνω οδηγίες και τη σύμβαση!!!</a:t>
            </a:r>
            <a:endPar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Συγκέντρωση &amp; αποστολή δικαιολογητικών στο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praktiki.arch@uth.gr</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ωτοτυπία</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Ταυτότητας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του Αριθμού Μητρώου Ασφαλισμένου ΙΚΑ (ΑΜΑ-ΙΚΑ). Αναλυτικές οδηγίες για την έκδοση </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5"/>
              </a:rPr>
              <a:t>εδώ</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στις πληροφορίες)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Ασφαλιστικής ικανότητας. Α</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ναλυτικές</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οδηγίες για την έκδοση </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7"/>
              </a:rPr>
              <a:t>εδώ</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στις πληροφορίες)</a:t>
            </a:r>
            <a:endPar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ενεργού λογαριασμού τραπέζης, όπου ο πρώτος δικαιούχος θα είναι ο φοιτητής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ΑΜΚΑ</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από 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www.amka.gr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Βεβαίωσης Απόδοσης ΑΦΜ </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Υπεύθυνη Δήλωση για καθεστώς εργασίας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στις πληροφορίες</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74320" marR="0" lvl="1" indent="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None/>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το </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σκανάρισμα</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αρχείων μπορείτε να χρησιμοποιήσετε κάποια εφαρμογή στο κινητό σας όπως </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π.χ</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η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Scanner”</a:t>
            </a: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None/>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Εικόνα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0" name="Εικόνα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182248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15285"/>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Οδηγίες αποστολής δικαιολογητικών</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sz="1600" b="1" dirty="0">
              <a:solidFill>
                <a:prstClr val="black"/>
              </a:solidFill>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1169377" y="1590520"/>
            <a:ext cx="9267092" cy="430823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Συγκέντρωση &amp; αποστολή δικαιολογητικών σε ΕΝΙΑΙΟ ΑΡΧΕΙΟ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praktiki.arch@uth.gr</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 </a:t>
            </a:r>
            <a:endPar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να κάνετε τα αρχεία σας ένα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είτε θα τα </a:t>
            </a:r>
            <a:r>
              <a:rPr kumimoji="0" lang="el-GR"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σκανάρετε</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όλα σε ένα αρχείο, είτε θα τα ενώσετε (με 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 Sam)</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Στέλνετε όλα τα δικαιολογητικά σε ένα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ΌΧΙ ΠΟΛΛΑ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 το μέγεθος του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είναι μεγάλο είτε το συμπιέζετε, είτε το στέλνετε από τη σελίδα του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Transfer</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Θα σας απαντήσω αν είναι εντάξει ή αν έχετε εκκρεμότητες. Αν δεν λάβετε απάντηση μέσα σε 2-3 μέρες, σημαίνει ότι δεν το έλαβα και φροντίζετε να επικοινωνήσετε άμεσα μαζί μου</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Βάζετε θέμα στο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«Δικαιολογητικά Πρακτικής Άσκησης ΤΑΜ Ονοματεπώνυμο»</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Στέλνετε ΜΟΝΟ από το πανεπιστημιακό σας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μέσω του οποίου θα είναι η βασική μας επικοινωνία</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το </a:t>
            </a:r>
            <a:r>
              <a:rPr kumimoji="0" lang="el-GR"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σκανάρισμα</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αρχείων μπορείτε να χρησιμοποιήσετε κάποια εφαρμογή στο κινητό σας όπως </a:t>
            </a:r>
            <a:r>
              <a:rPr kumimoji="0" lang="el-GR"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π.χ</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η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Scanner”</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1094055418"/>
      </p:ext>
    </p:extLst>
  </p:cSld>
  <p:clrMapOvr>
    <a:masterClrMapping/>
  </p:clrMapOvr>
</p:sld>
</file>

<file path=ppt/theme/theme1.xml><?xml version="1.0" encoding="utf-8"?>
<a:theme xmlns:a="http://schemas.openxmlformats.org/drawingml/2006/main" name="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3_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4_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3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3186</TotalTime>
  <Words>2246</Words>
  <Application>Microsoft Office PowerPoint</Application>
  <PresentationFormat>Ευρεία οθόνη</PresentationFormat>
  <Paragraphs>236</Paragraphs>
  <Slides>26</Slides>
  <Notes>11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6</vt:i4>
      </vt:variant>
      <vt:variant>
        <vt:lpstr>Τίτλοι διαφανειών</vt:lpstr>
      </vt:variant>
      <vt:variant>
        <vt:i4>26</vt:i4>
      </vt:variant>
    </vt:vector>
  </HeadingPairs>
  <TitlesOfParts>
    <vt:vector size="42" baseType="lpstr">
      <vt:lpstr>Yu Gothic UI Semibold</vt:lpstr>
      <vt:lpstr>Arial</vt:lpstr>
      <vt:lpstr>Arial Rounded MT Bold</vt:lpstr>
      <vt:lpstr>Calibri</vt:lpstr>
      <vt:lpstr>Cambria</vt:lpstr>
      <vt:lpstr>Century Gothic</vt:lpstr>
      <vt:lpstr>Rockwell</vt:lpstr>
      <vt:lpstr>Trebuchet MS</vt:lpstr>
      <vt:lpstr>Wingdings</vt:lpstr>
      <vt:lpstr>Wingdings 3</vt:lpstr>
      <vt:lpstr>Όψη</vt:lpstr>
      <vt:lpstr>13_Όψη</vt:lpstr>
      <vt:lpstr>1_Όψη</vt:lpstr>
      <vt:lpstr>2_Όψη</vt:lpstr>
      <vt:lpstr>14_Όψη</vt:lpstr>
      <vt:lpstr>3_Όψη</vt:lpstr>
      <vt:lpstr>Παρουσίαση του PowerPoint</vt:lpstr>
      <vt:lpstr>ΤΟ ΠΡΟΓΡΑΜΜΑ ΤΗΣ ΠΡΑΚΤΙΚΗΣ ΑΣΚΗΣΗΣ</vt:lpstr>
      <vt:lpstr>ΧΑΡΑΚΤΗΡΙΣΤΙΚΑ Π.Α. ΚΑΙ ΠΡΟΫΠΟΘΕΣΕΙΣ ΣΥΜΜΕΤΟΧΗΣ</vt:lpstr>
      <vt:lpstr>ΓΙΑΤΙ ΝΑ ΚΑΝΩ ΠΡΑΚΤΙΚΗ;</vt:lpstr>
      <vt:lpstr>Παρουσίαση του PowerPoint</vt:lpstr>
      <vt:lpstr>ΒΗΜΑΤΑ ΠΡΑΚΤΙΚΗΣ ΑΣΚΗΣΗΣ</vt:lpstr>
      <vt:lpstr>ΒΗΜΑ 2: Αίτηση Εγγραφής &amp; Δικαιολογητικά </vt:lpstr>
      <vt:lpstr>ΒΗΜΑ 2: Αίτηση Εγγραφής &amp; Δικαιολογητικά </vt:lpstr>
      <vt:lpstr>Οδηγίες αποστολής δικαιολογητικών</vt:lpstr>
      <vt:lpstr>Ασφαλιστική Ικανότητα από ΙΚΑ</vt:lpstr>
      <vt:lpstr>Ασφαλιστική Ικανότητα από Π.Σ. «ΑΤΛΑΣ»</vt:lpstr>
      <vt:lpstr>ΒΗΜΑ 3: Αναζήτηση Φορέα Πρακτικής Άσκησης </vt:lpstr>
      <vt:lpstr>Παρουσίαση του PowerPoint</vt:lpstr>
      <vt:lpstr>Παρουσίαση του PowerPoint</vt:lpstr>
      <vt:lpstr>ΒΗΜΑ 4: Καρτέλα Πρακτικής </vt:lpstr>
      <vt:lpstr>ΒΗΜΑ 4: Καρτέλα Πρακτικής </vt:lpstr>
      <vt:lpstr>Παρουσίαση του PowerPoint</vt:lpstr>
      <vt:lpstr>Παρουσίαση του PowerPoint</vt:lpstr>
      <vt:lpstr>ΣΥΣΤΗΜΑ ΕΡΓΑΝΗ</vt:lpstr>
      <vt:lpstr>ΒΗΜΑ 6: Συμπλήρωση Απογραφικού Δελτίου Εισόδου</vt:lpstr>
      <vt:lpstr>Συχνές Ερωτήσεις</vt:lpstr>
      <vt:lpstr>Συνοπτικά για να ξεκινήσετε την Πρακτική</vt:lpstr>
      <vt:lpstr>ΒΗΜΑ 7: Ολοκλήρωση Πρακτικής Άσκησης</vt:lpstr>
      <vt:lpstr>ΒΗΜΑ 7: ΟΛΟΚΛΗΡΩΣΗ ΠΡΑΚΤΙΚΗΣ ΑΣΚΗΣΗΣ</vt:lpstr>
      <vt:lpstr>Στοιχεία Επικοινωνίας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PAdmin</cp:lastModifiedBy>
  <cp:revision>433</cp:revision>
  <dcterms:created xsi:type="dcterms:W3CDTF">2016-05-08T17:16:24Z</dcterms:created>
  <dcterms:modified xsi:type="dcterms:W3CDTF">2022-03-03T14:57:40Z</dcterms:modified>
</cp:coreProperties>
</file>